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4" r:id="rId1"/>
    <p:sldMasterId id="2147483876" r:id="rId2"/>
  </p:sldMasterIdLst>
  <p:notesMasterIdLst>
    <p:notesMasterId r:id="rId32"/>
  </p:notesMasterIdLst>
  <p:handoutMasterIdLst>
    <p:handoutMasterId r:id="rId33"/>
  </p:handoutMasterIdLst>
  <p:sldIdLst>
    <p:sldId id="307" r:id="rId3"/>
    <p:sldId id="336" r:id="rId4"/>
    <p:sldId id="335" r:id="rId5"/>
    <p:sldId id="384" r:id="rId6"/>
    <p:sldId id="385" r:id="rId7"/>
    <p:sldId id="415" r:id="rId8"/>
    <p:sldId id="413" r:id="rId9"/>
    <p:sldId id="416" r:id="rId10"/>
    <p:sldId id="417" r:id="rId11"/>
    <p:sldId id="418" r:id="rId12"/>
    <p:sldId id="392" r:id="rId13"/>
    <p:sldId id="393" r:id="rId14"/>
    <p:sldId id="426" r:id="rId15"/>
    <p:sldId id="431" r:id="rId16"/>
    <p:sldId id="432" r:id="rId17"/>
    <p:sldId id="433" r:id="rId18"/>
    <p:sldId id="434" r:id="rId19"/>
    <p:sldId id="398" r:id="rId20"/>
    <p:sldId id="399" r:id="rId21"/>
    <p:sldId id="403" r:id="rId22"/>
    <p:sldId id="404" r:id="rId23"/>
    <p:sldId id="424" r:id="rId24"/>
    <p:sldId id="405" r:id="rId25"/>
    <p:sldId id="406" r:id="rId26"/>
    <p:sldId id="441" r:id="rId27"/>
    <p:sldId id="332" r:id="rId28"/>
    <p:sldId id="442" r:id="rId29"/>
    <p:sldId id="443" r:id="rId30"/>
    <p:sldId id="402"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B9C"/>
    <a:srgbClr val="EAEEEF"/>
    <a:srgbClr val="7ABA3A"/>
    <a:srgbClr val="F2F2F2"/>
    <a:srgbClr val="EFEFEF"/>
    <a:srgbClr val="005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625" autoAdjust="0"/>
  </p:normalViewPr>
  <p:slideViewPr>
    <p:cSldViewPr>
      <p:cViewPr>
        <p:scale>
          <a:sx n="94" d="100"/>
          <a:sy n="94" d="100"/>
        </p:scale>
        <p:origin x="-15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7933208-AEA8-4AA6-8A3B-D715B630D1C1}" type="datetimeFigureOut">
              <a:rPr lang="en-US" smtClean="0"/>
              <a:t>8/19/18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DC4497A-CBC9-4DA5-B4CC-5032C1417C29}" type="slidenum">
              <a:rPr lang="en-US" smtClean="0"/>
              <a:t>‹#›</a:t>
            </a:fld>
            <a:endParaRPr lang="en-US"/>
          </a:p>
        </p:txBody>
      </p:sp>
    </p:spTree>
    <p:extLst>
      <p:ext uri="{BB962C8B-B14F-4D97-AF65-F5344CB8AC3E}">
        <p14:creationId xmlns:p14="http://schemas.microsoft.com/office/powerpoint/2010/main" val="124708443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F609F09-CCD3-4A20-B43D-EDE5CF92D622}" type="datetimeFigureOut">
              <a:rPr lang="en-US" smtClean="0"/>
              <a:t>8/19/18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342EA06-F935-4AF2-AFCE-A488904DC4F8}" type="slidenum">
              <a:rPr lang="en-US" smtClean="0"/>
              <a:t>‹#›</a:t>
            </a:fld>
            <a:endParaRPr lang="en-US"/>
          </a:p>
        </p:txBody>
      </p:sp>
    </p:spTree>
    <p:extLst>
      <p:ext uri="{BB962C8B-B14F-4D97-AF65-F5344CB8AC3E}">
        <p14:creationId xmlns:p14="http://schemas.microsoft.com/office/powerpoint/2010/main" val="282834060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762A8-E532-4F66-A169-E4DBD834C52E}" type="slidenum">
              <a:rPr lang="en-US">
                <a:solidFill>
                  <a:srgbClr val="000000"/>
                </a:solidFill>
              </a:rPr>
              <a:pPr/>
              <a:t>1</a:t>
            </a:fld>
            <a:endParaRPr lang="en-US">
              <a:solidFill>
                <a:srgbClr val="000000"/>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dirty="0" smtClean="0"/>
              <a:t>My name is Xueqing,</a:t>
            </a:r>
          </a:p>
          <a:p>
            <a:endParaRPr lang="en-US" dirty="0" smtClean="0"/>
          </a:p>
          <a:p>
            <a:r>
              <a:rPr lang="en-US" dirty="0" smtClean="0"/>
              <a:t>I’m here to present our work: </a:t>
            </a:r>
          </a:p>
        </p:txBody>
      </p:sp>
    </p:spTree>
    <p:extLst>
      <p:ext uri="{BB962C8B-B14F-4D97-AF65-F5344CB8AC3E}">
        <p14:creationId xmlns:p14="http://schemas.microsoft.com/office/powerpoint/2010/main" val="2455740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Android apps have practiced explaining permissions in their description and privacy documents.</a:t>
            </a:r>
          </a:p>
          <a:p>
            <a:endParaRPr lang="en-US" baseline="0" dirty="0" smtClean="0"/>
          </a:p>
          <a:p>
            <a:r>
              <a:rPr lang="en-US" baseline="0" dirty="0" smtClean="0"/>
              <a:t>In the later version of Android after 6.0, many apps have already provided runtime permission rationales. Runtime rationales are message dialogs that appears when user is using the app, like “we need to use your location for weather report”, etc. </a:t>
            </a:r>
          </a:p>
          <a:p>
            <a:endParaRPr lang="en-US" baseline="0" dirty="0" smtClean="0"/>
          </a:p>
          <a:p>
            <a:r>
              <a:rPr lang="en-US" baseline="0" dirty="0" smtClean="0"/>
              <a:t>In particular, WHYPER paper proposes to use app description sentences to explain permissions by matching them against API documents</a:t>
            </a:r>
          </a:p>
          <a:p>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8/22/18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10</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Here’s an example of how we envision CLAP to help developers with creating explanations.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developer needs to explain the permission LOCATION for the app Menards, and the initial explanation he comes up with is “store locator”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CLAP recommends a list of explanations, after the developer sees the second two recommendations, he realizes that “store locator” may be ambiguous because it can also refer to locator inside the store, so he add the keyword “near you” to clarify that the location is for an outdoor locator.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he sees the keyword “map view” and he realizes that Menards also uses map view, so he adds the keyword to his explanation. Through this process, the developer can improve the explanation. </a:t>
            </a:r>
          </a:p>
        </p:txBody>
      </p:sp>
      <p:sp>
        <p:nvSpPr>
          <p:cNvPr id="4" name="Date Placeholder 3"/>
          <p:cNvSpPr>
            <a:spLocks noGrp="1"/>
          </p:cNvSpPr>
          <p:nvPr>
            <p:ph type="dt" idx="10"/>
          </p:nvPr>
        </p:nvSpPr>
        <p:spPr/>
        <p:txBody>
          <a:bodyPr/>
          <a:lstStyle/>
          <a:p>
            <a:fld id="{7F7D7EDE-BE56-4F95-B2A7-44243DD87395}" type="datetime1">
              <a:rPr lang="en-US" smtClean="0"/>
              <a:t>8/19/18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11</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picture shows the framework of CLAP.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CLAP uses a similar app ranker to find the most similar apps to the app that needs explanation.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for all sentences from similar apps, CLAP build a large candidate sentence set by splitting these sentences into more candidate sentence.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Third, for each sentence in the candidate sentence set, CLAP detect if the sentence explains the target permission, and only keep those that explain the permission.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Fourth, for the left sentences in the candidate sentence set, CLAP uses a sentence ranker to select sentences with higher quality.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CLAP uses a few rules to post process these sentences to further improve the interpretability of the output sentences. </a:t>
            </a:r>
          </a:p>
        </p:txBody>
      </p:sp>
      <p:sp>
        <p:nvSpPr>
          <p:cNvPr id="4" name="Date Placeholder 3"/>
          <p:cNvSpPr>
            <a:spLocks noGrp="1"/>
          </p:cNvSpPr>
          <p:nvPr>
            <p:ph type="dt" idx="10"/>
          </p:nvPr>
        </p:nvSpPr>
        <p:spPr/>
        <p:txBody>
          <a:bodyPr/>
          <a:lstStyle/>
          <a:p>
            <a:fld id="{7F7D7EDE-BE56-4F95-B2A7-44243DD87395}" type="datetime1">
              <a:rPr lang="en-US" smtClean="0"/>
              <a:t>8/19/18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12</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picture shows the framework of CLAP.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CLAP uses a similar app ranker to find the most similar apps to the app that needs explanation.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for all sentences from similar apps, CLAP build a large candidate sentence set by splitting these sentences into more candidate sentence.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Third, for each sentence in the candidate sentence set, CLAP detect if the sentence explains the target permission, and only keep those that explain the permission.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Fourth, for the left sentences in the candidate sentence set, CLAP uses a sentence ranker to select sentences with higher quality.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CLAP uses a few rules to post process these sentences to further improve the interpretability of the output sentences. </a:t>
            </a:r>
          </a:p>
        </p:txBody>
      </p:sp>
      <p:sp>
        <p:nvSpPr>
          <p:cNvPr id="4" name="Date Placeholder 3"/>
          <p:cNvSpPr>
            <a:spLocks noGrp="1"/>
          </p:cNvSpPr>
          <p:nvPr>
            <p:ph type="dt" idx="10"/>
          </p:nvPr>
        </p:nvSpPr>
        <p:spPr/>
        <p:txBody>
          <a:bodyPr/>
          <a:lstStyle/>
          <a:p>
            <a:fld id="{7F7D7EDE-BE56-4F95-B2A7-44243DD87395}" type="datetime1">
              <a:rPr lang="en-US" smtClean="0"/>
              <a:t>8/19/18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13</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picture shows the framework of CLAP.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CLAP uses a similar app ranker to find the most similar apps to the app that needs explanation.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for all sentences from similar apps, CLAP build a large candidate sentence set by splitting these sentences into more candidate sentence.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Third, for each sentence in the candidate sentence set, CLAP detect if the sentence explains the target permission, and only keep those that explain the permission.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Fourth, for the left sentences in the candidate sentence set, CLAP uses a sentence ranker to select sentences with higher quality.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CLAP uses a few rules to post process these sentences to further improve the interpretability of the output sentences. </a:t>
            </a:r>
          </a:p>
        </p:txBody>
      </p:sp>
      <p:sp>
        <p:nvSpPr>
          <p:cNvPr id="4" name="Date Placeholder 3"/>
          <p:cNvSpPr>
            <a:spLocks noGrp="1"/>
          </p:cNvSpPr>
          <p:nvPr>
            <p:ph type="dt" idx="10"/>
          </p:nvPr>
        </p:nvSpPr>
        <p:spPr/>
        <p:txBody>
          <a:bodyPr/>
          <a:lstStyle/>
          <a:p>
            <a:fld id="{7F7D7EDE-BE56-4F95-B2A7-44243DD87395}" type="datetime1">
              <a:rPr lang="en-US" smtClean="0"/>
              <a:t>8/21/18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14</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picture shows the framework of CLAP.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CLAP uses a similar app ranker to find the most similar apps to the app that needs explanation.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for all sentences from similar apps, CLAP build a large candidate sentence set by splitting these sentences into more candidate sentence.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Third, for each sentence in the candidate sentence set, CLAP detect if the sentence explains the target permission, and only keep those that explain the permission.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Fourth, for the left sentences in the candidate sentence set, CLAP uses a sentence ranker to select sentences with higher quality.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CLAP uses a few rules to post process these sentences to further improve the interpretability of the output sentences. </a:t>
            </a:r>
          </a:p>
        </p:txBody>
      </p:sp>
      <p:sp>
        <p:nvSpPr>
          <p:cNvPr id="4" name="Date Placeholder 3"/>
          <p:cNvSpPr>
            <a:spLocks noGrp="1"/>
          </p:cNvSpPr>
          <p:nvPr>
            <p:ph type="dt" idx="10"/>
          </p:nvPr>
        </p:nvSpPr>
        <p:spPr/>
        <p:txBody>
          <a:bodyPr/>
          <a:lstStyle/>
          <a:p>
            <a:fld id="{7F7D7EDE-BE56-4F95-B2A7-44243DD87395}" type="datetime1">
              <a:rPr lang="en-US" smtClean="0"/>
              <a:t>8/19/18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15</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picture shows the framework of CLAP.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CLAP uses a similar app ranker to find the most similar apps to the app that needs explanation.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for all sentences from similar apps, CLAP build a large candidate sentence set by splitting these sentences into more candidate sentence.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Third, for each sentence in the candidate sentence set, CLAP detect if the sentence explains the target permission, and only keep those that explain the permission.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Fourth, for the left sentences in the candidate sentence set, CLAP uses a sentence ranker to select sentences with higher quality.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CLAP uses a few rules to post process these sentences to further improve the interpretability of the output sentences. </a:t>
            </a:r>
          </a:p>
        </p:txBody>
      </p:sp>
      <p:sp>
        <p:nvSpPr>
          <p:cNvPr id="4" name="Date Placeholder 3"/>
          <p:cNvSpPr>
            <a:spLocks noGrp="1"/>
          </p:cNvSpPr>
          <p:nvPr>
            <p:ph type="dt" idx="10"/>
          </p:nvPr>
        </p:nvSpPr>
        <p:spPr/>
        <p:txBody>
          <a:bodyPr/>
          <a:lstStyle/>
          <a:p>
            <a:fld id="{7F7D7EDE-BE56-4F95-B2A7-44243DD87395}" type="datetime1">
              <a:rPr lang="en-US" smtClean="0"/>
              <a:t>8/19/18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16</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picture shows the framework of CLAP.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CLAP uses a similar app ranker to find the most similar apps to the app that needs explanation.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for all sentences from similar apps, CLAP build a large candidate sentence set by splitting these sentences into more candidate sentence.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Third, for each sentence in the candidate sentence set, CLAP detect if the sentence explains the target permission, and only keep those that explain the permission.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Fourth, for the left sentences in the candidate sentence set, CLAP uses a sentence ranker to select sentences with higher quality.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CLAP uses a few rules to post process these sentences to further improve the interpretability of the output sentences. </a:t>
            </a:r>
          </a:p>
        </p:txBody>
      </p:sp>
      <p:sp>
        <p:nvSpPr>
          <p:cNvPr id="4" name="Date Placeholder 3"/>
          <p:cNvSpPr>
            <a:spLocks noGrp="1"/>
          </p:cNvSpPr>
          <p:nvPr>
            <p:ph type="dt" idx="10"/>
          </p:nvPr>
        </p:nvSpPr>
        <p:spPr/>
        <p:txBody>
          <a:bodyPr/>
          <a:lstStyle/>
          <a:p>
            <a:fld id="{7F7D7EDE-BE56-4F95-B2A7-44243DD87395}" type="datetime1">
              <a:rPr lang="en-US" smtClean="0"/>
              <a:t>8/19/18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17</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we present our evaluation results.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want to evaluate how can the recommended sentence help the developer in writing sentences that user can better understand.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identify two relevant characteristics of the sentence: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recommended sentence needs to be relevant, because if it’s not relevant, it’ll be a waste of time for developer to read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to help user better understand the purpose, the sentence should be interpretable and convey a concrete purpose.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the first question, we use a quantitative study to measure the relevance.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the second question, because it’s difficult to capture the interpretability, we use a qualitative study to observe the interpretability. </a:t>
            </a:r>
          </a:p>
        </p:txBody>
      </p:sp>
      <p:sp>
        <p:nvSpPr>
          <p:cNvPr id="4" name="Date Placeholder 3"/>
          <p:cNvSpPr>
            <a:spLocks noGrp="1"/>
          </p:cNvSpPr>
          <p:nvPr>
            <p:ph type="dt" idx="10"/>
          </p:nvPr>
        </p:nvSpPr>
        <p:spPr/>
        <p:txBody>
          <a:bodyPr/>
          <a:lstStyle/>
          <a:p>
            <a:fld id="{7F7D7EDE-BE56-4F95-B2A7-44243DD87395}" type="datetime1">
              <a:rPr lang="en-US" smtClean="0"/>
              <a:t>8/19/18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18</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order to evaluate the relevance of a sentence with the purpose of current app, we need ground truth of the current app’s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challenging because apps usually don’t mention their permission usage purpose.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to find such data? Normally, app don</a:t>
            </a:r>
            <a:r>
              <a:rPr lang="uk-UA" baseline="0" dirty="0" smtClean="0"/>
              <a:t>’</a:t>
            </a:r>
            <a:r>
              <a:rPr lang="en-US" baseline="0" dirty="0" smtClean="0"/>
              <a:t>t provide explicit explanations for their permission purpose, but we find a small number of apps have included a permission purpose block in the app description, which is approximately 2 per mille of the apps. So we call this dataset </a:t>
            </a:r>
            <a:r>
              <a:rPr lang="en-US" baseline="0" dirty="0" err="1" smtClean="0"/>
              <a:t>Qdev</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addition to </a:t>
            </a:r>
            <a:r>
              <a:rPr lang="en-US" baseline="0" dirty="0" err="1" smtClean="0"/>
              <a:t>Qdev</a:t>
            </a:r>
            <a:r>
              <a:rPr lang="en-US" baseline="0" dirty="0" smtClean="0"/>
              <a:t>, we manually collect a second dataset </a:t>
            </a:r>
            <a:r>
              <a:rPr lang="en-US" baseline="0" dirty="0" err="1" smtClean="0"/>
              <a:t>Qauthr</a:t>
            </a:r>
            <a:r>
              <a:rPr lang="en-US" baseline="0" dirty="0" smtClean="0"/>
              <a:t>, which are labeled by two of the authors.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two dataset are complimentary to each other. The developer labeled permissions should be closer to the true purpose, but the apps in this dataset usually contain longer descriptions so there’s some length bias while </a:t>
            </a:r>
            <a:r>
              <a:rPr lang="en-US" baseline="0" dirty="0" err="1" smtClean="0"/>
              <a:t>Qauthr</a:t>
            </a:r>
            <a:r>
              <a:rPr lang="en-US" baseline="0" dirty="0" smtClean="0"/>
              <a:t> doesn’t have length bias.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8/19/18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19</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smartphone</a:t>
            </a:r>
            <a:r>
              <a:rPr lang="en-US" baseline="0" dirty="0" smtClean="0"/>
              <a:t> market has kept growing over the past years, nowadays, more than 1.5 billion smartphone are sold world wide. </a:t>
            </a:r>
          </a:p>
        </p:txBody>
      </p:sp>
      <p:sp>
        <p:nvSpPr>
          <p:cNvPr id="4" name="Date Placeholder 3"/>
          <p:cNvSpPr>
            <a:spLocks noGrp="1"/>
          </p:cNvSpPr>
          <p:nvPr>
            <p:ph type="dt" idx="10"/>
          </p:nvPr>
        </p:nvSpPr>
        <p:spPr/>
        <p:txBody>
          <a:bodyPr/>
          <a:lstStyle/>
          <a:p>
            <a:fld id="{7F7D7EDE-BE56-4F95-B2A7-44243DD87395}" type="datetime1">
              <a:rPr lang="en-US" smtClean="0"/>
              <a:t>8/19/18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2</a:t>
            </a:fld>
            <a:endParaRPr lang="en-US"/>
          </a:p>
        </p:txBody>
      </p:sp>
    </p:spTree>
    <p:extLst>
      <p:ext uri="{BB962C8B-B14F-4D97-AF65-F5344CB8AC3E}">
        <p14:creationId xmlns:p14="http://schemas.microsoft.com/office/powerpoint/2010/main" val="858498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evaluation on the author labeled dataset also shows that CLAP outperforms the baseline, and the result shows that CLAP has good accuracy.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result can be interpreted as more than 80% apps in the top 20 are relevant to the true purpose. </a:t>
            </a:r>
          </a:p>
        </p:txBody>
      </p:sp>
      <p:sp>
        <p:nvSpPr>
          <p:cNvPr id="4" name="Date Placeholder 3"/>
          <p:cNvSpPr>
            <a:spLocks noGrp="1"/>
          </p:cNvSpPr>
          <p:nvPr>
            <p:ph type="dt" idx="10"/>
          </p:nvPr>
        </p:nvSpPr>
        <p:spPr/>
        <p:txBody>
          <a:bodyPr/>
          <a:lstStyle/>
          <a:p>
            <a:fld id="{7F7D7EDE-BE56-4F95-B2A7-44243DD87395}" type="datetime1">
              <a:rPr lang="en-US" smtClean="0"/>
              <a:t>8/19/18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20</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our qualitative study, we find the results of CLAP has the three characteristics:</a:t>
            </a:r>
            <a:r>
              <a:rPr lang="is-IS" baseline="0" dirty="0" smtClean="0"/>
              <a:t>…</a:t>
            </a:r>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8/19/18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21</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our qualitative study, we find the results of CLAP has the three characteristics:</a:t>
            </a:r>
            <a:r>
              <a:rPr lang="is-IS" baseline="0" dirty="0" smtClean="0"/>
              <a:t>…</a:t>
            </a:r>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8/19/18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22</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further conduct a quantitative evaluation on the conciseness, which is the average length of results.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CLAP clearly has the most concise outputs. </a:t>
            </a:r>
          </a:p>
        </p:txBody>
      </p:sp>
      <p:sp>
        <p:nvSpPr>
          <p:cNvPr id="4" name="Date Placeholder 3"/>
          <p:cNvSpPr>
            <a:spLocks noGrp="1"/>
          </p:cNvSpPr>
          <p:nvPr>
            <p:ph type="dt" idx="10"/>
          </p:nvPr>
        </p:nvSpPr>
        <p:spPr/>
        <p:txBody>
          <a:bodyPr/>
          <a:lstStyle/>
          <a:p>
            <a:fld id="{7F7D7EDE-BE56-4F95-B2A7-44243DD87395}" type="datetime1">
              <a:rPr lang="en-US" smtClean="0"/>
              <a:t>8/19/18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23</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8/20/18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24</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8/22/18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25</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762A8-E532-4F66-A169-E4DBD834C52E}" type="slidenum">
              <a:rPr lang="en-US">
                <a:solidFill>
                  <a:srgbClr val="000000"/>
                </a:solidFill>
              </a:rPr>
              <a:pPr/>
              <a:t>26</a:t>
            </a:fld>
            <a:endParaRPr lang="en-US">
              <a:solidFill>
                <a:srgbClr val="000000"/>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64977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8/22/18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27</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picture shows the framework of CLAP.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CLAP uses a similar app ranker to find the most similar apps to the app that needs explanation.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for all sentences from similar apps, CLAP build a large candidate sentence set by splitting these sentences into more candidate sentence.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Third, for each sentence in the candidate sentence set, CLAP detect if the sentence explains the target permission, and only keep those that explain the permission.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Fourth, for the left sentences in the candidate sentence set, CLAP uses a sentence ranker to select sentences with higher quality.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CLAP uses a few rules to post process these sentences to further improve the interpretability of the output sentences. </a:t>
            </a:r>
          </a:p>
        </p:txBody>
      </p:sp>
      <p:sp>
        <p:nvSpPr>
          <p:cNvPr id="4" name="Date Placeholder 3"/>
          <p:cNvSpPr>
            <a:spLocks noGrp="1"/>
          </p:cNvSpPr>
          <p:nvPr>
            <p:ph type="dt" idx="10"/>
          </p:nvPr>
        </p:nvSpPr>
        <p:spPr/>
        <p:txBody>
          <a:bodyPr/>
          <a:lstStyle/>
          <a:p>
            <a:fld id="{7F7D7EDE-BE56-4F95-B2A7-44243DD87395}" type="datetime1">
              <a:rPr lang="en-US" smtClean="0"/>
              <a:t>8/22/18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28</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compute the results of CLAP and three baselines, and run T-test between CLAP and the second highest baseline.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result of WES is significant.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difference between WES and JI is that WES captures more semantic similarity. </a:t>
            </a:r>
          </a:p>
        </p:txBody>
      </p:sp>
      <p:sp>
        <p:nvSpPr>
          <p:cNvPr id="4" name="Date Placeholder 3"/>
          <p:cNvSpPr>
            <a:spLocks noGrp="1"/>
          </p:cNvSpPr>
          <p:nvPr>
            <p:ph type="dt" idx="10"/>
          </p:nvPr>
        </p:nvSpPr>
        <p:spPr/>
        <p:txBody>
          <a:bodyPr/>
          <a:lstStyle/>
          <a:p>
            <a:fld id="{7F7D7EDE-BE56-4F95-B2A7-44243DD87395}" type="datetime1">
              <a:rPr lang="en-US" smtClean="0"/>
              <a:t>8/19/18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29</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the popularity of smartphones keeps growing, the industry also faces more and more challenges in protecting user privacy. </a:t>
            </a:r>
          </a:p>
          <a:p>
            <a:endParaRPr lang="en-US" baseline="0" dirty="0" smtClean="0"/>
          </a:p>
          <a:p>
            <a:r>
              <a:rPr lang="en-US" baseline="0" dirty="0" smtClean="0"/>
              <a:t>Earlier this year, we all heard about Cambridge </a:t>
            </a:r>
            <a:r>
              <a:rPr lang="en-US" baseline="0" dirty="0" err="1" smtClean="0"/>
              <a:t>Analytica</a:t>
            </a:r>
            <a:r>
              <a:rPr lang="en-US" baseline="0" dirty="0" smtClean="0"/>
              <a:t>, the company that harvested 87 million user profiles by requesting access to their Facebook logins. </a:t>
            </a:r>
          </a:p>
          <a:p>
            <a:endParaRPr lang="en-US" baseline="0" dirty="0" smtClean="0"/>
          </a:p>
          <a:p>
            <a:r>
              <a:rPr lang="en-US" baseline="0" dirty="0" smtClean="0"/>
              <a:t>In recent years, we have seen a lot of similar data breach incidents. Every time, millions of users got their personal information leaked. </a:t>
            </a:r>
          </a:p>
        </p:txBody>
      </p:sp>
      <p:sp>
        <p:nvSpPr>
          <p:cNvPr id="4" name="Date Placeholder 3"/>
          <p:cNvSpPr>
            <a:spLocks noGrp="1"/>
          </p:cNvSpPr>
          <p:nvPr>
            <p:ph type="dt" idx="10"/>
          </p:nvPr>
        </p:nvSpPr>
        <p:spPr/>
        <p:txBody>
          <a:bodyPr/>
          <a:lstStyle/>
          <a:p>
            <a:fld id="{7F7D7EDE-BE56-4F95-B2A7-44243DD87395}" type="datetime1">
              <a:rPr lang="en-US" smtClean="0"/>
              <a:t>8/19/18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3</a:t>
            </a:fld>
            <a:endParaRPr lang="en-US"/>
          </a:p>
        </p:txBody>
      </p:sp>
    </p:spTree>
    <p:extLst>
      <p:ext uri="{BB962C8B-B14F-4D97-AF65-F5344CB8AC3E}">
        <p14:creationId xmlns:p14="http://schemas.microsoft.com/office/powerpoint/2010/main" val="2627782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way Android protects users’ private information is through the Android permission system.</a:t>
            </a:r>
          </a:p>
          <a:p>
            <a:endParaRPr lang="en-US" baseline="0" dirty="0" smtClean="0"/>
          </a:p>
          <a:p>
            <a:r>
              <a:rPr lang="en-US" baseline="0" dirty="0" smtClean="0"/>
              <a:t>The permission system controls users’ private data resources such as location, contact list, and so on, and users must grant these permissions before the app can access their information. </a:t>
            </a:r>
          </a:p>
        </p:txBody>
      </p:sp>
      <p:sp>
        <p:nvSpPr>
          <p:cNvPr id="4" name="Date Placeholder 3"/>
          <p:cNvSpPr>
            <a:spLocks noGrp="1"/>
          </p:cNvSpPr>
          <p:nvPr>
            <p:ph type="dt" idx="10"/>
          </p:nvPr>
        </p:nvSpPr>
        <p:spPr/>
        <p:txBody>
          <a:bodyPr/>
          <a:lstStyle/>
          <a:p>
            <a:fld id="{7F7D7EDE-BE56-4F95-B2A7-44243DD87395}" type="datetime1">
              <a:rPr lang="en-US" smtClean="0"/>
              <a:t>8/19/18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4</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However, existing work shows that there’s a knowledge gap between user understanding and the technical permission usage.</a:t>
            </a:r>
          </a:p>
          <a:p>
            <a:endParaRPr lang="en-US" baseline="0" dirty="0" smtClean="0"/>
          </a:p>
          <a:p>
            <a:r>
              <a:rPr lang="en-US" baseline="0" dirty="0" smtClean="0"/>
              <a:t>Users often don’t understand what the permissions are used for. </a:t>
            </a:r>
          </a:p>
          <a:p>
            <a:endParaRPr lang="en-US" baseline="0" dirty="0" smtClean="0"/>
          </a:p>
          <a:p>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8/19/18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5</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8/19/18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6</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8/19/18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7</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8/22/18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8</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8/19/18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9</a:t>
            </a:fld>
            <a:endParaRPr lang="en-US"/>
          </a:p>
        </p:txBody>
      </p:sp>
    </p:spTree>
    <p:extLst>
      <p:ext uri="{BB962C8B-B14F-4D97-AF65-F5344CB8AC3E}">
        <p14:creationId xmlns:p14="http://schemas.microsoft.com/office/powerpoint/2010/main" val="168229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641380-810E-4829-AADE-6887A9F14472}" type="datetime1">
              <a:rPr lang="en-US" smtClean="0"/>
              <a:t>8/19/18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00" y="-15240"/>
            <a:ext cx="2133600"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6164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5CC8C4-2A9E-41C5-8637-23F88FCA1820}" type="datetime1">
              <a:rPr lang="en-US" smtClean="0"/>
              <a:t>8/19/18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939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C66F40-C0E6-4D4B-8CA8-414D92A026D4}" type="datetime1">
              <a:rPr lang="en-US" smtClean="0"/>
              <a:t>8/19/18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5128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47800" y="2590800"/>
            <a:ext cx="6400800" cy="838200"/>
          </a:xfrm>
        </p:spPr>
        <p:txBody>
          <a:bodyPr/>
          <a:lstStyle>
            <a:lvl1pPr>
              <a:defRPr>
                <a:solidFill>
                  <a:schemeClr val="accent2"/>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981200" y="3505200"/>
            <a:ext cx="5334000" cy="990600"/>
          </a:xfrm>
        </p:spPr>
        <p:txBody>
          <a:bodyPr/>
          <a:lstStyle>
            <a:lvl1pPr marL="0" indent="0" algn="ctr">
              <a:buFontTx/>
              <a:buNone/>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solidFill>
                <a:srgbClr val="FFFFFF"/>
              </a:solidFill>
            </a:endParaRPr>
          </a:p>
        </p:txBody>
      </p:sp>
      <p:sp>
        <p:nvSpPr>
          <p:cNvPr id="3077"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3078" name="Rectangle 6"/>
          <p:cNvSpPr>
            <a:spLocks noGrp="1" noChangeArrowheads="1"/>
          </p:cNvSpPr>
          <p:nvPr>
            <p:ph type="sldNum" sz="quarter" idx="4"/>
          </p:nvPr>
        </p:nvSpPr>
        <p:spPr/>
        <p:txBody>
          <a:bodyPr/>
          <a:lstStyle>
            <a:lvl1pPr>
              <a:defRPr/>
            </a:lvl1pPr>
          </a:lstStyle>
          <a:p>
            <a:fld id="{570CCC89-CFA1-41C4-84C8-7B773D6462CD}" type="slidenum">
              <a:rPr lang="en-US">
                <a:solidFill>
                  <a:srgbClr val="FFFFFF"/>
                </a:solidFill>
              </a:rPr>
              <a:pPr/>
              <a:t>‹#›</a:t>
            </a:fld>
            <a:endParaRPr lang="en-US">
              <a:solidFill>
                <a:srgbClr val="FFFFFF"/>
              </a:solidFill>
            </a:endParaRPr>
          </a:p>
        </p:txBody>
      </p:sp>
      <p:pic>
        <p:nvPicPr>
          <p:cNvPr id="3083" name="Picture 11" descr="leave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17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E0BED0D-0C99-49FD-AD3C-20E805B7329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71480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4C6114B-8458-4A2E-80F5-AC5EE3D46B4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88821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88CA9DA-6281-48F7-ABD9-067CFDFD585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92118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672350DE-F7BA-40B9-A6DF-28AF31E46B5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95569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F13EAF5-1EA0-4159-84A3-722AC920B2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65472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1E07DF1-5B53-4627-AFDC-06DF6571DEF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45501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0BD62C8-AF8E-4AB9-A93A-56C4DFBF260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79794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5B412-86D7-43F5-97E3-B7367EA65D61}" type="datetime1">
              <a:rPr lang="en-US" smtClean="0"/>
              <a:t>8/19/18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6543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130DBFB-09CA-4598-AE8A-64A4F1695EF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19695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11228E8-B809-4929-9FA9-6851F42FFA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39050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132846F-2968-4713-B58A-F85BCB57A94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33152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CCDE1-A784-4294-9962-92E420B66B09}" type="datetime1">
              <a:rPr lang="en-US" smtClean="0"/>
              <a:t>8/19/18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9672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5DB29D-0F8A-4917-9118-E2A6712BB2E4}" type="datetime1">
              <a:rPr lang="en-US" smtClean="0"/>
              <a:t>8/19/18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5386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5A7D29-1104-4463-B25B-9D472380DAF8}" type="datetime1">
              <a:rPr lang="en-US" smtClean="0"/>
              <a:t>8/19/18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0655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F2EE52-74A9-4C97-B58B-BCC693CCDF83}" type="datetime1">
              <a:rPr lang="en-US" smtClean="0"/>
              <a:t>8/19/18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2578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F9EB2-7EAD-41A0-98A2-09429E67AC1F}" type="datetime1">
              <a:rPr lang="en-US" smtClean="0"/>
              <a:t>8/19/18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451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C81C3-3A60-4600-ABAD-2483AB420523}" type="datetime1">
              <a:rPr lang="en-US" smtClean="0"/>
              <a:t>8/19/18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6857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6A6D2-F03A-4955-BCE8-2F95AE7A1379}" type="datetime1">
              <a:rPr lang="en-US" smtClean="0"/>
              <a:t>8/19/18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1221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1A9DD-3E15-4524-B1EA-E534942A2715}" type="datetime1">
              <a:rPr lang="en-US" smtClean="0"/>
              <a:t>8/19/18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471721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50"/>
            </a:lvl1pPr>
          </a:lstStyle>
          <a:p>
            <a:pPr eaLnBrk="0" fontAlgn="base" hangingPunct="0">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050"/>
            </a:lvl1pPr>
          </a:lstStyle>
          <a:p>
            <a:pPr eaLnBrk="0" fontAlgn="base" hangingPunct="0">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50"/>
            </a:lvl1pPr>
          </a:lstStyle>
          <a:p>
            <a:pPr eaLnBrk="0" fontAlgn="base" hangingPunct="0">
              <a:spcBef>
                <a:spcPct val="0"/>
              </a:spcBef>
              <a:spcAft>
                <a:spcPct val="0"/>
              </a:spcAft>
            </a:pPr>
            <a:fld id="{4DCFD142-9333-401A-BF3A-830E13793191}" type="slidenum">
              <a:rPr lang="en-US">
                <a:solidFill>
                  <a:srgbClr val="FFFFFF"/>
                </a:solidFill>
              </a:rPr>
              <a:pPr eaLnBrk="0" fontAlgn="base" hangingPunct="0">
                <a:spcBef>
                  <a:spcPct val="0"/>
                </a:spcBef>
                <a:spcAft>
                  <a:spcPct val="0"/>
                </a:spcAft>
              </a:pPr>
              <a:t>‹#›</a:t>
            </a:fld>
            <a:endParaRPr lang="en-US">
              <a:solidFill>
                <a:srgbClr val="FFFFFF"/>
              </a:solidFill>
            </a:endParaRPr>
          </a:p>
        </p:txBody>
      </p:sp>
      <p:pic>
        <p:nvPicPr>
          <p:cNvPr id="1033" name="Picture 9" descr="leaves_nex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551336"/>
      </p:ext>
    </p:extLst>
  </p:cSld>
  <p:clrMap bg1="dk2" tx1="lt1" bg2="dk1"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rtl="0" eaLnBrk="1" fontAlgn="base" hangingPunct="1">
        <a:spcBef>
          <a:spcPct val="0"/>
        </a:spcBef>
        <a:spcAft>
          <a:spcPct val="0"/>
        </a:spcAft>
        <a:defRPr sz="3300" kern="1200">
          <a:solidFill>
            <a:schemeClr val="bg2"/>
          </a:solidFill>
          <a:latin typeface="+mj-lt"/>
          <a:ea typeface="+mj-ea"/>
          <a:cs typeface="+mj-cs"/>
        </a:defRPr>
      </a:lvl1pPr>
      <a:lvl2pPr algn="ctr" rtl="0" eaLnBrk="1" fontAlgn="base" hangingPunct="1">
        <a:spcBef>
          <a:spcPct val="0"/>
        </a:spcBef>
        <a:spcAft>
          <a:spcPct val="0"/>
        </a:spcAft>
        <a:defRPr sz="3300">
          <a:solidFill>
            <a:schemeClr val="bg2"/>
          </a:solidFill>
          <a:latin typeface="Arial" panose="020B0604020202020204" pitchFamily="34" charset="0"/>
          <a:ea typeface="ＭＳ Ｐゴシック" panose="020B0600070205080204" pitchFamily="34" charset="-128"/>
        </a:defRPr>
      </a:lvl2pPr>
      <a:lvl3pPr algn="ctr" rtl="0" eaLnBrk="1" fontAlgn="base" hangingPunct="1">
        <a:spcBef>
          <a:spcPct val="0"/>
        </a:spcBef>
        <a:spcAft>
          <a:spcPct val="0"/>
        </a:spcAft>
        <a:defRPr sz="3300">
          <a:solidFill>
            <a:schemeClr val="bg2"/>
          </a:solidFill>
          <a:latin typeface="Arial" panose="020B0604020202020204" pitchFamily="34" charset="0"/>
          <a:ea typeface="ＭＳ Ｐゴシック" panose="020B0600070205080204" pitchFamily="34" charset="-128"/>
        </a:defRPr>
      </a:lvl3pPr>
      <a:lvl4pPr algn="ctr" rtl="0" eaLnBrk="1" fontAlgn="base" hangingPunct="1">
        <a:spcBef>
          <a:spcPct val="0"/>
        </a:spcBef>
        <a:spcAft>
          <a:spcPct val="0"/>
        </a:spcAft>
        <a:defRPr sz="3300">
          <a:solidFill>
            <a:schemeClr val="bg2"/>
          </a:solidFill>
          <a:latin typeface="Arial" panose="020B0604020202020204" pitchFamily="34" charset="0"/>
          <a:ea typeface="ＭＳ Ｐゴシック" panose="020B0600070205080204" pitchFamily="34" charset="-128"/>
        </a:defRPr>
      </a:lvl4pPr>
      <a:lvl5pPr algn="ctr" rtl="0" eaLnBrk="1" fontAlgn="base" hangingPunct="1">
        <a:spcBef>
          <a:spcPct val="0"/>
        </a:spcBef>
        <a:spcAft>
          <a:spcPct val="0"/>
        </a:spcAft>
        <a:defRPr sz="3300">
          <a:solidFill>
            <a:schemeClr val="bg2"/>
          </a:solidFill>
          <a:latin typeface="Arial" panose="020B0604020202020204" pitchFamily="34" charset="0"/>
          <a:ea typeface="ＭＳ Ｐゴシック" panose="020B0600070205080204" pitchFamily="34" charset="-128"/>
        </a:defRPr>
      </a:lvl5pPr>
      <a:lvl6pPr marL="342900" algn="ctr" rtl="0" eaLnBrk="1" fontAlgn="base" hangingPunct="1">
        <a:spcBef>
          <a:spcPct val="0"/>
        </a:spcBef>
        <a:spcAft>
          <a:spcPct val="0"/>
        </a:spcAft>
        <a:defRPr sz="3300">
          <a:solidFill>
            <a:schemeClr val="bg2"/>
          </a:solidFill>
          <a:latin typeface="Arial" panose="020B0604020202020204" pitchFamily="34" charset="0"/>
          <a:ea typeface="ＭＳ Ｐゴシック" panose="020B0600070205080204" pitchFamily="34" charset="-128"/>
        </a:defRPr>
      </a:lvl6pPr>
      <a:lvl7pPr marL="685800" algn="ctr" rtl="0" eaLnBrk="1" fontAlgn="base" hangingPunct="1">
        <a:spcBef>
          <a:spcPct val="0"/>
        </a:spcBef>
        <a:spcAft>
          <a:spcPct val="0"/>
        </a:spcAft>
        <a:defRPr sz="3300">
          <a:solidFill>
            <a:schemeClr val="bg2"/>
          </a:solidFill>
          <a:latin typeface="Arial" panose="020B0604020202020204" pitchFamily="34" charset="0"/>
          <a:ea typeface="ＭＳ Ｐゴシック" panose="020B0600070205080204" pitchFamily="34" charset="-128"/>
        </a:defRPr>
      </a:lvl7pPr>
      <a:lvl8pPr marL="1028700" algn="ctr" rtl="0" eaLnBrk="1" fontAlgn="base" hangingPunct="1">
        <a:spcBef>
          <a:spcPct val="0"/>
        </a:spcBef>
        <a:spcAft>
          <a:spcPct val="0"/>
        </a:spcAft>
        <a:defRPr sz="3300">
          <a:solidFill>
            <a:schemeClr val="bg2"/>
          </a:solidFill>
          <a:latin typeface="Arial" panose="020B0604020202020204" pitchFamily="34" charset="0"/>
          <a:ea typeface="ＭＳ Ｐゴシック" panose="020B0600070205080204" pitchFamily="34" charset="-128"/>
        </a:defRPr>
      </a:lvl8pPr>
      <a:lvl9pPr marL="1371600" algn="ctr" rtl="0" eaLnBrk="1" fontAlgn="base" hangingPunct="1">
        <a:spcBef>
          <a:spcPct val="0"/>
        </a:spcBef>
        <a:spcAft>
          <a:spcPct val="0"/>
        </a:spcAft>
        <a:defRPr sz="3300">
          <a:solidFill>
            <a:schemeClr val="bg2"/>
          </a:solidFill>
          <a:latin typeface="Arial" panose="020B0604020202020204" pitchFamily="34" charset="0"/>
          <a:ea typeface="ＭＳ Ｐゴシック" panose="020B0600070205080204" pitchFamily="34" charset="-128"/>
        </a:defRPr>
      </a:lvl9pPr>
    </p:titleStyle>
    <p:bodyStyle>
      <a:lvl1pPr marL="257175" indent="-257175" algn="l" rtl="0" eaLnBrk="1" fontAlgn="base" hangingPunct="1">
        <a:spcBef>
          <a:spcPct val="20000"/>
        </a:spcBef>
        <a:spcAft>
          <a:spcPct val="0"/>
        </a:spcAft>
        <a:buChar char="•"/>
        <a:defRPr sz="2400" kern="1200">
          <a:solidFill>
            <a:schemeClr val="accent2"/>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accent2"/>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accent2"/>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accent2"/>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15.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5.png"/><Relationship Id="rId5" Type="http://schemas.openxmlformats.org/officeDocument/2006/relationships/image" Target="../media/image20.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29.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33.png"/><Relationship Id="rId5" Type="http://schemas.openxmlformats.org/officeDocument/2006/relationships/image" Target="../media/image32.pn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32.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15.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16.png"/><Relationship Id="rId7" Type="http://schemas.openxmlformats.org/officeDocument/2006/relationships/image" Target="../media/image15.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17.png"/><Relationship Id="rId7" Type="http://schemas.openxmlformats.org/officeDocument/2006/relationships/image" Target="../media/image15.png"/><Relationship Id="rId8" Type="http://schemas.openxmlformats.org/officeDocument/2006/relationships/image" Target="../media/image18.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8.png"/><Relationship Id="rId5" Type="http://schemas.openxmlformats.org/officeDocument/2006/relationships/image" Target="../media/image19.png"/><Relationship Id="rId6" Type="http://schemas.openxmlformats.org/officeDocument/2006/relationships/image" Target="../media/image15.png"/><Relationship Id="rId1" Type="http://schemas.openxmlformats.org/officeDocument/2006/relationships/tags" Target="../tags/tag6.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685800" y="1828800"/>
            <a:ext cx="8229600" cy="1257300"/>
          </a:xfrm>
        </p:spPr>
        <p:txBody>
          <a:bodyPr/>
          <a:lstStyle/>
          <a:p>
            <a:r>
              <a:rPr lang="en-US" sz="2800" b="1" dirty="0" smtClean="0">
                <a:solidFill>
                  <a:srgbClr val="FFFFFF"/>
                </a:solidFill>
                <a:latin typeface="Corbel"/>
                <a:cs typeface="Corbel"/>
              </a:rPr>
              <a:t>CLAP: Mining </a:t>
            </a:r>
            <a:r>
              <a:rPr lang="en-US" sz="2800" b="1" dirty="0">
                <a:solidFill>
                  <a:srgbClr val="FFFFFF"/>
                </a:solidFill>
                <a:latin typeface="Corbel"/>
                <a:cs typeface="Corbel"/>
              </a:rPr>
              <a:t>Android App Descriptions for Permission Requirements Recommendation </a:t>
            </a:r>
          </a:p>
        </p:txBody>
      </p:sp>
      <p:sp>
        <p:nvSpPr>
          <p:cNvPr id="8" name="Subtitle 1"/>
          <p:cNvSpPr txBox="1">
            <a:spLocks/>
          </p:cNvSpPr>
          <p:nvPr/>
        </p:nvSpPr>
        <p:spPr bwMode="gray">
          <a:xfrm>
            <a:off x="914400" y="4267200"/>
            <a:ext cx="7669369"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0" hangingPunct="0"/>
            <a:r>
              <a:rPr lang="en-US" sz="2000" b="1" dirty="0" smtClean="0">
                <a:solidFill>
                  <a:srgbClr val="FFFF00"/>
                </a:solidFill>
                <a:latin typeface="Corbel" pitchFamily="34" charset="0"/>
              </a:rPr>
              <a:t>Xueqing Liu</a:t>
            </a:r>
            <a:r>
              <a:rPr lang="en-US" sz="2000" b="1" dirty="0" smtClean="0">
                <a:latin typeface="Corbel" pitchFamily="34" charset="0"/>
              </a:rPr>
              <a:t>, </a:t>
            </a:r>
            <a:r>
              <a:rPr lang="en-US" sz="2000" b="1" dirty="0" err="1" smtClean="0">
                <a:latin typeface="Corbel" pitchFamily="34" charset="0"/>
              </a:rPr>
              <a:t>Yue</a:t>
            </a:r>
            <a:r>
              <a:rPr lang="en-US" sz="2000" b="1" dirty="0" smtClean="0">
                <a:latin typeface="Corbel" pitchFamily="34" charset="0"/>
              </a:rPr>
              <a:t> </a:t>
            </a:r>
            <a:r>
              <a:rPr lang="en-US" sz="2000" b="1" dirty="0" err="1" smtClean="0">
                <a:latin typeface="Corbel" pitchFamily="34" charset="0"/>
              </a:rPr>
              <a:t>Leng</a:t>
            </a:r>
            <a:r>
              <a:rPr lang="en-US" sz="2000" b="1" dirty="0" smtClean="0">
                <a:latin typeface="Corbel" pitchFamily="34" charset="0"/>
              </a:rPr>
              <a:t>, </a:t>
            </a:r>
            <a:r>
              <a:rPr lang="en-US" sz="2000" b="1" dirty="0" smtClean="0">
                <a:latin typeface="Corbel" pitchFamily="34" charset="0"/>
              </a:rPr>
              <a:t>Wei  </a:t>
            </a:r>
            <a:r>
              <a:rPr lang="en-US" sz="2000" b="1" dirty="0">
                <a:latin typeface="Corbel" pitchFamily="34" charset="0"/>
              </a:rPr>
              <a:t>Yang, </a:t>
            </a:r>
            <a:r>
              <a:rPr lang="en-US" sz="2000" b="1" dirty="0" err="1" smtClean="0">
                <a:latin typeface="Corbel" pitchFamily="34" charset="0"/>
              </a:rPr>
              <a:t>Chengxiang</a:t>
            </a:r>
            <a:r>
              <a:rPr lang="en-US" sz="2000" b="1" dirty="0" smtClean="0">
                <a:latin typeface="Corbel" pitchFamily="34" charset="0"/>
              </a:rPr>
              <a:t> </a:t>
            </a:r>
            <a:r>
              <a:rPr lang="en-US" sz="2000" b="1" dirty="0" err="1" smtClean="0">
                <a:latin typeface="Corbel" pitchFamily="34" charset="0"/>
              </a:rPr>
              <a:t>Zhai</a:t>
            </a:r>
            <a:r>
              <a:rPr lang="en-US" sz="2000" b="1" dirty="0" smtClean="0">
                <a:latin typeface="Corbel" pitchFamily="34" charset="0"/>
              </a:rPr>
              <a:t>, Tao </a:t>
            </a:r>
            <a:r>
              <a:rPr lang="en-US" sz="2000" b="1" dirty="0" err="1" smtClean="0">
                <a:latin typeface="Corbel" pitchFamily="34" charset="0"/>
              </a:rPr>
              <a:t>Xie</a:t>
            </a:r>
            <a:endParaRPr lang="en-US" sz="2000" b="1" dirty="0">
              <a:latin typeface="Corbel" pitchFamily="34" charset="0"/>
            </a:endParaRPr>
          </a:p>
        </p:txBody>
      </p:sp>
    </p:spTree>
    <p:extLst>
      <p:ext uri="{BB962C8B-B14F-4D97-AF65-F5344CB8AC3E}">
        <p14:creationId xmlns:p14="http://schemas.microsoft.com/office/powerpoint/2010/main" val="3344996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to Help Apps Write </a:t>
            </a:r>
            <a:r>
              <a:rPr lang="en-US" sz="3600" b="1" dirty="0" smtClean="0">
                <a:solidFill>
                  <a:srgbClr val="FF0000"/>
                </a:solidFill>
              </a:rPr>
              <a:t>User-Understandable</a:t>
            </a:r>
            <a:r>
              <a:rPr lang="en-US" sz="3600" dirty="0" smtClean="0"/>
              <a:t> Explanations?</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3" name="Content Placeholder 2"/>
          <p:cNvSpPr>
            <a:spLocks noGrp="1"/>
          </p:cNvSpPr>
          <p:nvPr>
            <p:ph idx="1"/>
          </p:nvPr>
        </p:nvSpPr>
        <p:spPr/>
        <p:txBody>
          <a:bodyPr>
            <a:normAutofit/>
          </a:bodyPr>
          <a:lstStyle/>
          <a:p>
            <a:r>
              <a:rPr lang="en-US" sz="2400" dirty="0" smtClean="0"/>
              <a:t>Related work</a:t>
            </a:r>
          </a:p>
          <a:p>
            <a:pPr lvl="1"/>
            <a:r>
              <a:rPr lang="en-US" sz="2400" dirty="0" smtClean="0"/>
              <a:t>WHYPER: Explaining permission purposes using app description sentences </a:t>
            </a:r>
            <a:r>
              <a:rPr lang="en-US" sz="2400" dirty="0" smtClean="0"/>
              <a:t>[</a:t>
            </a:r>
            <a:r>
              <a:rPr lang="en-US" sz="2400" dirty="0" err="1" smtClean="0"/>
              <a:t>Pandita</a:t>
            </a:r>
            <a:r>
              <a:rPr lang="en-US" sz="2400" dirty="0" smtClean="0"/>
              <a:t> et al. ‘13</a:t>
            </a:r>
            <a:r>
              <a:rPr lang="en-US" sz="2400" dirty="0" smtClean="0"/>
              <a:t>]</a:t>
            </a:r>
            <a:endParaRPr lang="en-US" sz="2400" dirty="0" smtClean="0"/>
          </a:p>
          <a:p>
            <a:pPr lvl="1">
              <a:buFont typeface="Lucida Grande"/>
              <a:buChar char="-"/>
            </a:pPr>
            <a:endParaRPr lang="en-US" sz="2400" dirty="0"/>
          </a:p>
          <a:p>
            <a:pPr>
              <a:buFont typeface="Arial"/>
              <a:buChar char="•"/>
            </a:pPr>
            <a:r>
              <a:rPr lang="en-US" sz="2400" b="1" dirty="0" smtClean="0">
                <a:solidFill>
                  <a:srgbClr val="FF0000"/>
                </a:solidFill>
              </a:rPr>
              <a:t>CLAP</a:t>
            </a:r>
            <a:r>
              <a:rPr lang="en-US" sz="2400" dirty="0" smtClean="0"/>
              <a:t>: </a:t>
            </a:r>
            <a:r>
              <a:rPr lang="en-US" sz="2400" dirty="0" smtClean="0"/>
              <a:t>Helping </a:t>
            </a:r>
            <a:r>
              <a:rPr lang="en-US" sz="2400" dirty="0" smtClean="0"/>
              <a:t>Apps Write </a:t>
            </a:r>
            <a:r>
              <a:rPr lang="en-US" sz="2400" dirty="0"/>
              <a:t>and Improve their Permission </a:t>
            </a:r>
            <a:r>
              <a:rPr lang="en-US" sz="2400" dirty="0" smtClean="0"/>
              <a:t>Explanations</a:t>
            </a:r>
          </a:p>
          <a:p>
            <a:pPr>
              <a:buFont typeface="Arial"/>
              <a:buChar char="•"/>
            </a:pPr>
            <a:endParaRPr lang="en-US" sz="2400" dirty="0" smtClean="0"/>
          </a:p>
          <a:p>
            <a:pPr marL="342900" lvl="1" indent="-342900">
              <a:buFont typeface="Arial"/>
              <a:buChar char="•"/>
            </a:pPr>
            <a:r>
              <a:rPr lang="en-US" sz="2400" dirty="0"/>
              <a:t>Main idea:</a:t>
            </a:r>
          </a:p>
          <a:p>
            <a:pPr marL="857250" lvl="2" indent="-457200">
              <a:buFont typeface="Lucida Grande"/>
              <a:buChar char="-"/>
            </a:pPr>
            <a:r>
              <a:rPr lang="en-US" dirty="0"/>
              <a:t>Recommend permission explanations in similar apps (</a:t>
            </a:r>
            <a:r>
              <a:rPr lang="en-US" b="1" dirty="0" err="1">
                <a:solidFill>
                  <a:srgbClr val="FF0000"/>
                </a:solidFill>
              </a:rPr>
              <a:t>C</a:t>
            </a:r>
            <a:r>
              <a:rPr lang="en-US" dirty="0" err="1"/>
              <a:t>o</a:t>
            </a:r>
            <a:r>
              <a:rPr lang="en-US" b="1" dirty="0" err="1">
                <a:solidFill>
                  <a:srgbClr val="FF0000"/>
                </a:solidFill>
              </a:rPr>
              <a:t>L</a:t>
            </a:r>
            <a:r>
              <a:rPr lang="en-US" dirty="0" err="1"/>
              <a:t>laborative</a:t>
            </a:r>
            <a:r>
              <a:rPr lang="en-US" dirty="0"/>
              <a:t> </a:t>
            </a:r>
            <a:r>
              <a:rPr lang="en-US" b="1" dirty="0">
                <a:solidFill>
                  <a:srgbClr val="FF0000"/>
                </a:solidFill>
              </a:rPr>
              <a:t>A</a:t>
            </a:r>
            <a:r>
              <a:rPr lang="en-US" dirty="0"/>
              <a:t>pp </a:t>
            </a:r>
            <a:r>
              <a:rPr lang="en-US" b="1" dirty="0">
                <a:solidFill>
                  <a:srgbClr val="FF0000"/>
                </a:solidFill>
              </a:rPr>
              <a:t>P</a:t>
            </a:r>
            <a:r>
              <a:rPr lang="en-US" dirty="0"/>
              <a:t>ermission Recommendation)</a:t>
            </a:r>
          </a:p>
          <a:p>
            <a:pPr>
              <a:buFont typeface="Arial"/>
              <a:buChar char="•"/>
            </a:pPr>
            <a:endParaRPr lang="en-US" sz="2400" dirty="0"/>
          </a:p>
        </p:txBody>
      </p:sp>
    </p:spTree>
    <p:extLst>
      <p:ext uri="{BB962C8B-B14F-4D97-AF65-F5344CB8AC3E}">
        <p14:creationId xmlns:p14="http://schemas.microsoft.com/office/powerpoint/2010/main" val="1462178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 Use Case of CLAP</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5" name="Picture 4"/>
          <p:cNvPicPr>
            <a:picLocks noChangeAspect="1"/>
          </p:cNvPicPr>
          <p:nvPr/>
        </p:nvPicPr>
        <p:blipFill>
          <a:blip r:embed="rId4"/>
          <a:stretch>
            <a:fillRect/>
          </a:stretch>
        </p:blipFill>
        <p:spPr>
          <a:xfrm>
            <a:off x="990600" y="2895600"/>
            <a:ext cx="1066800" cy="1066800"/>
          </a:xfrm>
          <a:prstGeom prst="rect">
            <a:avLst/>
          </a:prstGeom>
        </p:spPr>
      </p:pic>
      <p:pic>
        <p:nvPicPr>
          <p:cNvPr id="7" name="Picture 6"/>
          <p:cNvPicPr>
            <a:picLocks noChangeAspect="1"/>
          </p:cNvPicPr>
          <p:nvPr/>
        </p:nvPicPr>
        <p:blipFill>
          <a:blip r:embed="rId5"/>
          <a:stretch>
            <a:fillRect/>
          </a:stretch>
        </p:blipFill>
        <p:spPr>
          <a:xfrm>
            <a:off x="3352800" y="1981200"/>
            <a:ext cx="1511300" cy="1511300"/>
          </a:xfrm>
          <a:prstGeom prst="rect">
            <a:avLst/>
          </a:prstGeom>
        </p:spPr>
      </p:pic>
      <p:sp>
        <p:nvSpPr>
          <p:cNvPr id="18" name="TextBox 17"/>
          <p:cNvSpPr txBox="1"/>
          <p:nvPr/>
        </p:nvSpPr>
        <p:spPr>
          <a:xfrm>
            <a:off x="914400" y="4114800"/>
            <a:ext cx="1184414" cy="923330"/>
          </a:xfrm>
          <a:prstGeom prst="rect">
            <a:avLst/>
          </a:prstGeom>
          <a:noFill/>
          <a:ln>
            <a:solidFill>
              <a:schemeClr val="tx1"/>
            </a:solidFill>
          </a:ln>
        </p:spPr>
        <p:txBody>
          <a:bodyPr wrap="none" rtlCol="0">
            <a:spAutoFit/>
          </a:bodyPr>
          <a:lstStyle/>
          <a:p>
            <a:r>
              <a:rPr lang="en-US" b="1" dirty="0" smtClean="0">
                <a:solidFill>
                  <a:srgbClr val="FF0000"/>
                </a:solidFill>
              </a:rPr>
              <a:t>LOCATION</a:t>
            </a:r>
          </a:p>
          <a:p>
            <a:r>
              <a:rPr lang="en-US" dirty="0" smtClean="0"/>
              <a:t>CAMERA</a:t>
            </a:r>
          </a:p>
          <a:p>
            <a:r>
              <a:rPr lang="is-IS" dirty="0" smtClean="0"/>
              <a:t>…</a:t>
            </a:r>
            <a:endParaRPr lang="en-US" dirty="0"/>
          </a:p>
        </p:txBody>
      </p:sp>
      <p:sp>
        <p:nvSpPr>
          <p:cNvPr id="19" name="TextBox 18"/>
          <p:cNvSpPr txBox="1"/>
          <p:nvPr/>
        </p:nvSpPr>
        <p:spPr>
          <a:xfrm>
            <a:off x="609600" y="5181600"/>
            <a:ext cx="2167931" cy="369332"/>
          </a:xfrm>
          <a:prstGeom prst="rect">
            <a:avLst/>
          </a:prstGeom>
          <a:noFill/>
        </p:spPr>
        <p:txBody>
          <a:bodyPr wrap="none" rtlCol="0">
            <a:spAutoFit/>
          </a:bodyPr>
          <a:lstStyle/>
          <a:p>
            <a:r>
              <a:rPr lang="en-US" dirty="0" err="1" smtClean="0"/>
              <a:t>AndroidManifest.xml</a:t>
            </a:r>
            <a:endParaRPr lang="en-US" dirty="0"/>
          </a:p>
        </p:txBody>
      </p:sp>
      <p:sp>
        <p:nvSpPr>
          <p:cNvPr id="21" name="Oval 20"/>
          <p:cNvSpPr/>
          <p:nvPr/>
        </p:nvSpPr>
        <p:spPr>
          <a:xfrm>
            <a:off x="6553200" y="2514600"/>
            <a:ext cx="15240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CLAP</a:t>
            </a:r>
            <a:endParaRPr lang="en-US" dirty="0"/>
          </a:p>
        </p:txBody>
      </p:sp>
      <p:sp>
        <p:nvSpPr>
          <p:cNvPr id="25" name="TextBox 24"/>
          <p:cNvSpPr txBox="1"/>
          <p:nvPr/>
        </p:nvSpPr>
        <p:spPr>
          <a:xfrm>
            <a:off x="3505200" y="3733800"/>
            <a:ext cx="1676400" cy="369332"/>
          </a:xfrm>
          <a:prstGeom prst="rect">
            <a:avLst/>
          </a:prstGeom>
          <a:solidFill>
            <a:schemeClr val="bg1"/>
          </a:solidFill>
          <a:ln>
            <a:noFill/>
          </a:ln>
        </p:spPr>
        <p:txBody>
          <a:bodyPr wrap="square" rtlCol="0">
            <a:spAutoFit/>
          </a:bodyPr>
          <a:lstStyle/>
          <a:p>
            <a:r>
              <a:rPr lang="en-US" dirty="0" smtClean="0"/>
              <a:t>“Store locator”</a:t>
            </a:r>
          </a:p>
        </p:txBody>
      </p:sp>
      <p:sp>
        <p:nvSpPr>
          <p:cNvPr id="26" name="TextBox 25"/>
          <p:cNvSpPr txBox="1"/>
          <p:nvPr/>
        </p:nvSpPr>
        <p:spPr>
          <a:xfrm>
            <a:off x="3124200" y="4648201"/>
            <a:ext cx="2743200" cy="369332"/>
          </a:xfrm>
          <a:prstGeom prst="rect">
            <a:avLst/>
          </a:prstGeom>
          <a:solidFill>
            <a:schemeClr val="bg1"/>
          </a:solidFill>
          <a:ln>
            <a:noFill/>
          </a:ln>
        </p:spPr>
        <p:txBody>
          <a:bodyPr wrap="square" rtlCol="0">
            <a:spAutoFit/>
          </a:bodyPr>
          <a:lstStyle/>
          <a:p>
            <a:r>
              <a:rPr lang="en-US" dirty="0" smtClean="0"/>
              <a:t>“Locate stores </a:t>
            </a:r>
            <a:r>
              <a:rPr lang="en-US" b="1" dirty="0" smtClean="0">
                <a:solidFill>
                  <a:srgbClr val="FF0000"/>
                </a:solidFill>
              </a:rPr>
              <a:t>near you</a:t>
            </a:r>
            <a:r>
              <a:rPr lang="en-US" dirty="0" smtClean="0"/>
              <a:t>”</a:t>
            </a:r>
          </a:p>
        </p:txBody>
      </p:sp>
      <p:sp>
        <p:nvSpPr>
          <p:cNvPr id="27" name="TextBox 26"/>
          <p:cNvSpPr txBox="1"/>
          <p:nvPr/>
        </p:nvSpPr>
        <p:spPr>
          <a:xfrm>
            <a:off x="3352800" y="5410200"/>
            <a:ext cx="2362200" cy="646331"/>
          </a:xfrm>
          <a:prstGeom prst="rect">
            <a:avLst/>
          </a:prstGeom>
          <a:solidFill>
            <a:schemeClr val="bg1"/>
          </a:solidFill>
          <a:ln>
            <a:noFill/>
          </a:ln>
        </p:spPr>
        <p:txBody>
          <a:bodyPr wrap="square" rtlCol="0">
            <a:spAutoFit/>
          </a:bodyPr>
          <a:lstStyle/>
          <a:p>
            <a:r>
              <a:rPr lang="en-US" dirty="0" smtClean="0"/>
              <a:t>“Locate stores </a:t>
            </a:r>
            <a:r>
              <a:rPr lang="en-US" b="1" dirty="0" smtClean="0">
                <a:solidFill>
                  <a:srgbClr val="FF0000"/>
                </a:solidFill>
              </a:rPr>
              <a:t>near you</a:t>
            </a:r>
            <a:r>
              <a:rPr lang="en-US" dirty="0" smtClean="0"/>
              <a:t> with </a:t>
            </a:r>
            <a:r>
              <a:rPr lang="en-US" b="1" dirty="0" smtClean="0">
                <a:solidFill>
                  <a:srgbClr val="0000FF"/>
                </a:solidFill>
              </a:rPr>
              <a:t>map view</a:t>
            </a:r>
            <a:r>
              <a:rPr lang="en-US" dirty="0" smtClean="0"/>
              <a:t>”</a:t>
            </a:r>
          </a:p>
        </p:txBody>
      </p:sp>
      <p:sp>
        <p:nvSpPr>
          <p:cNvPr id="29" name="TextBox 28"/>
          <p:cNvSpPr txBox="1"/>
          <p:nvPr/>
        </p:nvSpPr>
        <p:spPr>
          <a:xfrm>
            <a:off x="5943600" y="3538477"/>
            <a:ext cx="2514600" cy="2862323"/>
          </a:xfrm>
          <a:prstGeom prst="rect">
            <a:avLst/>
          </a:prstGeom>
          <a:noFill/>
          <a:ln>
            <a:noFill/>
          </a:ln>
        </p:spPr>
        <p:txBody>
          <a:bodyPr wrap="square" rtlCol="0">
            <a:spAutoFit/>
          </a:bodyPr>
          <a:lstStyle/>
          <a:p>
            <a:pPr marL="342900" indent="-342900">
              <a:buAutoNum type="arabicPeriod"/>
            </a:pPr>
            <a:r>
              <a:rPr lang="en-US" dirty="0" smtClean="0"/>
              <a:t>locate </a:t>
            </a:r>
            <a:r>
              <a:rPr lang="en-US" dirty="0"/>
              <a:t>stores near </a:t>
            </a:r>
            <a:r>
              <a:rPr lang="en-US" dirty="0" smtClean="0"/>
              <a:t>you</a:t>
            </a:r>
            <a:endParaRPr lang="en-US" dirty="0"/>
          </a:p>
          <a:p>
            <a:pPr marL="342900" indent="-342900">
              <a:buAutoNum type="arabicPeriod"/>
            </a:pPr>
            <a:endParaRPr lang="en-US" dirty="0"/>
          </a:p>
          <a:p>
            <a:pPr marL="342900" indent="-342900">
              <a:buAutoNum type="arabicPeriod"/>
            </a:pPr>
            <a:r>
              <a:rPr lang="en-US" dirty="0" smtClean="0"/>
              <a:t>Locator </a:t>
            </a:r>
            <a:r>
              <a:rPr lang="en-US" b="1" dirty="0">
                <a:solidFill>
                  <a:srgbClr val="FF0000"/>
                </a:solidFill>
              </a:rPr>
              <a:t>inside</a:t>
            </a:r>
            <a:r>
              <a:rPr lang="en-US" dirty="0"/>
              <a:t> the </a:t>
            </a:r>
            <a:r>
              <a:rPr lang="en-US" dirty="0" smtClean="0"/>
              <a:t>store</a:t>
            </a:r>
          </a:p>
          <a:p>
            <a:pPr marL="342900" indent="-342900">
              <a:buAutoNum type="arabicPeriod"/>
            </a:pPr>
            <a:endParaRPr lang="en-US" dirty="0"/>
          </a:p>
          <a:p>
            <a:pPr marL="342900" indent="-342900">
              <a:buAutoNum type="arabicPeriod"/>
            </a:pPr>
            <a:r>
              <a:rPr lang="en-US" dirty="0" smtClean="0"/>
              <a:t>use </a:t>
            </a:r>
            <a:r>
              <a:rPr lang="en-US" dirty="0"/>
              <a:t>the </a:t>
            </a:r>
            <a:r>
              <a:rPr lang="en-US" b="1" dirty="0">
                <a:solidFill>
                  <a:srgbClr val="0000FF"/>
                </a:solidFill>
              </a:rPr>
              <a:t>map view </a:t>
            </a:r>
            <a:r>
              <a:rPr lang="en-US" dirty="0"/>
              <a:t>to locate a store near you </a:t>
            </a:r>
          </a:p>
          <a:p>
            <a:endParaRPr lang="en-US" dirty="0"/>
          </a:p>
        </p:txBody>
      </p:sp>
      <p:sp>
        <p:nvSpPr>
          <p:cNvPr id="30" name="Rectangle 29"/>
          <p:cNvSpPr/>
          <p:nvPr/>
        </p:nvSpPr>
        <p:spPr>
          <a:xfrm>
            <a:off x="5943600" y="3429000"/>
            <a:ext cx="2667000" cy="2819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ight Arrow 2"/>
          <p:cNvSpPr/>
          <p:nvPr/>
        </p:nvSpPr>
        <p:spPr>
          <a:xfrm rot="5400000">
            <a:off x="4152900" y="4229100"/>
            <a:ext cx="3810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5400000">
            <a:off x="4152900" y="5067300"/>
            <a:ext cx="3810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3657600" y="3962400"/>
            <a:ext cx="1295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276600" y="4876800"/>
            <a:ext cx="2209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6"/>
          <a:stretch>
            <a:fillRect/>
          </a:stretch>
        </p:blipFill>
        <p:spPr>
          <a:xfrm>
            <a:off x="304800" y="5867400"/>
            <a:ext cx="673100" cy="673100"/>
          </a:xfrm>
          <a:prstGeom prst="rect">
            <a:avLst/>
          </a:prstGeom>
        </p:spPr>
      </p:pic>
      <p:sp>
        <p:nvSpPr>
          <p:cNvPr id="23" name="TextBox 22"/>
          <p:cNvSpPr txBox="1"/>
          <p:nvPr/>
        </p:nvSpPr>
        <p:spPr>
          <a:xfrm>
            <a:off x="966406" y="6019800"/>
            <a:ext cx="2081594" cy="369332"/>
          </a:xfrm>
          <a:prstGeom prst="rect">
            <a:avLst/>
          </a:prstGeom>
          <a:noFill/>
        </p:spPr>
        <p:txBody>
          <a:bodyPr wrap="none" rtlCol="0">
            <a:spAutoFit/>
          </a:bodyPr>
          <a:lstStyle/>
          <a:p>
            <a:r>
              <a:rPr lang="en-US" dirty="0" smtClean="0"/>
              <a:t>Permission: location</a:t>
            </a:r>
            <a:endParaRPr lang="en-US" dirty="0"/>
          </a:p>
        </p:txBody>
      </p:sp>
      <p:sp>
        <p:nvSpPr>
          <p:cNvPr id="6" name="TextBox 5"/>
          <p:cNvSpPr txBox="1"/>
          <p:nvPr/>
        </p:nvSpPr>
        <p:spPr>
          <a:xfrm>
            <a:off x="5234762" y="1676400"/>
            <a:ext cx="2385238" cy="369332"/>
          </a:xfrm>
          <a:prstGeom prst="rect">
            <a:avLst/>
          </a:prstGeom>
          <a:noFill/>
        </p:spPr>
        <p:txBody>
          <a:bodyPr wrap="none" rtlCol="0">
            <a:spAutoFit/>
          </a:bodyPr>
          <a:lstStyle/>
          <a:p>
            <a:r>
              <a:rPr lang="en-US" dirty="0" smtClean="0"/>
              <a:t>Requirements engineer</a:t>
            </a:r>
            <a:endParaRPr lang="en-US" dirty="0"/>
          </a:p>
        </p:txBody>
      </p:sp>
      <p:cxnSp>
        <p:nvCxnSpPr>
          <p:cNvPr id="9" name="Straight Arrow Connector 8"/>
          <p:cNvCxnSpPr/>
          <p:nvPr/>
        </p:nvCxnSpPr>
        <p:spPr>
          <a:xfrm flipH="1">
            <a:off x="4724400" y="2057400"/>
            <a:ext cx="4572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764289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animBg="1"/>
      <p:bldP spid="26" grpId="0" animBg="1"/>
      <p:bldP spid="27" grpId="0" animBg="1"/>
      <p:bldP spid="30" grpId="0" animBg="1"/>
      <p:bldP spid="3"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Overview of CLAP</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Oval 4"/>
          <p:cNvSpPr/>
          <p:nvPr/>
        </p:nvSpPr>
        <p:spPr>
          <a:xfrm>
            <a:off x="762000" y="2209800"/>
            <a:ext cx="16764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Rank Similar Apps</a:t>
            </a:r>
            <a:endParaRPr lang="en-US" sz="1400" dirty="0"/>
          </a:p>
        </p:txBody>
      </p:sp>
      <p:sp>
        <p:nvSpPr>
          <p:cNvPr id="11" name="Oval 10"/>
          <p:cNvSpPr/>
          <p:nvPr/>
        </p:nvSpPr>
        <p:spPr>
          <a:xfrm>
            <a:off x="762000" y="4114800"/>
            <a:ext cx="16764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Process Candidate Sentences</a:t>
            </a:r>
            <a:endParaRPr lang="en-US" sz="1400" dirty="0"/>
          </a:p>
        </p:txBody>
      </p:sp>
      <p:sp>
        <p:nvSpPr>
          <p:cNvPr id="12" name="Oval 11"/>
          <p:cNvSpPr/>
          <p:nvPr/>
        </p:nvSpPr>
        <p:spPr>
          <a:xfrm>
            <a:off x="6553200" y="4114800"/>
            <a:ext cx="16764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Re-rank Candidate </a:t>
            </a:r>
            <a:r>
              <a:rPr lang="en-US" sz="1400" dirty="0"/>
              <a:t>S</a:t>
            </a:r>
            <a:r>
              <a:rPr lang="en-US" sz="1400" dirty="0" smtClean="0"/>
              <a:t>entences</a:t>
            </a:r>
            <a:endParaRPr lang="en-US" sz="1400" dirty="0"/>
          </a:p>
        </p:txBody>
      </p:sp>
      <p:sp>
        <p:nvSpPr>
          <p:cNvPr id="13" name="Oval 12"/>
          <p:cNvSpPr/>
          <p:nvPr/>
        </p:nvSpPr>
        <p:spPr>
          <a:xfrm>
            <a:off x="6553200" y="2133600"/>
            <a:ext cx="16764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Post-Process Candidate</a:t>
            </a:r>
          </a:p>
          <a:p>
            <a:pPr algn="ctr"/>
            <a:r>
              <a:rPr lang="en-US" sz="1400" dirty="0"/>
              <a:t>S</a:t>
            </a:r>
            <a:r>
              <a:rPr lang="en-US" sz="1400" dirty="0" smtClean="0"/>
              <a:t>entences</a:t>
            </a:r>
            <a:endParaRPr lang="en-US" sz="1400" dirty="0"/>
          </a:p>
        </p:txBody>
      </p:sp>
      <p:sp>
        <p:nvSpPr>
          <p:cNvPr id="14" name="Oval 13"/>
          <p:cNvSpPr/>
          <p:nvPr/>
        </p:nvSpPr>
        <p:spPr>
          <a:xfrm>
            <a:off x="3429000" y="5257800"/>
            <a:ext cx="23622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Detect P</a:t>
            </a:r>
            <a:r>
              <a:rPr lang="en-US" sz="1400" dirty="0" smtClean="0"/>
              <a:t>ermission</a:t>
            </a:r>
            <a:r>
              <a:rPr lang="en-US" sz="1400" dirty="0" smtClean="0"/>
              <a:t>-explaining </a:t>
            </a:r>
            <a:r>
              <a:rPr lang="en-US" sz="1400" dirty="0" smtClean="0"/>
              <a:t>Sentences</a:t>
            </a:r>
            <a:endParaRPr lang="en-US" sz="1400" dirty="0"/>
          </a:p>
        </p:txBody>
      </p:sp>
      <p:sp>
        <p:nvSpPr>
          <p:cNvPr id="7" name="Right Arrow 6"/>
          <p:cNvSpPr/>
          <p:nvPr/>
        </p:nvSpPr>
        <p:spPr>
          <a:xfrm rot="5400000">
            <a:off x="1356530" y="3367870"/>
            <a:ext cx="462609" cy="28007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2035545">
            <a:off x="2319622" y="5008315"/>
            <a:ext cx="560149" cy="2913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20094011">
            <a:off x="6061712" y="4988733"/>
            <a:ext cx="601535" cy="3315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6200000">
            <a:off x="7196543" y="3260412"/>
            <a:ext cx="559669" cy="2872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a:stretch>
            <a:fillRect/>
          </a:stretch>
        </p:blipFill>
        <p:spPr>
          <a:xfrm>
            <a:off x="304800" y="5867400"/>
            <a:ext cx="673100" cy="673100"/>
          </a:xfrm>
          <a:prstGeom prst="rect">
            <a:avLst/>
          </a:prstGeom>
        </p:spPr>
      </p:pic>
      <p:sp>
        <p:nvSpPr>
          <p:cNvPr id="24" name="TextBox 23"/>
          <p:cNvSpPr txBox="1"/>
          <p:nvPr/>
        </p:nvSpPr>
        <p:spPr>
          <a:xfrm>
            <a:off x="966406" y="6019800"/>
            <a:ext cx="2081594" cy="369332"/>
          </a:xfrm>
          <a:prstGeom prst="rect">
            <a:avLst/>
          </a:prstGeom>
          <a:noFill/>
        </p:spPr>
        <p:txBody>
          <a:bodyPr wrap="none" rtlCol="0">
            <a:spAutoFit/>
          </a:bodyPr>
          <a:lstStyle/>
          <a:p>
            <a:r>
              <a:rPr lang="en-US" dirty="0" smtClean="0"/>
              <a:t>Permission: location</a:t>
            </a:r>
            <a:endParaRPr lang="en-US" dirty="0"/>
          </a:p>
        </p:txBody>
      </p:sp>
    </p:spTree>
    <p:extLst>
      <p:ext uri="{BB962C8B-B14F-4D97-AF65-F5344CB8AC3E}">
        <p14:creationId xmlns:p14="http://schemas.microsoft.com/office/powerpoint/2010/main" val="2983069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Step 1</a:t>
            </a:r>
            <a:r>
              <a:rPr lang="en-US" sz="3600" dirty="0" smtClean="0"/>
              <a:t>: Rank Similar Apps</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Oval 4"/>
          <p:cNvSpPr/>
          <p:nvPr/>
        </p:nvSpPr>
        <p:spPr>
          <a:xfrm>
            <a:off x="762000" y="2209800"/>
            <a:ext cx="16764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Rank Similar Apps</a:t>
            </a:r>
            <a:endParaRPr lang="en-US" sz="1400" dirty="0"/>
          </a:p>
        </p:txBody>
      </p:sp>
      <p:sp>
        <p:nvSpPr>
          <p:cNvPr id="11" name="Oval 10"/>
          <p:cNvSpPr/>
          <p:nvPr/>
        </p:nvSpPr>
        <p:spPr>
          <a:xfrm>
            <a:off x="762000" y="4114800"/>
            <a:ext cx="1676400" cy="685800"/>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Build Candidate </a:t>
            </a:r>
            <a:r>
              <a:rPr lang="en-US" sz="1400" dirty="0"/>
              <a:t>Sentences</a:t>
            </a:r>
            <a:endParaRPr lang="en-US" sz="1400" dirty="0"/>
          </a:p>
        </p:txBody>
      </p:sp>
      <p:sp>
        <p:nvSpPr>
          <p:cNvPr id="12" name="Oval 11"/>
          <p:cNvSpPr/>
          <p:nvPr/>
        </p:nvSpPr>
        <p:spPr>
          <a:xfrm>
            <a:off x="6553200" y="4114800"/>
            <a:ext cx="1676400" cy="762000"/>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Re-rank Candidate </a:t>
            </a:r>
            <a:r>
              <a:rPr lang="en-US" sz="1400" dirty="0" smtClean="0"/>
              <a:t>Sentences</a:t>
            </a:r>
            <a:endParaRPr lang="en-US" sz="1400" dirty="0"/>
          </a:p>
        </p:txBody>
      </p:sp>
      <p:sp>
        <p:nvSpPr>
          <p:cNvPr id="13" name="Oval 12"/>
          <p:cNvSpPr/>
          <p:nvPr/>
        </p:nvSpPr>
        <p:spPr>
          <a:xfrm>
            <a:off x="6553200" y="2133600"/>
            <a:ext cx="1676400" cy="685800"/>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Post-process </a:t>
            </a:r>
            <a:r>
              <a:rPr lang="en-US" sz="1400" dirty="0"/>
              <a:t>Candidate</a:t>
            </a:r>
          </a:p>
          <a:p>
            <a:pPr algn="ctr"/>
            <a:r>
              <a:rPr lang="en-US" sz="1400" dirty="0" smtClean="0"/>
              <a:t>Sentences</a:t>
            </a:r>
            <a:endParaRPr lang="en-US" sz="1400" dirty="0"/>
          </a:p>
        </p:txBody>
      </p:sp>
      <p:sp>
        <p:nvSpPr>
          <p:cNvPr id="14" name="Oval 13"/>
          <p:cNvSpPr/>
          <p:nvPr/>
        </p:nvSpPr>
        <p:spPr>
          <a:xfrm>
            <a:off x="3429000" y="5257800"/>
            <a:ext cx="2362200" cy="762000"/>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Detect Permission-explaining </a:t>
            </a:r>
            <a:r>
              <a:rPr lang="en-US" sz="1400" dirty="0" smtClean="0"/>
              <a:t>Sentences</a:t>
            </a:r>
            <a:endParaRPr lang="en-US" sz="1400" dirty="0"/>
          </a:p>
        </p:txBody>
      </p:sp>
      <p:sp>
        <p:nvSpPr>
          <p:cNvPr id="7" name="Right Arrow 6"/>
          <p:cNvSpPr/>
          <p:nvPr/>
        </p:nvSpPr>
        <p:spPr>
          <a:xfrm rot="5400000">
            <a:off x="1356530" y="3367870"/>
            <a:ext cx="462609" cy="28007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2035545">
            <a:off x="2319622" y="5008315"/>
            <a:ext cx="560149" cy="291340"/>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20094011">
            <a:off x="6061712" y="4988733"/>
            <a:ext cx="601535" cy="331516"/>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6200000">
            <a:off x="7196543" y="3260412"/>
            <a:ext cx="559669" cy="287245"/>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stretch>
            <a:fillRect/>
          </a:stretch>
        </p:blipFill>
        <p:spPr>
          <a:xfrm>
            <a:off x="4114800" y="3048000"/>
            <a:ext cx="762000" cy="762000"/>
          </a:xfrm>
          <a:prstGeom prst="rect">
            <a:avLst/>
          </a:prstGeom>
        </p:spPr>
      </p:pic>
      <p:pic>
        <p:nvPicPr>
          <p:cNvPr id="3" name="Picture 2"/>
          <p:cNvPicPr>
            <a:picLocks noChangeAspect="1"/>
          </p:cNvPicPr>
          <p:nvPr/>
        </p:nvPicPr>
        <p:blipFill>
          <a:blip r:embed="rId4"/>
          <a:stretch>
            <a:fillRect/>
          </a:stretch>
        </p:blipFill>
        <p:spPr>
          <a:xfrm>
            <a:off x="2743200" y="3429000"/>
            <a:ext cx="381000" cy="381000"/>
          </a:xfrm>
          <a:prstGeom prst="rect">
            <a:avLst/>
          </a:prstGeom>
        </p:spPr>
      </p:pic>
      <p:pic>
        <p:nvPicPr>
          <p:cNvPr id="6" name="Picture 5"/>
          <p:cNvPicPr>
            <a:picLocks noChangeAspect="1"/>
          </p:cNvPicPr>
          <p:nvPr/>
        </p:nvPicPr>
        <p:blipFill>
          <a:blip r:embed="rId5"/>
          <a:stretch>
            <a:fillRect/>
          </a:stretch>
        </p:blipFill>
        <p:spPr>
          <a:xfrm>
            <a:off x="3886200" y="4343400"/>
            <a:ext cx="609600" cy="609600"/>
          </a:xfrm>
          <a:prstGeom prst="rect">
            <a:avLst/>
          </a:prstGeom>
        </p:spPr>
      </p:pic>
      <p:pic>
        <p:nvPicPr>
          <p:cNvPr id="8" name="Picture 7"/>
          <p:cNvPicPr>
            <a:picLocks noChangeAspect="1"/>
          </p:cNvPicPr>
          <p:nvPr/>
        </p:nvPicPr>
        <p:blipFill>
          <a:blip r:embed="rId6"/>
          <a:stretch>
            <a:fillRect/>
          </a:stretch>
        </p:blipFill>
        <p:spPr>
          <a:xfrm>
            <a:off x="5562600" y="3581400"/>
            <a:ext cx="533400" cy="533400"/>
          </a:xfrm>
          <a:prstGeom prst="rect">
            <a:avLst/>
          </a:prstGeom>
        </p:spPr>
      </p:pic>
      <p:pic>
        <p:nvPicPr>
          <p:cNvPr id="9" name="Picture 8"/>
          <p:cNvPicPr>
            <a:picLocks noChangeAspect="1"/>
          </p:cNvPicPr>
          <p:nvPr/>
        </p:nvPicPr>
        <p:blipFill>
          <a:blip r:embed="rId7"/>
          <a:stretch>
            <a:fillRect/>
          </a:stretch>
        </p:blipFill>
        <p:spPr>
          <a:xfrm>
            <a:off x="5334000" y="2438400"/>
            <a:ext cx="457200" cy="457200"/>
          </a:xfrm>
          <a:prstGeom prst="rect">
            <a:avLst/>
          </a:prstGeom>
        </p:spPr>
      </p:pic>
      <p:pic>
        <p:nvPicPr>
          <p:cNvPr id="10" name="Picture 9"/>
          <p:cNvPicPr>
            <a:picLocks noChangeAspect="1"/>
          </p:cNvPicPr>
          <p:nvPr/>
        </p:nvPicPr>
        <p:blipFill>
          <a:blip r:embed="rId8"/>
          <a:stretch>
            <a:fillRect/>
          </a:stretch>
        </p:blipFill>
        <p:spPr>
          <a:xfrm>
            <a:off x="3048000" y="2438400"/>
            <a:ext cx="533400" cy="533400"/>
          </a:xfrm>
          <a:prstGeom prst="rect">
            <a:avLst/>
          </a:prstGeom>
        </p:spPr>
      </p:pic>
      <p:cxnSp>
        <p:nvCxnSpPr>
          <p:cNvPr id="23" name="Straight Connector 22"/>
          <p:cNvCxnSpPr>
            <a:stCxn id="3" idx="3"/>
            <a:endCxn id="21" idx="1"/>
          </p:cNvCxnSpPr>
          <p:nvPr/>
        </p:nvCxnSpPr>
        <p:spPr>
          <a:xfrm flipV="1">
            <a:off x="3124200" y="3429000"/>
            <a:ext cx="990600" cy="190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0" idx="3"/>
          </p:cNvCxnSpPr>
          <p:nvPr/>
        </p:nvCxnSpPr>
        <p:spPr>
          <a:xfrm>
            <a:off x="3581400" y="2705100"/>
            <a:ext cx="533400" cy="495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9" idx="1"/>
          </p:cNvCxnSpPr>
          <p:nvPr/>
        </p:nvCxnSpPr>
        <p:spPr>
          <a:xfrm flipV="1">
            <a:off x="4876800" y="2667000"/>
            <a:ext cx="4572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1" idx="2"/>
          </p:cNvCxnSpPr>
          <p:nvPr/>
        </p:nvCxnSpPr>
        <p:spPr>
          <a:xfrm flipH="1">
            <a:off x="4267200" y="3810000"/>
            <a:ext cx="22860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21" idx="3"/>
          </p:cNvCxnSpPr>
          <p:nvPr/>
        </p:nvCxnSpPr>
        <p:spPr>
          <a:xfrm>
            <a:off x="4876800" y="3429000"/>
            <a:ext cx="762000" cy="304800"/>
          </a:xfrm>
          <a:prstGeom prst="line">
            <a:avLst/>
          </a:prstGeom>
        </p:spPr>
        <p:style>
          <a:lnRef idx="2">
            <a:schemeClr val="accent1"/>
          </a:lnRef>
          <a:fillRef idx="0">
            <a:schemeClr val="accent1"/>
          </a:fillRef>
          <a:effectRef idx="1">
            <a:schemeClr val="accent1"/>
          </a:effectRef>
          <a:fontRef idx="minor">
            <a:schemeClr val="tx1"/>
          </a:fontRef>
        </p:style>
      </p:cxnSp>
      <p:pic>
        <p:nvPicPr>
          <p:cNvPr id="42" name="Picture 41"/>
          <p:cNvPicPr>
            <a:picLocks noChangeAspect="1"/>
          </p:cNvPicPr>
          <p:nvPr/>
        </p:nvPicPr>
        <p:blipFill>
          <a:blip r:embed="rId9"/>
          <a:stretch>
            <a:fillRect/>
          </a:stretch>
        </p:blipFill>
        <p:spPr>
          <a:xfrm>
            <a:off x="304800" y="5867400"/>
            <a:ext cx="673100" cy="673100"/>
          </a:xfrm>
          <a:prstGeom prst="rect">
            <a:avLst/>
          </a:prstGeom>
        </p:spPr>
      </p:pic>
      <p:sp>
        <p:nvSpPr>
          <p:cNvPr id="43" name="TextBox 42"/>
          <p:cNvSpPr txBox="1"/>
          <p:nvPr/>
        </p:nvSpPr>
        <p:spPr>
          <a:xfrm>
            <a:off x="966406" y="6019800"/>
            <a:ext cx="2081594" cy="369332"/>
          </a:xfrm>
          <a:prstGeom prst="rect">
            <a:avLst/>
          </a:prstGeom>
          <a:noFill/>
        </p:spPr>
        <p:txBody>
          <a:bodyPr wrap="none" rtlCol="0">
            <a:spAutoFit/>
          </a:bodyPr>
          <a:lstStyle/>
          <a:p>
            <a:r>
              <a:rPr lang="en-US" dirty="0" smtClean="0"/>
              <a:t>Permission: location</a:t>
            </a:r>
            <a:endParaRPr lang="en-US" dirty="0"/>
          </a:p>
        </p:txBody>
      </p:sp>
    </p:spTree>
    <p:extLst>
      <p:ext uri="{BB962C8B-B14F-4D97-AF65-F5344CB8AC3E}">
        <p14:creationId xmlns:p14="http://schemas.microsoft.com/office/powerpoint/2010/main" val="3397777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Step 2</a:t>
            </a:r>
            <a:r>
              <a:rPr lang="en-US" sz="3600" dirty="0" smtClean="0"/>
              <a:t>: Build Candidate Sentences</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Oval 4"/>
          <p:cNvSpPr/>
          <p:nvPr/>
        </p:nvSpPr>
        <p:spPr>
          <a:xfrm>
            <a:off x="762000" y="2209800"/>
            <a:ext cx="1676400" cy="685800"/>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Rank Similar </a:t>
            </a:r>
            <a:r>
              <a:rPr lang="en-US" sz="1400" dirty="0" smtClean="0"/>
              <a:t>Apps</a:t>
            </a:r>
            <a:endParaRPr lang="en-US" sz="1400" dirty="0"/>
          </a:p>
        </p:txBody>
      </p:sp>
      <p:sp>
        <p:nvSpPr>
          <p:cNvPr id="11" name="Oval 10"/>
          <p:cNvSpPr/>
          <p:nvPr/>
        </p:nvSpPr>
        <p:spPr>
          <a:xfrm>
            <a:off x="762000" y="4114800"/>
            <a:ext cx="16764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Build Candidate Sentences</a:t>
            </a:r>
            <a:endParaRPr lang="en-US" sz="1400" dirty="0"/>
          </a:p>
        </p:txBody>
      </p:sp>
      <p:sp>
        <p:nvSpPr>
          <p:cNvPr id="12" name="Oval 11"/>
          <p:cNvSpPr/>
          <p:nvPr/>
        </p:nvSpPr>
        <p:spPr>
          <a:xfrm>
            <a:off x="6553200" y="4114800"/>
            <a:ext cx="1676400" cy="762000"/>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Re-rank Candidate </a:t>
            </a:r>
            <a:r>
              <a:rPr lang="en-US" sz="1400" dirty="0" smtClean="0"/>
              <a:t>Sentences</a:t>
            </a:r>
            <a:endParaRPr lang="en-US" sz="1400" dirty="0"/>
          </a:p>
        </p:txBody>
      </p:sp>
      <p:sp>
        <p:nvSpPr>
          <p:cNvPr id="13" name="Oval 12"/>
          <p:cNvSpPr/>
          <p:nvPr/>
        </p:nvSpPr>
        <p:spPr>
          <a:xfrm>
            <a:off x="6553200" y="2133600"/>
            <a:ext cx="1676400" cy="685800"/>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Post</a:t>
            </a:r>
            <a:r>
              <a:rPr lang="en-US" sz="1400" dirty="0" smtClean="0"/>
              <a:t>-process </a:t>
            </a:r>
            <a:r>
              <a:rPr lang="en-US" sz="1400" dirty="0"/>
              <a:t>Candidate</a:t>
            </a:r>
          </a:p>
          <a:p>
            <a:pPr algn="ctr"/>
            <a:r>
              <a:rPr lang="en-US" sz="1400" dirty="0" smtClean="0"/>
              <a:t>Sentences</a:t>
            </a:r>
            <a:endParaRPr lang="en-US" sz="1400" dirty="0"/>
          </a:p>
        </p:txBody>
      </p:sp>
      <p:sp>
        <p:nvSpPr>
          <p:cNvPr id="14" name="Oval 13"/>
          <p:cNvSpPr/>
          <p:nvPr/>
        </p:nvSpPr>
        <p:spPr>
          <a:xfrm>
            <a:off x="3429000" y="5257800"/>
            <a:ext cx="2362200" cy="762000"/>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Detect Permission-explaining </a:t>
            </a:r>
            <a:r>
              <a:rPr lang="en-US" sz="1400" dirty="0" smtClean="0"/>
              <a:t>Sentences</a:t>
            </a:r>
            <a:endParaRPr lang="en-US" sz="1400" dirty="0"/>
          </a:p>
        </p:txBody>
      </p:sp>
      <p:sp>
        <p:nvSpPr>
          <p:cNvPr id="7" name="Right Arrow 6"/>
          <p:cNvSpPr/>
          <p:nvPr/>
        </p:nvSpPr>
        <p:spPr>
          <a:xfrm rot="5400000">
            <a:off x="1356530" y="3362460"/>
            <a:ext cx="462609" cy="280070"/>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2035545">
            <a:off x="2319622" y="5008315"/>
            <a:ext cx="560149" cy="2913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20094011">
            <a:off x="6061712" y="4988733"/>
            <a:ext cx="601535" cy="331516"/>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6200000">
            <a:off x="7196543" y="3260412"/>
            <a:ext cx="559669" cy="287245"/>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2743200" y="2514600"/>
            <a:ext cx="3352800" cy="381000"/>
          </a:xfrm>
          <a:prstGeom prst="rect">
            <a:avLst/>
          </a:prstGeom>
          <a:noFill/>
          <a:ln>
            <a:solidFill>
              <a:schemeClr val="tx1"/>
            </a:solidFill>
          </a:ln>
        </p:spPr>
        <p:txBody>
          <a:bodyPr wrap="square" rtlCol="0">
            <a:spAutoFit/>
          </a:bodyPr>
          <a:lstStyle/>
          <a:p>
            <a:r>
              <a:rPr lang="en-US" dirty="0" smtClean="0"/>
              <a:t>“</a:t>
            </a:r>
            <a:r>
              <a:rPr lang="en-US" b="1" dirty="0" smtClean="0">
                <a:solidFill>
                  <a:srgbClr val="FF0000"/>
                </a:solidFill>
              </a:rPr>
              <a:t>Find nearby stores on the map</a:t>
            </a:r>
            <a:r>
              <a:rPr lang="en-US" dirty="0" smtClean="0"/>
              <a:t>”</a:t>
            </a:r>
            <a:endParaRPr lang="en-US" dirty="0"/>
          </a:p>
        </p:txBody>
      </p:sp>
      <p:sp>
        <p:nvSpPr>
          <p:cNvPr id="24" name="TextBox 23"/>
          <p:cNvSpPr txBox="1"/>
          <p:nvPr/>
        </p:nvSpPr>
        <p:spPr>
          <a:xfrm>
            <a:off x="2895600" y="2971800"/>
            <a:ext cx="3048000" cy="369332"/>
          </a:xfrm>
          <a:prstGeom prst="rect">
            <a:avLst/>
          </a:prstGeom>
          <a:solidFill>
            <a:schemeClr val="bg1"/>
          </a:solidFill>
          <a:ln>
            <a:solidFill>
              <a:schemeClr val="tx1"/>
            </a:solidFill>
          </a:ln>
        </p:spPr>
        <p:txBody>
          <a:bodyPr wrap="square" rtlCol="0">
            <a:spAutoFit/>
          </a:bodyPr>
          <a:lstStyle/>
          <a:p>
            <a:r>
              <a:rPr lang="en-US" dirty="0" smtClean="0"/>
              <a:t>“</a:t>
            </a:r>
            <a:r>
              <a:rPr lang="en-US" b="1" dirty="0">
                <a:solidFill>
                  <a:srgbClr val="FF0000"/>
                </a:solidFill>
              </a:rPr>
              <a:t>O</a:t>
            </a:r>
            <a:r>
              <a:rPr lang="en-US" b="1" dirty="0" smtClean="0">
                <a:solidFill>
                  <a:srgbClr val="FF0000"/>
                </a:solidFill>
              </a:rPr>
              <a:t>btain the driving direction</a:t>
            </a:r>
            <a:r>
              <a:rPr lang="en-US" dirty="0" smtClean="0"/>
              <a:t>”</a:t>
            </a:r>
            <a:r>
              <a:rPr lang="en-US" b="1" dirty="0" smtClean="0">
                <a:solidFill>
                  <a:srgbClr val="FF0000"/>
                </a:solidFill>
              </a:rPr>
              <a:t> </a:t>
            </a:r>
            <a:endParaRPr lang="en-US" dirty="0"/>
          </a:p>
        </p:txBody>
      </p:sp>
      <p:pic>
        <p:nvPicPr>
          <p:cNvPr id="28" name="Picture 27"/>
          <p:cNvPicPr>
            <a:picLocks noChangeAspect="1"/>
          </p:cNvPicPr>
          <p:nvPr/>
        </p:nvPicPr>
        <p:blipFill>
          <a:blip r:embed="rId3"/>
          <a:stretch>
            <a:fillRect/>
          </a:stretch>
        </p:blipFill>
        <p:spPr>
          <a:xfrm>
            <a:off x="304800" y="5867400"/>
            <a:ext cx="673100" cy="673100"/>
          </a:xfrm>
          <a:prstGeom prst="rect">
            <a:avLst/>
          </a:prstGeom>
        </p:spPr>
      </p:pic>
      <p:sp>
        <p:nvSpPr>
          <p:cNvPr id="29" name="TextBox 28"/>
          <p:cNvSpPr txBox="1"/>
          <p:nvPr/>
        </p:nvSpPr>
        <p:spPr>
          <a:xfrm>
            <a:off x="966406" y="6019800"/>
            <a:ext cx="2081594" cy="369332"/>
          </a:xfrm>
          <a:prstGeom prst="rect">
            <a:avLst/>
          </a:prstGeom>
          <a:noFill/>
        </p:spPr>
        <p:txBody>
          <a:bodyPr wrap="none" rtlCol="0">
            <a:spAutoFit/>
          </a:bodyPr>
          <a:lstStyle/>
          <a:p>
            <a:r>
              <a:rPr lang="en-US" dirty="0" smtClean="0"/>
              <a:t>Permission: location</a:t>
            </a:r>
            <a:endParaRPr lang="en-US" dirty="0"/>
          </a:p>
        </p:txBody>
      </p:sp>
      <p:sp>
        <p:nvSpPr>
          <p:cNvPr id="23" name="TextBox 22"/>
          <p:cNvSpPr txBox="1"/>
          <p:nvPr/>
        </p:nvSpPr>
        <p:spPr>
          <a:xfrm>
            <a:off x="3200400" y="3505200"/>
            <a:ext cx="2362200" cy="369332"/>
          </a:xfrm>
          <a:prstGeom prst="rect">
            <a:avLst/>
          </a:prstGeom>
          <a:solidFill>
            <a:schemeClr val="bg1"/>
          </a:solidFill>
          <a:ln>
            <a:solidFill>
              <a:schemeClr val="tx1"/>
            </a:solidFill>
          </a:ln>
        </p:spPr>
        <p:txBody>
          <a:bodyPr wrap="square" rtlCol="0">
            <a:spAutoFit/>
          </a:bodyPr>
          <a:lstStyle/>
          <a:p>
            <a:r>
              <a:rPr lang="en-US" dirty="0" smtClean="0"/>
              <a:t>“</a:t>
            </a:r>
            <a:r>
              <a:rPr lang="en-US" b="1" dirty="0" smtClean="0">
                <a:solidFill>
                  <a:srgbClr val="FF0000"/>
                </a:solidFill>
              </a:rPr>
              <a:t>Nearby store locator</a:t>
            </a:r>
            <a:r>
              <a:rPr lang="en-US" dirty="0" smtClean="0"/>
              <a:t>”</a:t>
            </a:r>
            <a:r>
              <a:rPr lang="en-US" b="1" dirty="0" smtClean="0">
                <a:solidFill>
                  <a:srgbClr val="FF0000"/>
                </a:solidFill>
              </a:rPr>
              <a:t> </a:t>
            </a:r>
            <a:endParaRPr lang="en-US" dirty="0"/>
          </a:p>
        </p:txBody>
      </p:sp>
      <p:sp>
        <p:nvSpPr>
          <p:cNvPr id="3" name="TextBox 2"/>
          <p:cNvSpPr txBox="1"/>
          <p:nvPr/>
        </p:nvSpPr>
        <p:spPr>
          <a:xfrm>
            <a:off x="4038600" y="3886200"/>
            <a:ext cx="577126" cy="369332"/>
          </a:xfrm>
          <a:prstGeom prst="rect">
            <a:avLst/>
          </a:prstGeom>
          <a:noFill/>
        </p:spPr>
        <p:txBody>
          <a:bodyPr wrap="none" rtlCol="0">
            <a:spAutoFit/>
          </a:bodyPr>
          <a:lstStyle/>
          <a:p>
            <a:r>
              <a:rPr lang="is-IS" dirty="0" smtClean="0"/>
              <a:t>…....</a:t>
            </a:r>
            <a:endParaRPr lang="en-US" dirty="0"/>
          </a:p>
        </p:txBody>
      </p:sp>
    </p:spTree>
    <p:extLst>
      <p:ext uri="{BB962C8B-B14F-4D97-AF65-F5344CB8AC3E}">
        <p14:creationId xmlns:p14="http://schemas.microsoft.com/office/powerpoint/2010/main" val="2879140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3"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Step 3</a:t>
            </a:r>
            <a:r>
              <a:rPr lang="en-US" sz="3600" dirty="0" smtClean="0"/>
              <a:t>: Detect Permission-explaining Sentences</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Oval 4"/>
          <p:cNvSpPr/>
          <p:nvPr/>
        </p:nvSpPr>
        <p:spPr>
          <a:xfrm>
            <a:off x="762000" y="2209800"/>
            <a:ext cx="1676400" cy="685800"/>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Rank Similar </a:t>
            </a:r>
            <a:r>
              <a:rPr lang="en-US" sz="1400" dirty="0" smtClean="0"/>
              <a:t>Apps</a:t>
            </a:r>
            <a:endParaRPr lang="en-US" sz="1400" dirty="0"/>
          </a:p>
        </p:txBody>
      </p:sp>
      <p:sp>
        <p:nvSpPr>
          <p:cNvPr id="11" name="Oval 10"/>
          <p:cNvSpPr/>
          <p:nvPr/>
        </p:nvSpPr>
        <p:spPr>
          <a:xfrm>
            <a:off x="762000" y="4114800"/>
            <a:ext cx="1676400" cy="685800"/>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Build Candidate Sentences</a:t>
            </a:r>
            <a:endParaRPr lang="en-US" sz="1400" dirty="0"/>
          </a:p>
        </p:txBody>
      </p:sp>
      <p:sp>
        <p:nvSpPr>
          <p:cNvPr id="12" name="Oval 11"/>
          <p:cNvSpPr/>
          <p:nvPr/>
        </p:nvSpPr>
        <p:spPr>
          <a:xfrm>
            <a:off x="6553200" y="4114800"/>
            <a:ext cx="1676400" cy="762000"/>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Re-rank Candidate </a:t>
            </a:r>
            <a:r>
              <a:rPr lang="en-US" sz="1400" dirty="0" smtClean="0"/>
              <a:t>Sentences</a:t>
            </a:r>
            <a:endParaRPr lang="en-US" sz="1400" dirty="0"/>
          </a:p>
        </p:txBody>
      </p:sp>
      <p:sp>
        <p:nvSpPr>
          <p:cNvPr id="13" name="Oval 12"/>
          <p:cNvSpPr/>
          <p:nvPr/>
        </p:nvSpPr>
        <p:spPr>
          <a:xfrm>
            <a:off x="6553200" y="2133600"/>
            <a:ext cx="1676400" cy="685800"/>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Post</a:t>
            </a:r>
            <a:r>
              <a:rPr lang="en-US" sz="1400" dirty="0" smtClean="0"/>
              <a:t>-process </a:t>
            </a:r>
            <a:r>
              <a:rPr lang="en-US" sz="1400" dirty="0"/>
              <a:t>Candidate</a:t>
            </a:r>
          </a:p>
          <a:p>
            <a:pPr algn="ctr"/>
            <a:r>
              <a:rPr lang="en-US" sz="1400" dirty="0" smtClean="0"/>
              <a:t>Sentences</a:t>
            </a:r>
            <a:endParaRPr lang="en-US" sz="1400" dirty="0"/>
          </a:p>
        </p:txBody>
      </p:sp>
      <p:sp>
        <p:nvSpPr>
          <p:cNvPr id="14" name="Oval 13"/>
          <p:cNvSpPr/>
          <p:nvPr/>
        </p:nvSpPr>
        <p:spPr>
          <a:xfrm>
            <a:off x="3429000" y="5257800"/>
            <a:ext cx="23622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Detect Permission-explaining </a:t>
            </a:r>
            <a:r>
              <a:rPr lang="en-US" sz="1400" dirty="0" smtClean="0"/>
              <a:t>Sentences</a:t>
            </a:r>
            <a:endParaRPr lang="en-US" sz="1400" dirty="0"/>
          </a:p>
        </p:txBody>
      </p:sp>
      <p:sp>
        <p:nvSpPr>
          <p:cNvPr id="7" name="Right Arrow 6"/>
          <p:cNvSpPr/>
          <p:nvPr/>
        </p:nvSpPr>
        <p:spPr>
          <a:xfrm rot="5400000">
            <a:off x="1356530" y="3367870"/>
            <a:ext cx="462609" cy="280070"/>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2035545">
            <a:off x="2319622" y="5008315"/>
            <a:ext cx="560149" cy="291340"/>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20094011">
            <a:off x="6061712" y="4988733"/>
            <a:ext cx="601535" cy="3315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6200000">
            <a:off x="7196543" y="3260412"/>
            <a:ext cx="559669" cy="287245"/>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304800" y="5867400"/>
            <a:ext cx="673100" cy="673100"/>
          </a:xfrm>
          <a:prstGeom prst="rect">
            <a:avLst/>
          </a:prstGeom>
        </p:spPr>
      </p:pic>
      <p:sp>
        <p:nvSpPr>
          <p:cNvPr id="19" name="TextBox 18"/>
          <p:cNvSpPr txBox="1"/>
          <p:nvPr/>
        </p:nvSpPr>
        <p:spPr>
          <a:xfrm>
            <a:off x="966406" y="6019800"/>
            <a:ext cx="2081594" cy="369332"/>
          </a:xfrm>
          <a:prstGeom prst="rect">
            <a:avLst/>
          </a:prstGeom>
          <a:noFill/>
        </p:spPr>
        <p:txBody>
          <a:bodyPr wrap="none" rtlCol="0">
            <a:spAutoFit/>
          </a:bodyPr>
          <a:lstStyle/>
          <a:p>
            <a:r>
              <a:rPr lang="en-US" dirty="0" smtClean="0"/>
              <a:t>Permission: location</a:t>
            </a:r>
            <a:endParaRPr lang="en-US" dirty="0"/>
          </a:p>
        </p:txBody>
      </p:sp>
      <p:sp>
        <p:nvSpPr>
          <p:cNvPr id="20" name="TextBox 19"/>
          <p:cNvSpPr txBox="1"/>
          <p:nvPr/>
        </p:nvSpPr>
        <p:spPr>
          <a:xfrm>
            <a:off x="2667000" y="2971800"/>
            <a:ext cx="3505200" cy="369332"/>
          </a:xfrm>
          <a:prstGeom prst="rect">
            <a:avLst/>
          </a:prstGeom>
          <a:noFill/>
          <a:ln>
            <a:noFill/>
          </a:ln>
        </p:spPr>
        <p:txBody>
          <a:bodyPr wrap="square" rtlCol="0">
            <a:spAutoFit/>
          </a:bodyPr>
          <a:lstStyle/>
          <a:p>
            <a:r>
              <a:rPr lang="en-US" dirty="0" smtClean="0"/>
              <a:t>“</a:t>
            </a:r>
            <a:r>
              <a:rPr lang="en-US" b="1" dirty="0" smtClean="0">
                <a:solidFill>
                  <a:srgbClr val="FF0000"/>
                </a:solidFill>
              </a:rPr>
              <a:t>Find nearby stores on the map</a:t>
            </a:r>
            <a:r>
              <a:rPr lang="en-US" dirty="0" smtClean="0"/>
              <a:t>”</a:t>
            </a:r>
            <a:endParaRPr lang="en-US" dirty="0"/>
          </a:p>
        </p:txBody>
      </p:sp>
      <p:sp>
        <p:nvSpPr>
          <p:cNvPr id="21" name="TextBox 20"/>
          <p:cNvSpPr txBox="1"/>
          <p:nvPr/>
        </p:nvSpPr>
        <p:spPr>
          <a:xfrm>
            <a:off x="2667000" y="3429000"/>
            <a:ext cx="3657600" cy="646331"/>
          </a:xfrm>
          <a:prstGeom prst="rect">
            <a:avLst/>
          </a:prstGeom>
          <a:noFill/>
          <a:ln>
            <a:noFill/>
          </a:ln>
        </p:spPr>
        <p:txBody>
          <a:bodyPr wrap="square" rtlCol="0">
            <a:spAutoFit/>
          </a:bodyPr>
          <a:lstStyle/>
          <a:p>
            <a:r>
              <a:rPr lang="en-US" dirty="0" smtClean="0"/>
              <a:t>“</a:t>
            </a:r>
            <a:r>
              <a:rPr lang="en-US" b="1" strike="sngStrike" dirty="0" smtClean="0">
                <a:solidFill>
                  <a:srgbClr val="FF0000"/>
                </a:solidFill>
              </a:rPr>
              <a:t>Quickly check your Menards gift-card balance</a:t>
            </a:r>
            <a:r>
              <a:rPr lang="en-US" dirty="0" smtClean="0"/>
              <a:t>”</a:t>
            </a:r>
            <a:endParaRPr lang="en-US" dirty="0"/>
          </a:p>
        </p:txBody>
      </p:sp>
      <p:pic>
        <p:nvPicPr>
          <p:cNvPr id="22" name="Picture 21"/>
          <p:cNvPicPr>
            <a:picLocks noChangeAspect="1"/>
          </p:cNvPicPr>
          <p:nvPr/>
        </p:nvPicPr>
        <p:blipFill>
          <a:blip r:embed="rId5"/>
          <a:stretch>
            <a:fillRect/>
          </a:stretch>
        </p:blipFill>
        <p:spPr>
          <a:xfrm>
            <a:off x="3810000" y="2133600"/>
            <a:ext cx="609600" cy="609600"/>
          </a:xfrm>
          <a:prstGeom prst="rect">
            <a:avLst/>
          </a:prstGeom>
        </p:spPr>
      </p:pic>
      <p:pic>
        <p:nvPicPr>
          <p:cNvPr id="23" name="Picture 22"/>
          <p:cNvPicPr>
            <a:picLocks noChangeAspect="1"/>
          </p:cNvPicPr>
          <p:nvPr/>
        </p:nvPicPr>
        <p:blipFill>
          <a:blip r:embed="rId6"/>
          <a:stretch>
            <a:fillRect/>
          </a:stretch>
        </p:blipFill>
        <p:spPr>
          <a:xfrm>
            <a:off x="6019800" y="3048000"/>
            <a:ext cx="304800" cy="304800"/>
          </a:xfrm>
          <a:prstGeom prst="rect">
            <a:avLst/>
          </a:prstGeom>
        </p:spPr>
      </p:pic>
      <p:pic>
        <p:nvPicPr>
          <p:cNvPr id="6" name="Picture 5"/>
          <p:cNvPicPr>
            <a:picLocks noChangeAspect="1"/>
          </p:cNvPicPr>
          <p:nvPr/>
        </p:nvPicPr>
        <p:blipFill>
          <a:blip r:embed="rId7"/>
          <a:stretch>
            <a:fillRect/>
          </a:stretch>
        </p:blipFill>
        <p:spPr>
          <a:xfrm>
            <a:off x="6019800" y="3581400"/>
            <a:ext cx="275064" cy="304800"/>
          </a:xfrm>
          <a:prstGeom prst="rect">
            <a:avLst/>
          </a:prstGeom>
        </p:spPr>
      </p:pic>
      <p:sp>
        <p:nvSpPr>
          <p:cNvPr id="24" name="TextBox 23"/>
          <p:cNvSpPr txBox="1"/>
          <p:nvPr/>
        </p:nvSpPr>
        <p:spPr>
          <a:xfrm>
            <a:off x="2667000" y="4078069"/>
            <a:ext cx="3657600" cy="646331"/>
          </a:xfrm>
          <a:prstGeom prst="rect">
            <a:avLst/>
          </a:prstGeom>
          <a:noFill/>
          <a:ln>
            <a:noFill/>
          </a:ln>
        </p:spPr>
        <p:txBody>
          <a:bodyPr wrap="square" rtlCol="0">
            <a:spAutoFit/>
          </a:bodyPr>
          <a:lstStyle/>
          <a:p>
            <a:r>
              <a:rPr lang="en-US" dirty="0" smtClean="0"/>
              <a:t>“</a:t>
            </a:r>
            <a:r>
              <a:rPr lang="en-US" b="1" strike="sngStrike" dirty="0" smtClean="0">
                <a:solidFill>
                  <a:srgbClr val="FF0000"/>
                </a:solidFill>
              </a:rPr>
              <a:t>Scan barcode to see product details</a:t>
            </a:r>
            <a:r>
              <a:rPr lang="en-US" dirty="0" smtClean="0"/>
              <a:t>”</a:t>
            </a:r>
            <a:endParaRPr lang="en-US" dirty="0"/>
          </a:p>
        </p:txBody>
      </p:sp>
      <p:pic>
        <p:nvPicPr>
          <p:cNvPr id="25" name="Picture 24"/>
          <p:cNvPicPr>
            <a:picLocks noChangeAspect="1"/>
          </p:cNvPicPr>
          <p:nvPr/>
        </p:nvPicPr>
        <p:blipFill>
          <a:blip r:embed="rId7"/>
          <a:stretch>
            <a:fillRect/>
          </a:stretch>
        </p:blipFill>
        <p:spPr>
          <a:xfrm>
            <a:off x="6019800" y="4191000"/>
            <a:ext cx="275064" cy="304800"/>
          </a:xfrm>
          <a:prstGeom prst="rect">
            <a:avLst/>
          </a:prstGeom>
        </p:spPr>
      </p:pic>
    </p:spTree>
    <p:custDataLst>
      <p:tags r:id="rId1"/>
    </p:custDataLst>
    <p:extLst>
      <p:ext uri="{BB962C8B-B14F-4D97-AF65-F5344CB8AC3E}">
        <p14:creationId xmlns:p14="http://schemas.microsoft.com/office/powerpoint/2010/main" val="1515923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Step 4</a:t>
            </a:r>
            <a:r>
              <a:rPr lang="en-US" sz="3600" dirty="0" smtClean="0"/>
              <a:t>: Re-rank Candidate Sentences</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Oval 4"/>
          <p:cNvSpPr/>
          <p:nvPr/>
        </p:nvSpPr>
        <p:spPr>
          <a:xfrm>
            <a:off x="762000" y="2209800"/>
            <a:ext cx="1676400" cy="685800"/>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Rank Similar </a:t>
            </a:r>
            <a:r>
              <a:rPr lang="en-US" sz="1400" dirty="0" smtClean="0"/>
              <a:t>Apps</a:t>
            </a:r>
            <a:endParaRPr lang="en-US" sz="1400" dirty="0"/>
          </a:p>
        </p:txBody>
      </p:sp>
      <p:sp>
        <p:nvSpPr>
          <p:cNvPr id="11" name="Oval 10"/>
          <p:cNvSpPr/>
          <p:nvPr/>
        </p:nvSpPr>
        <p:spPr>
          <a:xfrm>
            <a:off x="762000" y="4114800"/>
            <a:ext cx="1676400" cy="685800"/>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Build Candidate Sentences</a:t>
            </a:r>
            <a:endParaRPr lang="en-US" sz="1400" dirty="0"/>
          </a:p>
        </p:txBody>
      </p:sp>
      <p:sp>
        <p:nvSpPr>
          <p:cNvPr id="12" name="Oval 11"/>
          <p:cNvSpPr/>
          <p:nvPr/>
        </p:nvSpPr>
        <p:spPr>
          <a:xfrm>
            <a:off x="6553200" y="4114800"/>
            <a:ext cx="16764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Re-rank Candidate </a:t>
            </a:r>
            <a:r>
              <a:rPr lang="en-US" sz="1400" dirty="0" smtClean="0"/>
              <a:t>Sentences</a:t>
            </a:r>
            <a:endParaRPr lang="en-US" sz="1400" dirty="0"/>
          </a:p>
        </p:txBody>
      </p:sp>
      <p:sp>
        <p:nvSpPr>
          <p:cNvPr id="13" name="Oval 12"/>
          <p:cNvSpPr/>
          <p:nvPr/>
        </p:nvSpPr>
        <p:spPr>
          <a:xfrm>
            <a:off x="6553200" y="2133600"/>
            <a:ext cx="1676400" cy="685800"/>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Post</a:t>
            </a:r>
            <a:r>
              <a:rPr lang="en-US" sz="1400" dirty="0" smtClean="0"/>
              <a:t>-process </a:t>
            </a:r>
            <a:r>
              <a:rPr lang="en-US" sz="1400" dirty="0"/>
              <a:t>Candidate</a:t>
            </a:r>
          </a:p>
          <a:p>
            <a:pPr algn="ctr"/>
            <a:r>
              <a:rPr lang="en-US" sz="1400" dirty="0" smtClean="0"/>
              <a:t>Sentences</a:t>
            </a:r>
            <a:endParaRPr lang="en-US" sz="1400" dirty="0"/>
          </a:p>
        </p:txBody>
      </p:sp>
      <p:sp>
        <p:nvSpPr>
          <p:cNvPr id="14" name="Oval 13"/>
          <p:cNvSpPr/>
          <p:nvPr/>
        </p:nvSpPr>
        <p:spPr>
          <a:xfrm>
            <a:off x="3429000" y="5257800"/>
            <a:ext cx="2362200" cy="762000"/>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Detect Permission-explaining </a:t>
            </a:r>
            <a:r>
              <a:rPr lang="en-US" sz="1400" dirty="0" smtClean="0"/>
              <a:t>Sentences</a:t>
            </a:r>
            <a:endParaRPr lang="en-US" sz="1400" dirty="0"/>
          </a:p>
        </p:txBody>
      </p:sp>
      <p:sp>
        <p:nvSpPr>
          <p:cNvPr id="7" name="Right Arrow 6"/>
          <p:cNvSpPr/>
          <p:nvPr/>
        </p:nvSpPr>
        <p:spPr>
          <a:xfrm rot="5400000">
            <a:off x="1356530" y="3367870"/>
            <a:ext cx="462609" cy="280070"/>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2035545">
            <a:off x="2319622" y="5008315"/>
            <a:ext cx="560149" cy="291340"/>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20094011">
            <a:off x="6061712" y="4988733"/>
            <a:ext cx="601535" cy="331516"/>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6200000">
            <a:off x="7196543" y="3260412"/>
            <a:ext cx="559669" cy="2872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stretch>
            <a:fillRect/>
          </a:stretch>
        </p:blipFill>
        <p:spPr>
          <a:xfrm>
            <a:off x="304800" y="5867400"/>
            <a:ext cx="673100" cy="673100"/>
          </a:xfrm>
          <a:prstGeom prst="rect">
            <a:avLst/>
          </a:prstGeom>
        </p:spPr>
      </p:pic>
      <p:sp>
        <p:nvSpPr>
          <p:cNvPr id="19" name="TextBox 18"/>
          <p:cNvSpPr txBox="1"/>
          <p:nvPr/>
        </p:nvSpPr>
        <p:spPr>
          <a:xfrm>
            <a:off x="966406" y="6019800"/>
            <a:ext cx="2081594" cy="369332"/>
          </a:xfrm>
          <a:prstGeom prst="rect">
            <a:avLst/>
          </a:prstGeom>
          <a:noFill/>
        </p:spPr>
        <p:txBody>
          <a:bodyPr wrap="none" rtlCol="0">
            <a:spAutoFit/>
          </a:bodyPr>
          <a:lstStyle/>
          <a:p>
            <a:r>
              <a:rPr lang="en-US" dirty="0" smtClean="0"/>
              <a:t>Permission: location</a:t>
            </a:r>
            <a:endParaRPr lang="en-US" dirty="0"/>
          </a:p>
        </p:txBody>
      </p:sp>
      <p:sp>
        <p:nvSpPr>
          <p:cNvPr id="20" name="TextBox 19"/>
          <p:cNvSpPr txBox="1"/>
          <p:nvPr/>
        </p:nvSpPr>
        <p:spPr>
          <a:xfrm>
            <a:off x="3810000" y="2209800"/>
            <a:ext cx="3200400" cy="646331"/>
          </a:xfrm>
          <a:prstGeom prst="rect">
            <a:avLst/>
          </a:prstGeom>
          <a:noFill/>
          <a:ln>
            <a:noFill/>
          </a:ln>
        </p:spPr>
        <p:txBody>
          <a:bodyPr wrap="square" rtlCol="0">
            <a:spAutoFit/>
          </a:bodyPr>
          <a:lstStyle/>
          <a:p>
            <a:r>
              <a:rPr lang="en-US" dirty="0" smtClean="0"/>
              <a:t>“</a:t>
            </a:r>
            <a:r>
              <a:rPr lang="en-US" b="1" dirty="0" smtClean="0">
                <a:solidFill>
                  <a:srgbClr val="FF0000"/>
                </a:solidFill>
              </a:rPr>
              <a:t>Find </a:t>
            </a:r>
            <a:r>
              <a:rPr lang="en-US" b="1" dirty="0" smtClean="0">
                <a:solidFill>
                  <a:srgbClr val="0000FF"/>
                </a:solidFill>
              </a:rPr>
              <a:t>nearby</a:t>
            </a:r>
            <a:r>
              <a:rPr lang="en-US" b="1" dirty="0" smtClean="0">
                <a:solidFill>
                  <a:srgbClr val="FF0000"/>
                </a:solidFill>
              </a:rPr>
              <a:t> </a:t>
            </a:r>
            <a:r>
              <a:rPr lang="en-US" b="1" dirty="0" smtClean="0">
                <a:solidFill>
                  <a:srgbClr val="0000FF"/>
                </a:solidFill>
              </a:rPr>
              <a:t>stores</a:t>
            </a:r>
            <a:r>
              <a:rPr lang="en-US" b="1" dirty="0" smtClean="0">
                <a:solidFill>
                  <a:srgbClr val="FF0000"/>
                </a:solidFill>
              </a:rPr>
              <a:t> on the </a:t>
            </a:r>
            <a:r>
              <a:rPr lang="en-US" b="1" dirty="0" smtClean="0">
                <a:solidFill>
                  <a:srgbClr val="0000FF"/>
                </a:solidFill>
              </a:rPr>
              <a:t>map</a:t>
            </a:r>
            <a:r>
              <a:rPr lang="en-US" dirty="0" smtClean="0"/>
              <a:t>”</a:t>
            </a:r>
            <a:endParaRPr lang="en-US" dirty="0"/>
          </a:p>
        </p:txBody>
      </p:sp>
      <p:sp>
        <p:nvSpPr>
          <p:cNvPr id="22" name="TextBox 21"/>
          <p:cNvSpPr txBox="1"/>
          <p:nvPr/>
        </p:nvSpPr>
        <p:spPr>
          <a:xfrm>
            <a:off x="3810000" y="2895600"/>
            <a:ext cx="3200400" cy="646331"/>
          </a:xfrm>
          <a:prstGeom prst="rect">
            <a:avLst/>
          </a:prstGeom>
          <a:noFill/>
          <a:ln>
            <a:noFill/>
          </a:ln>
        </p:spPr>
        <p:txBody>
          <a:bodyPr wrap="square" rtlCol="0">
            <a:spAutoFit/>
          </a:bodyPr>
          <a:lstStyle/>
          <a:p>
            <a:r>
              <a:rPr lang="en-US" dirty="0" smtClean="0"/>
              <a:t>“</a:t>
            </a:r>
            <a:r>
              <a:rPr lang="en-US" b="1" dirty="0" smtClean="0">
                <a:solidFill>
                  <a:srgbClr val="FF0000"/>
                </a:solidFill>
              </a:rPr>
              <a:t>Locate the </a:t>
            </a:r>
            <a:r>
              <a:rPr lang="en-US" b="1" dirty="0" smtClean="0">
                <a:solidFill>
                  <a:srgbClr val="0000FF"/>
                </a:solidFill>
              </a:rPr>
              <a:t>stores</a:t>
            </a:r>
            <a:r>
              <a:rPr lang="en-US" b="1" dirty="0" smtClean="0">
                <a:solidFill>
                  <a:srgbClr val="FF0000"/>
                </a:solidFill>
              </a:rPr>
              <a:t> around your location</a:t>
            </a:r>
            <a:r>
              <a:rPr lang="en-US" dirty="0" smtClean="0"/>
              <a:t>”</a:t>
            </a:r>
            <a:endParaRPr lang="en-US" dirty="0"/>
          </a:p>
        </p:txBody>
      </p:sp>
      <p:sp>
        <p:nvSpPr>
          <p:cNvPr id="23" name="TextBox 22"/>
          <p:cNvSpPr txBox="1"/>
          <p:nvPr/>
        </p:nvSpPr>
        <p:spPr>
          <a:xfrm>
            <a:off x="3810000" y="4507468"/>
            <a:ext cx="3200400" cy="369332"/>
          </a:xfrm>
          <a:prstGeom prst="rect">
            <a:avLst/>
          </a:prstGeom>
          <a:noFill/>
          <a:ln>
            <a:noFill/>
          </a:ln>
        </p:spPr>
        <p:txBody>
          <a:bodyPr wrap="square" rtlCol="0">
            <a:spAutoFit/>
          </a:bodyPr>
          <a:lstStyle/>
          <a:p>
            <a:r>
              <a:rPr lang="en-US" dirty="0" smtClean="0"/>
              <a:t>“</a:t>
            </a:r>
            <a:r>
              <a:rPr lang="en-US" b="1" dirty="0" smtClean="0">
                <a:solidFill>
                  <a:srgbClr val="FF0000"/>
                </a:solidFill>
              </a:rPr>
              <a:t>For weather report</a:t>
            </a:r>
            <a:r>
              <a:rPr lang="en-US" dirty="0" smtClean="0"/>
              <a:t>”</a:t>
            </a:r>
            <a:endParaRPr lang="en-US" dirty="0"/>
          </a:p>
        </p:txBody>
      </p:sp>
      <p:sp>
        <p:nvSpPr>
          <p:cNvPr id="24" name="TextBox 23"/>
          <p:cNvSpPr txBox="1"/>
          <p:nvPr/>
        </p:nvSpPr>
        <p:spPr>
          <a:xfrm>
            <a:off x="3886200" y="3505200"/>
            <a:ext cx="3200400" cy="646331"/>
          </a:xfrm>
          <a:prstGeom prst="rect">
            <a:avLst/>
          </a:prstGeom>
          <a:noFill/>
          <a:ln>
            <a:noFill/>
          </a:ln>
        </p:spPr>
        <p:txBody>
          <a:bodyPr wrap="square" rtlCol="0">
            <a:spAutoFit/>
          </a:bodyPr>
          <a:lstStyle/>
          <a:p>
            <a:r>
              <a:rPr lang="en-US" dirty="0" smtClean="0"/>
              <a:t>“</a:t>
            </a:r>
            <a:r>
              <a:rPr lang="en-US" b="1" dirty="0" smtClean="0">
                <a:solidFill>
                  <a:srgbClr val="0000FF"/>
                </a:solidFill>
              </a:rPr>
              <a:t>Store</a:t>
            </a:r>
            <a:r>
              <a:rPr lang="en-US" b="1" dirty="0" smtClean="0">
                <a:solidFill>
                  <a:srgbClr val="FF0000"/>
                </a:solidFill>
              </a:rPr>
              <a:t> navigator with a </a:t>
            </a:r>
            <a:r>
              <a:rPr lang="en-US" b="1" dirty="0" smtClean="0">
                <a:solidFill>
                  <a:srgbClr val="0000FF"/>
                </a:solidFill>
              </a:rPr>
              <a:t>map</a:t>
            </a:r>
            <a:r>
              <a:rPr lang="en-US" b="1" dirty="0" smtClean="0">
                <a:solidFill>
                  <a:srgbClr val="FF0000"/>
                </a:solidFill>
              </a:rPr>
              <a:t> view</a:t>
            </a:r>
            <a:r>
              <a:rPr lang="en-US" dirty="0" smtClean="0"/>
              <a:t>”</a:t>
            </a:r>
            <a:endParaRPr lang="en-US" dirty="0"/>
          </a:p>
        </p:txBody>
      </p:sp>
      <p:sp>
        <p:nvSpPr>
          <p:cNvPr id="25" name="TextBox 24"/>
          <p:cNvSpPr txBox="1"/>
          <p:nvPr/>
        </p:nvSpPr>
        <p:spPr>
          <a:xfrm>
            <a:off x="3886200" y="4114800"/>
            <a:ext cx="685800" cy="381000"/>
          </a:xfrm>
          <a:prstGeom prst="rect">
            <a:avLst/>
          </a:prstGeom>
          <a:noFill/>
          <a:ln>
            <a:noFill/>
          </a:ln>
        </p:spPr>
        <p:txBody>
          <a:bodyPr wrap="square" rtlCol="0">
            <a:spAutoFit/>
          </a:bodyPr>
          <a:lstStyle/>
          <a:p>
            <a:r>
              <a:rPr lang="en-US" dirty="0" smtClean="0"/>
              <a:t>“</a:t>
            </a:r>
            <a:r>
              <a:rPr lang="is-IS" dirty="0" smtClean="0"/>
              <a:t>…</a:t>
            </a:r>
            <a:r>
              <a:rPr lang="en-US" dirty="0" smtClean="0"/>
              <a:t>”</a:t>
            </a:r>
            <a:endParaRPr lang="en-US" dirty="0"/>
          </a:p>
        </p:txBody>
      </p:sp>
      <p:sp>
        <p:nvSpPr>
          <p:cNvPr id="6" name="TextBox 5"/>
          <p:cNvSpPr txBox="1"/>
          <p:nvPr/>
        </p:nvSpPr>
        <p:spPr>
          <a:xfrm>
            <a:off x="2362200" y="2942272"/>
            <a:ext cx="1066800" cy="1477328"/>
          </a:xfrm>
          <a:prstGeom prst="rect">
            <a:avLst/>
          </a:prstGeom>
          <a:noFill/>
        </p:spPr>
        <p:txBody>
          <a:bodyPr wrap="square" rtlCol="0">
            <a:spAutoFit/>
          </a:bodyPr>
          <a:lstStyle/>
          <a:p>
            <a:r>
              <a:rPr lang="en-US" b="1" dirty="0">
                <a:solidFill>
                  <a:srgbClr val="0000FF"/>
                </a:solidFill>
              </a:rPr>
              <a:t>s</a:t>
            </a:r>
            <a:r>
              <a:rPr lang="en-US" b="1" dirty="0" smtClean="0">
                <a:solidFill>
                  <a:srgbClr val="0000FF"/>
                </a:solidFill>
              </a:rPr>
              <a:t>tore</a:t>
            </a:r>
          </a:p>
          <a:p>
            <a:r>
              <a:rPr lang="en-US" b="1" dirty="0">
                <a:solidFill>
                  <a:srgbClr val="0000FF"/>
                </a:solidFill>
              </a:rPr>
              <a:t>m</a:t>
            </a:r>
            <a:r>
              <a:rPr lang="en-US" b="1" dirty="0" smtClean="0">
                <a:solidFill>
                  <a:srgbClr val="0000FF"/>
                </a:solidFill>
              </a:rPr>
              <a:t>ap</a:t>
            </a:r>
          </a:p>
          <a:p>
            <a:r>
              <a:rPr lang="en-US" b="1" dirty="0" smtClean="0">
                <a:solidFill>
                  <a:srgbClr val="0000FF"/>
                </a:solidFill>
              </a:rPr>
              <a:t>nearby</a:t>
            </a:r>
          </a:p>
          <a:p>
            <a:r>
              <a:rPr lang="is-IS" b="1" dirty="0" smtClean="0">
                <a:solidFill>
                  <a:srgbClr val="0000FF"/>
                </a:solidFill>
              </a:rPr>
              <a:t>…</a:t>
            </a:r>
            <a:endParaRPr lang="en-US" b="1" dirty="0" smtClean="0">
              <a:solidFill>
                <a:srgbClr val="0000FF"/>
              </a:solidFill>
            </a:endParaRPr>
          </a:p>
          <a:p>
            <a:endParaRPr lang="en-US" dirty="0"/>
          </a:p>
        </p:txBody>
      </p:sp>
      <p:cxnSp>
        <p:nvCxnSpPr>
          <p:cNvPr id="26" name="Straight Connector 25"/>
          <p:cNvCxnSpPr/>
          <p:nvPr/>
        </p:nvCxnSpPr>
        <p:spPr>
          <a:xfrm>
            <a:off x="3124200" y="3429000"/>
            <a:ext cx="685800" cy="533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22" idx="1"/>
          </p:cNvCxnSpPr>
          <p:nvPr/>
        </p:nvCxnSpPr>
        <p:spPr>
          <a:xfrm flipV="1">
            <a:off x="3124200" y="3218766"/>
            <a:ext cx="685800" cy="210234"/>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3124200" y="2590800"/>
            <a:ext cx="685800" cy="838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124200" y="3429000"/>
            <a:ext cx="685800" cy="11430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806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Step 5</a:t>
            </a:r>
            <a:r>
              <a:rPr lang="en-US" sz="3600" dirty="0" smtClean="0"/>
              <a:t>: Post-process Candidate Sentences</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Oval 4"/>
          <p:cNvSpPr/>
          <p:nvPr/>
        </p:nvSpPr>
        <p:spPr>
          <a:xfrm>
            <a:off x="762000" y="2209800"/>
            <a:ext cx="1676400" cy="685800"/>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Rank Similar </a:t>
            </a:r>
            <a:r>
              <a:rPr lang="en-US" sz="1400" dirty="0" smtClean="0"/>
              <a:t>Apps</a:t>
            </a:r>
            <a:endParaRPr lang="en-US" sz="1400" dirty="0"/>
          </a:p>
        </p:txBody>
      </p:sp>
      <p:sp>
        <p:nvSpPr>
          <p:cNvPr id="11" name="Oval 10"/>
          <p:cNvSpPr/>
          <p:nvPr/>
        </p:nvSpPr>
        <p:spPr>
          <a:xfrm>
            <a:off x="762000" y="4114800"/>
            <a:ext cx="1676400" cy="685800"/>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Build Candidate Sentences</a:t>
            </a:r>
            <a:endParaRPr lang="en-US" sz="1400" dirty="0"/>
          </a:p>
        </p:txBody>
      </p:sp>
      <p:sp>
        <p:nvSpPr>
          <p:cNvPr id="12" name="Oval 11"/>
          <p:cNvSpPr/>
          <p:nvPr/>
        </p:nvSpPr>
        <p:spPr>
          <a:xfrm>
            <a:off x="6553200" y="4114800"/>
            <a:ext cx="1676400" cy="762000"/>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Re-rank Candidate </a:t>
            </a:r>
            <a:r>
              <a:rPr lang="en-US" sz="1400" dirty="0" smtClean="0"/>
              <a:t>Sentences</a:t>
            </a:r>
            <a:endParaRPr lang="en-US" sz="1400" dirty="0"/>
          </a:p>
        </p:txBody>
      </p:sp>
      <p:sp>
        <p:nvSpPr>
          <p:cNvPr id="13" name="Oval 12"/>
          <p:cNvSpPr/>
          <p:nvPr/>
        </p:nvSpPr>
        <p:spPr>
          <a:xfrm>
            <a:off x="6553200" y="2133600"/>
            <a:ext cx="16764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Post</a:t>
            </a:r>
            <a:r>
              <a:rPr lang="en-US" sz="1400" dirty="0" smtClean="0"/>
              <a:t>-process </a:t>
            </a:r>
            <a:r>
              <a:rPr lang="en-US" sz="1400" dirty="0"/>
              <a:t>Candidate</a:t>
            </a:r>
          </a:p>
          <a:p>
            <a:pPr algn="ctr"/>
            <a:r>
              <a:rPr lang="en-US" sz="1400" dirty="0" smtClean="0"/>
              <a:t>Sentences</a:t>
            </a:r>
            <a:endParaRPr lang="en-US" sz="1400" dirty="0"/>
          </a:p>
        </p:txBody>
      </p:sp>
      <p:sp>
        <p:nvSpPr>
          <p:cNvPr id="14" name="Oval 13"/>
          <p:cNvSpPr/>
          <p:nvPr/>
        </p:nvSpPr>
        <p:spPr>
          <a:xfrm>
            <a:off x="3429000" y="5257800"/>
            <a:ext cx="2362200" cy="762000"/>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Detect Permission-explaining </a:t>
            </a:r>
            <a:r>
              <a:rPr lang="en-US" sz="1400" dirty="0" smtClean="0"/>
              <a:t>Sentences</a:t>
            </a:r>
            <a:endParaRPr lang="en-US" sz="1400" dirty="0"/>
          </a:p>
        </p:txBody>
      </p:sp>
      <p:sp>
        <p:nvSpPr>
          <p:cNvPr id="7" name="Right Arrow 6"/>
          <p:cNvSpPr/>
          <p:nvPr/>
        </p:nvSpPr>
        <p:spPr>
          <a:xfrm rot="5400000">
            <a:off x="1356530" y="3367870"/>
            <a:ext cx="462609" cy="280070"/>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2035545">
            <a:off x="2319622" y="5008315"/>
            <a:ext cx="560149" cy="291340"/>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20094011">
            <a:off x="6061712" y="4988733"/>
            <a:ext cx="601535" cy="331516"/>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6200000">
            <a:off x="7196543" y="3260412"/>
            <a:ext cx="559669" cy="287245"/>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stretch>
            <a:fillRect/>
          </a:stretch>
        </p:blipFill>
        <p:spPr>
          <a:xfrm>
            <a:off x="2895600" y="2133600"/>
            <a:ext cx="533400" cy="533400"/>
          </a:xfrm>
          <a:prstGeom prst="rect">
            <a:avLst/>
          </a:prstGeom>
        </p:spPr>
      </p:pic>
      <p:sp>
        <p:nvSpPr>
          <p:cNvPr id="21" name="TextBox 20"/>
          <p:cNvSpPr txBox="1"/>
          <p:nvPr/>
        </p:nvSpPr>
        <p:spPr>
          <a:xfrm>
            <a:off x="3505200" y="2133600"/>
            <a:ext cx="3200400" cy="646331"/>
          </a:xfrm>
          <a:prstGeom prst="rect">
            <a:avLst/>
          </a:prstGeom>
          <a:noFill/>
          <a:ln>
            <a:noFill/>
          </a:ln>
        </p:spPr>
        <p:txBody>
          <a:bodyPr wrap="square" rtlCol="0">
            <a:spAutoFit/>
          </a:bodyPr>
          <a:lstStyle/>
          <a:p>
            <a:r>
              <a:rPr lang="en-US" dirty="0" smtClean="0"/>
              <a:t>“</a:t>
            </a:r>
            <a:r>
              <a:rPr lang="en-US" b="1" dirty="0" smtClean="0">
                <a:solidFill>
                  <a:srgbClr val="FF0000"/>
                </a:solidFill>
              </a:rPr>
              <a:t>Store navigator with a map view</a:t>
            </a:r>
            <a:r>
              <a:rPr lang="en-US" dirty="0" smtClean="0"/>
              <a:t>”</a:t>
            </a:r>
            <a:endParaRPr lang="en-US" dirty="0"/>
          </a:p>
        </p:txBody>
      </p:sp>
      <p:sp>
        <p:nvSpPr>
          <p:cNvPr id="22" name="TextBox 21"/>
          <p:cNvSpPr txBox="1"/>
          <p:nvPr/>
        </p:nvSpPr>
        <p:spPr>
          <a:xfrm>
            <a:off x="3505200" y="2779931"/>
            <a:ext cx="3200400" cy="646331"/>
          </a:xfrm>
          <a:prstGeom prst="rect">
            <a:avLst/>
          </a:prstGeom>
          <a:noFill/>
          <a:ln>
            <a:noFill/>
          </a:ln>
        </p:spPr>
        <p:txBody>
          <a:bodyPr wrap="square" rtlCol="0">
            <a:spAutoFit/>
          </a:bodyPr>
          <a:lstStyle/>
          <a:p>
            <a:r>
              <a:rPr lang="en-US" dirty="0" smtClean="0"/>
              <a:t>“</a:t>
            </a:r>
            <a:r>
              <a:rPr lang="en-US" b="1" dirty="0" smtClean="0">
                <a:solidFill>
                  <a:srgbClr val="FF0000"/>
                </a:solidFill>
              </a:rPr>
              <a:t>Store navigator with a map view </a:t>
            </a:r>
            <a:r>
              <a:rPr lang="en-US" b="1" dirty="0" smtClean="0">
                <a:solidFill>
                  <a:srgbClr val="0000FF"/>
                </a:solidFill>
              </a:rPr>
              <a:t>(for location) </a:t>
            </a:r>
            <a:r>
              <a:rPr lang="en-US" dirty="0" smtClean="0"/>
              <a:t>”</a:t>
            </a:r>
            <a:endParaRPr lang="en-US" dirty="0"/>
          </a:p>
        </p:txBody>
      </p:sp>
      <p:sp>
        <p:nvSpPr>
          <p:cNvPr id="23" name="Right Arrow 22"/>
          <p:cNvSpPr/>
          <p:nvPr/>
        </p:nvSpPr>
        <p:spPr>
          <a:xfrm>
            <a:off x="2819400" y="2931333"/>
            <a:ext cx="491487" cy="2690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3505200" y="3782199"/>
            <a:ext cx="3200400" cy="369332"/>
          </a:xfrm>
          <a:prstGeom prst="rect">
            <a:avLst/>
          </a:prstGeom>
          <a:noFill/>
          <a:ln>
            <a:noFill/>
          </a:ln>
        </p:spPr>
        <p:txBody>
          <a:bodyPr wrap="square" rtlCol="0">
            <a:spAutoFit/>
          </a:bodyPr>
          <a:lstStyle/>
          <a:p>
            <a:r>
              <a:rPr lang="en-US" dirty="0" smtClean="0"/>
              <a:t>“</a:t>
            </a:r>
            <a:r>
              <a:rPr lang="en-US" b="1" dirty="0" smtClean="0">
                <a:solidFill>
                  <a:srgbClr val="FF0000"/>
                </a:solidFill>
              </a:rPr>
              <a:t>To send a message</a:t>
            </a:r>
            <a:r>
              <a:rPr lang="en-US" dirty="0" smtClean="0"/>
              <a:t>”</a:t>
            </a:r>
            <a:endParaRPr lang="en-US" dirty="0"/>
          </a:p>
        </p:txBody>
      </p:sp>
      <p:sp>
        <p:nvSpPr>
          <p:cNvPr id="26" name="Right Arrow 25"/>
          <p:cNvSpPr/>
          <p:nvPr/>
        </p:nvSpPr>
        <p:spPr>
          <a:xfrm>
            <a:off x="2861313" y="4379133"/>
            <a:ext cx="491487" cy="2690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2819400" y="3606800"/>
            <a:ext cx="584200" cy="584200"/>
          </a:xfrm>
          <a:prstGeom prst="rect">
            <a:avLst/>
          </a:prstGeom>
        </p:spPr>
      </p:pic>
      <p:sp>
        <p:nvSpPr>
          <p:cNvPr id="27" name="TextBox 26"/>
          <p:cNvSpPr txBox="1"/>
          <p:nvPr/>
        </p:nvSpPr>
        <p:spPr>
          <a:xfrm>
            <a:off x="3429000" y="4343400"/>
            <a:ext cx="3200400" cy="646331"/>
          </a:xfrm>
          <a:prstGeom prst="rect">
            <a:avLst/>
          </a:prstGeom>
          <a:noFill/>
          <a:ln>
            <a:noFill/>
          </a:ln>
        </p:spPr>
        <p:txBody>
          <a:bodyPr wrap="square" rtlCol="0">
            <a:spAutoFit/>
          </a:bodyPr>
          <a:lstStyle/>
          <a:p>
            <a:r>
              <a:rPr lang="en-US" dirty="0" smtClean="0"/>
              <a:t>“</a:t>
            </a:r>
            <a:r>
              <a:rPr lang="en-US" b="1" dirty="0" smtClean="0">
                <a:solidFill>
                  <a:srgbClr val="FF0000"/>
                </a:solidFill>
              </a:rPr>
              <a:t>To send a message </a:t>
            </a:r>
            <a:r>
              <a:rPr lang="en-US" b="1" dirty="0" smtClean="0">
                <a:solidFill>
                  <a:srgbClr val="0000FF"/>
                </a:solidFill>
              </a:rPr>
              <a:t>(from/to contacts) </a:t>
            </a:r>
            <a:r>
              <a:rPr lang="en-US" dirty="0" smtClean="0"/>
              <a:t>”</a:t>
            </a:r>
            <a:endParaRPr lang="en-US" dirty="0"/>
          </a:p>
        </p:txBody>
      </p:sp>
    </p:spTree>
    <p:extLst>
      <p:ext uri="{BB962C8B-B14F-4D97-AF65-F5344CB8AC3E}">
        <p14:creationId xmlns:p14="http://schemas.microsoft.com/office/powerpoint/2010/main" val="244093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Evaluation</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9" name="Content Placeholder 2"/>
          <p:cNvSpPr>
            <a:spLocks noGrp="1"/>
          </p:cNvSpPr>
          <p:nvPr>
            <p:ph idx="1"/>
          </p:nvPr>
        </p:nvSpPr>
        <p:spPr>
          <a:xfrm>
            <a:off x="457200" y="1600200"/>
            <a:ext cx="8229600" cy="4525963"/>
          </a:xfrm>
        </p:spPr>
        <p:txBody>
          <a:bodyPr>
            <a:normAutofit/>
          </a:bodyPr>
          <a:lstStyle/>
          <a:p>
            <a:pPr marL="342900" lvl="1" indent="-342900">
              <a:buFont typeface="Arial"/>
              <a:buChar char="•"/>
            </a:pPr>
            <a:r>
              <a:rPr lang="en-US" sz="2400" dirty="0" smtClean="0"/>
              <a:t>RQ1: Are sentences recommended by CLAP </a:t>
            </a:r>
            <a:r>
              <a:rPr lang="en-US" sz="2400" b="1" dirty="0" smtClean="0">
                <a:solidFill>
                  <a:srgbClr val="FF0000"/>
                </a:solidFill>
              </a:rPr>
              <a:t>relevant</a:t>
            </a:r>
            <a:r>
              <a:rPr lang="en-US" sz="2400" dirty="0" smtClean="0"/>
              <a:t> to the true purpose? </a:t>
            </a:r>
          </a:p>
          <a:p>
            <a:pPr marL="742950" lvl="2" indent="-342900">
              <a:buFont typeface="Lucida Grande"/>
              <a:buChar char="-"/>
            </a:pPr>
            <a:r>
              <a:rPr lang="en-US" dirty="0" smtClean="0"/>
              <a:t>Large-scale quantitative </a:t>
            </a:r>
            <a:r>
              <a:rPr lang="en-US" dirty="0" smtClean="0"/>
              <a:t>study</a:t>
            </a:r>
          </a:p>
          <a:p>
            <a:pPr marL="342900" lvl="1" indent="-342900">
              <a:buFont typeface="Arial"/>
              <a:buChar char="•"/>
            </a:pPr>
            <a:endParaRPr lang="en-US" sz="2400" dirty="0" smtClean="0"/>
          </a:p>
          <a:p>
            <a:pPr marL="342900" lvl="1" indent="-342900">
              <a:buFont typeface="Arial"/>
              <a:buChar char="•"/>
            </a:pPr>
            <a:r>
              <a:rPr lang="en-US" sz="2400" dirty="0" smtClean="0"/>
              <a:t>RQ2: Are sentences recommended by CLAP </a:t>
            </a:r>
            <a:r>
              <a:rPr lang="en-US" sz="2400" b="1" dirty="0" smtClean="0">
                <a:solidFill>
                  <a:srgbClr val="FF0000"/>
                </a:solidFill>
              </a:rPr>
              <a:t>interpretable</a:t>
            </a:r>
            <a:r>
              <a:rPr lang="en-US" sz="2400" dirty="0" smtClean="0"/>
              <a:t>?</a:t>
            </a:r>
          </a:p>
          <a:p>
            <a:pPr marL="857250" lvl="2" indent="-457200">
              <a:buFont typeface="Lucida Grande"/>
              <a:buChar char="-"/>
            </a:pPr>
            <a:r>
              <a:rPr lang="en-US" dirty="0" smtClean="0"/>
              <a:t>Qualitative study</a:t>
            </a:r>
            <a:endParaRPr lang="en-US" dirty="0"/>
          </a:p>
          <a:p>
            <a:pPr marL="342900" lvl="1" indent="-342900">
              <a:buFont typeface="Arial"/>
              <a:buChar char="•"/>
            </a:pPr>
            <a:endParaRPr lang="en-US" dirty="0" smtClean="0"/>
          </a:p>
          <a:p>
            <a:pPr marL="342900" lvl="1" indent="-342900">
              <a:buFont typeface="Arial"/>
              <a:buChar char="•"/>
            </a:pPr>
            <a:endParaRPr lang="en-US" dirty="0"/>
          </a:p>
        </p:txBody>
      </p:sp>
    </p:spTree>
    <p:custDataLst>
      <p:tags r:id="rId1"/>
    </p:custDataLst>
    <p:extLst>
      <p:ext uri="{BB962C8B-B14F-4D97-AF65-F5344CB8AC3E}">
        <p14:creationId xmlns:p14="http://schemas.microsoft.com/office/powerpoint/2010/main" val="373470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RQ1: Dataset</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9" name="Content Placeholder 2"/>
          <p:cNvSpPr>
            <a:spLocks noGrp="1"/>
          </p:cNvSpPr>
          <p:nvPr>
            <p:ph idx="1"/>
          </p:nvPr>
        </p:nvSpPr>
        <p:spPr>
          <a:xfrm>
            <a:off x="457200" y="1600200"/>
            <a:ext cx="8229600" cy="4525963"/>
          </a:xfrm>
        </p:spPr>
        <p:txBody>
          <a:bodyPr>
            <a:normAutofit/>
          </a:bodyPr>
          <a:lstStyle/>
          <a:p>
            <a:pPr marL="342900" lvl="1" indent="-342900">
              <a:buFont typeface="Arial"/>
              <a:buChar char="•"/>
            </a:pPr>
            <a:r>
              <a:rPr lang="en-US" sz="2400" dirty="0" err="1" smtClean="0"/>
              <a:t>PlayDrone</a:t>
            </a:r>
            <a:r>
              <a:rPr lang="en-US" sz="2400" dirty="0" smtClean="0"/>
              <a:t> (1.4 million </a:t>
            </a:r>
            <a:r>
              <a:rPr lang="en-US" sz="2400" dirty="0" smtClean="0"/>
              <a:t>apps)</a:t>
            </a:r>
            <a:endParaRPr lang="en-US" sz="2400" dirty="0" smtClean="0"/>
          </a:p>
          <a:p>
            <a:pPr marL="342900" lvl="1" indent="-342900">
              <a:buFont typeface="Arial"/>
              <a:buChar char="•"/>
            </a:pPr>
            <a:endParaRPr lang="en-US" sz="2400" dirty="0" smtClean="0"/>
          </a:p>
          <a:p>
            <a:pPr marL="342900" lvl="1" indent="-342900">
              <a:buFont typeface="Arial"/>
              <a:buChar char="•"/>
            </a:pPr>
            <a:r>
              <a:rPr lang="en-US" sz="2400" dirty="0" smtClean="0"/>
              <a:t>True purpose sentences</a:t>
            </a:r>
            <a:endParaRPr lang="en-US" sz="2400" dirty="0" smtClean="0"/>
          </a:p>
          <a:p>
            <a:pPr marL="742950" lvl="2" indent="-342900">
              <a:buFont typeface="Lucida Grande"/>
              <a:buChar char="-"/>
            </a:pPr>
            <a:r>
              <a:rPr lang="en-US" dirty="0" smtClean="0"/>
              <a:t>App specified permission purposes: </a:t>
            </a:r>
            <a:r>
              <a:rPr lang="en-US" b="1" dirty="0" smtClean="0">
                <a:solidFill>
                  <a:srgbClr val="FF0000"/>
                </a:solidFill>
              </a:rPr>
              <a:t>827</a:t>
            </a:r>
            <a:r>
              <a:rPr lang="en-US" dirty="0" smtClean="0"/>
              <a:t> apps</a:t>
            </a:r>
            <a:r>
              <a:rPr lang="en-US" dirty="0" smtClean="0"/>
              <a:t>, </a:t>
            </a:r>
            <a:r>
              <a:rPr lang="en-US" dirty="0" smtClean="0"/>
              <a:t>e.g., “--Permission Usage--: LOCATION:</a:t>
            </a:r>
            <a:r>
              <a:rPr lang="en-US" b="1" dirty="0" smtClean="0">
                <a:solidFill>
                  <a:srgbClr val="FF0000"/>
                </a:solidFill>
              </a:rPr>
              <a:t> Location is used for </a:t>
            </a:r>
            <a:r>
              <a:rPr lang="en-US" b="1" dirty="0" err="1" smtClean="0">
                <a:solidFill>
                  <a:srgbClr val="FF0000"/>
                </a:solidFill>
              </a:rPr>
              <a:t>Geofence</a:t>
            </a:r>
            <a:r>
              <a:rPr lang="en-US" b="1" dirty="0" smtClean="0">
                <a:solidFill>
                  <a:srgbClr val="FF0000"/>
                </a:solidFill>
              </a:rPr>
              <a:t> API</a:t>
            </a:r>
            <a:r>
              <a:rPr lang="is-IS" dirty="0" smtClean="0"/>
              <a:t>” </a:t>
            </a:r>
          </a:p>
          <a:p>
            <a:pPr marL="742950" lvl="2" indent="-342900">
              <a:buFont typeface="Lucida Grande"/>
              <a:buChar char="-"/>
            </a:pPr>
            <a:r>
              <a:rPr lang="en-US" dirty="0"/>
              <a:t>A</a:t>
            </a:r>
            <a:r>
              <a:rPr lang="en-US" dirty="0" smtClean="0"/>
              <a:t>uthor </a:t>
            </a:r>
            <a:r>
              <a:rPr lang="en-US" dirty="0" smtClean="0"/>
              <a:t>labeled </a:t>
            </a:r>
            <a:r>
              <a:rPr lang="en-US" dirty="0"/>
              <a:t>permission </a:t>
            </a:r>
            <a:r>
              <a:rPr lang="en-US" dirty="0" smtClean="0"/>
              <a:t>purposes: </a:t>
            </a:r>
            <a:r>
              <a:rPr lang="en-US" b="1" dirty="0" smtClean="0">
                <a:solidFill>
                  <a:srgbClr val="FF0000"/>
                </a:solidFill>
              </a:rPr>
              <a:t>96</a:t>
            </a:r>
            <a:r>
              <a:rPr lang="en-US" dirty="0" smtClean="0"/>
              <a:t> apps</a:t>
            </a:r>
            <a:endParaRPr lang="en-US" dirty="0"/>
          </a:p>
        </p:txBody>
      </p:sp>
    </p:spTree>
    <p:extLst>
      <p:ext uri="{BB962C8B-B14F-4D97-AF65-F5344CB8AC3E}">
        <p14:creationId xmlns:p14="http://schemas.microsoft.com/office/powerpoint/2010/main" val="680635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52400" y="304800"/>
            <a:ext cx="9393544" cy="6692900"/>
          </a:xfrm>
          <a:prstGeom prst="rect">
            <a:avLst/>
          </a:prstGeom>
        </p:spPr>
      </p:pic>
      <p:sp>
        <p:nvSpPr>
          <p:cNvPr id="11" name="Rectangle 10"/>
          <p:cNvSpPr/>
          <p:nvPr/>
        </p:nvSpPr>
        <p:spPr>
          <a:xfrm>
            <a:off x="-533400" y="-76200"/>
            <a:ext cx="9906000" cy="16002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09600" y="6172200"/>
            <a:ext cx="9906000" cy="16002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457200" y="0"/>
            <a:ext cx="8229600" cy="1143000"/>
          </a:xfrm>
        </p:spPr>
        <p:txBody>
          <a:bodyPr>
            <a:noAutofit/>
          </a:bodyPr>
          <a:lstStyle/>
          <a:p>
            <a:pPr>
              <a:lnSpc>
                <a:spcPts val="3340"/>
              </a:lnSpc>
              <a:spcBef>
                <a:spcPts val="0"/>
              </a:spcBef>
            </a:pPr>
            <a:r>
              <a:rPr lang="en-US" sz="1800" dirty="0" smtClean="0"/>
              <a:t/>
            </a:r>
            <a:br>
              <a:rPr lang="en-US" sz="1800" dirty="0" smtClean="0"/>
            </a:br>
            <a:r>
              <a:rPr lang="en-US" sz="3600" dirty="0" smtClean="0"/>
              <a:t>Growing Smartphone Market</a:t>
            </a:r>
            <a:r>
              <a:rPr lang="en-US" sz="3200" dirty="0" smtClean="0"/>
              <a:t/>
            </a:r>
            <a:br>
              <a:rPr lang="en-US" sz="3200" dirty="0" smtClean="0"/>
            </a:br>
            <a:r>
              <a:rPr lang="en-US" sz="1800" dirty="0" smtClean="0"/>
              <a:t>Worldwide Smart Connected Devices Market Forecast Unit Shipments (Millions)</a:t>
            </a:r>
            <a:endParaRPr lang="en-US" sz="1800" dirty="0"/>
          </a:p>
        </p:txBody>
      </p:sp>
      <p:sp>
        <p:nvSpPr>
          <p:cNvPr id="15" name="Slide Number Placeholder 3"/>
          <p:cNvSpPr>
            <a:spLocks noGrp="1"/>
          </p:cNvSpPr>
          <p:nvPr>
            <p:ph type="sldNum" sz="quarter" idx="12"/>
          </p:nvPr>
        </p:nvSpPr>
        <p:spPr>
          <a:xfrm>
            <a:off x="7010400" y="0"/>
            <a:ext cx="2133600" cy="365125"/>
          </a:xfrm>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849531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RQ1: Relevance of Recommended Sentences</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7" name="TextBox 6"/>
          <p:cNvSpPr txBox="1"/>
          <p:nvPr/>
        </p:nvSpPr>
        <p:spPr>
          <a:xfrm>
            <a:off x="1371600" y="5619690"/>
            <a:ext cx="6858000" cy="400110"/>
          </a:xfrm>
          <a:prstGeom prst="rect">
            <a:avLst/>
          </a:prstGeom>
          <a:noFill/>
          <a:ln>
            <a:noFill/>
          </a:ln>
        </p:spPr>
        <p:txBody>
          <a:bodyPr wrap="square" rtlCol="0">
            <a:spAutoFit/>
          </a:bodyPr>
          <a:lstStyle/>
          <a:p>
            <a:r>
              <a:rPr lang="en-US" sz="2000" b="1" dirty="0" smtClean="0">
                <a:solidFill>
                  <a:srgbClr val="FF0000"/>
                </a:solidFill>
              </a:rPr>
              <a:t>CLAP’s relevance scores significantly outperform baselines!</a:t>
            </a:r>
            <a:endParaRPr lang="en-US" sz="2000" b="1" dirty="0">
              <a:solidFill>
                <a:srgbClr val="FF0000"/>
              </a:solidFill>
            </a:endParaRPr>
          </a:p>
        </p:txBody>
      </p:sp>
      <p:sp>
        <p:nvSpPr>
          <p:cNvPr id="9" name="TextBox 8"/>
          <p:cNvSpPr txBox="1"/>
          <p:nvPr/>
        </p:nvSpPr>
        <p:spPr>
          <a:xfrm>
            <a:off x="1676400" y="6076890"/>
            <a:ext cx="3200400" cy="400110"/>
          </a:xfrm>
          <a:prstGeom prst="rect">
            <a:avLst/>
          </a:prstGeom>
          <a:noFill/>
          <a:ln>
            <a:noFill/>
          </a:ln>
        </p:spPr>
        <p:txBody>
          <a:bodyPr wrap="square" rtlCol="0">
            <a:spAutoFit/>
          </a:bodyPr>
          <a:lstStyle/>
          <a:p>
            <a:r>
              <a:rPr lang="en-US" sz="2000" b="1" dirty="0" smtClean="0">
                <a:solidFill>
                  <a:srgbClr val="FF0000"/>
                </a:solidFill>
              </a:rPr>
              <a:t>CLAP’s accuracy ~ 85%!</a:t>
            </a:r>
            <a:endParaRPr lang="en-US" sz="2000" b="1" dirty="0">
              <a:solidFill>
                <a:srgbClr val="FF0000"/>
              </a:solidFill>
            </a:endParaRPr>
          </a:p>
        </p:txBody>
      </p:sp>
      <p:sp>
        <p:nvSpPr>
          <p:cNvPr id="13" name="TextBox 12"/>
          <p:cNvSpPr txBox="1"/>
          <p:nvPr/>
        </p:nvSpPr>
        <p:spPr>
          <a:xfrm>
            <a:off x="762000" y="4705290"/>
            <a:ext cx="2819400" cy="400110"/>
          </a:xfrm>
          <a:prstGeom prst="rect">
            <a:avLst/>
          </a:prstGeom>
          <a:noFill/>
          <a:ln>
            <a:noFill/>
          </a:ln>
        </p:spPr>
        <p:txBody>
          <a:bodyPr wrap="square" rtlCol="0">
            <a:spAutoFit/>
          </a:bodyPr>
          <a:lstStyle/>
          <a:p>
            <a:r>
              <a:rPr lang="en-US" sz="2000" dirty="0" smtClean="0"/>
              <a:t>SAC: sentence accuracy</a:t>
            </a:r>
            <a:endParaRPr lang="en-US" sz="2000" dirty="0"/>
          </a:p>
        </p:txBody>
      </p:sp>
      <p:sp>
        <p:nvSpPr>
          <p:cNvPr id="15" name="TextBox 14"/>
          <p:cNvSpPr txBox="1"/>
          <p:nvPr/>
        </p:nvSpPr>
        <p:spPr>
          <a:xfrm>
            <a:off x="3429000" y="4724400"/>
            <a:ext cx="2362200" cy="400110"/>
          </a:xfrm>
          <a:prstGeom prst="rect">
            <a:avLst/>
          </a:prstGeom>
          <a:noFill/>
          <a:ln>
            <a:noFill/>
          </a:ln>
        </p:spPr>
        <p:txBody>
          <a:bodyPr wrap="square" rtlCol="0">
            <a:spAutoFit/>
          </a:bodyPr>
          <a:lstStyle/>
          <a:p>
            <a:r>
              <a:rPr lang="en-US" sz="2000" dirty="0" smtClean="0"/>
              <a:t>AAC: app accuracy</a:t>
            </a:r>
            <a:endParaRPr lang="en-US" sz="2000" dirty="0"/>
          </a:p>
        </p:txBody>
      </p:sp>
      <p:sp>
        <p:nvSpPr>
          <p:cNvPr id="16" name="TextBox 15"/>
          <p:cNvSpPr txBox="1"/>
          <p:nvPr/>
        </p:nvSpPr>
        <p:spPr>
          <a:xfrm>
            <a:off x="5638800" y="4724400"/>
            <a:ext cx="3429000" cy="707886"/>
          </a:xfrm>
          <a:prstGeom prst="rect">
            <a:avLst/>
          </a:prstGeom>
          <a:noFill/>
          <a:ln>
            <a:noFill/>
          </a:ln>
        </p:spPr>
        <p:txBody>
          <a:bodyPr wrap="square" rtlCol="0">
            <a:spAutoFit/>
          </a:bodyPr>
          <a:lstStyle/>
          <a:p>
            <a:r>
              <a:rPr lang="en-US" sz="2000" dirty="0" smtClean="0"/>
              <a:t>SAC x AAC: sentence &amp; app accuracy</a:t>
            </a:r>
            <a:endParaRPr lang="en-US" sz="2000" dirty="0"/>
          </a:p>
        </p:txBody>
      </p:sp>
      <p:pic>
        <p:nvPicPr>
          <p:cNvPr id="3" name="Picture 2"/>
          <p:cNvPicPr>
            <a:picLocks noChangeAspect="1"/>
          </p:cNvPicPr>
          <p:nvPr/>
        </p:nvPicPr>
        <p:blipFill>
          <a:blip r:embed="rId3"/>
          <a:stretch>
            <a:fillRect/>
          </a:stretch>
        </p:blipFill>
        <p:spPr>
          <a:xfrm>
            <a:off x="609600" y="1676400"/>
            <a:ext cx="3429000" cy="2324259"/>
          </a:xfrm>
          <a:prstGeom prst="rect">
            <a:avLst/>
          </a:prstGeom>
        </p:spPr>
      </p:pic>
      <p:pic>
        <p:nvPicPr>
          <p:cNvPr id="6" name="Picture 5"/>
          <p:cNvPicPr>
            <a:picLocks noChangeAspect="1"/>
          </p:cNvPicPr>
          <p:nvPr/>
        </p:nvPicPr>
        <p:blipFill>
          <a:blip r:embed="rId4"/>
          <a:stretch>
            <a:fillRect/>
          </a:stretch>
        </p:blipFill>
        <p:spPr>
          <a:xfrm>
            <a:off x="4114800" y="1676400"/>
            <a:ext cx="4419600" cy="2317420"/>
          </a:xfrm>
          <a:prstGeom prst="rect">
            <a:avLst/>
          </a:prstGeom>
        </p:spPr>
      </p:pic>
      <p:pic>
        <p:nvPicPr>
          <p:cNvPr id="18" name="Picture 17"/>
          <p:cNvPicPr>
            <a:picLocks noChangeAspect="1"/>
          </p:cNvPicPr>
          <p:nvPr/>
        </p:nvPicPr>
        <p:blipFill>
          <a:blip r:embed="rId5"/>
          <a:stretch>
            <a:fillRect/>
          </a:stretch>
        </p:blipFill>
        <p:spPr>
          <a:xfrm>
            <a:off x="2209800" y="4038600"/>
            <a:ext cx="457200" cy="457200"/>
          </a:xfrm>
          <a:prstGeom prst="rect">
            <a:avLst/>
          </a:prstGeom>
        </p:spPr>
      </p:pic>
      <p:pic>
        <p:nvPicPr>
          <p:cNvPr id="19" name="Picture 18"/>
          <p:cNvPicPr>
            <a:picLocks noChangeAspect="1"/>
          </p:cNvPicPr>
          <p:nvPr/>
        </p:nvPicPr>
        <p:blipFill>
          <a:blip r:embed="rId6"/>
          <a:stretch>
            <a:fillRect/>
          </a:stretch>
        </p:blipFill>
        <p:spPr>
          <a:xfrm>
            <a:off x="5791200" y="4038600"/>
            <a:ext cx="457200" cy="457200"/>
          </a:xfrm>
          <a:prstGeom prst="rect">
            <a:avLst/>
          </a:prstGeom>
        </p:spPr>
      </p:pic>
    </p:spTree>
    <p:extLst>
      <p:ext uri="{BB962C8B-B14F-4D97-AF65-F5344CB8AC3E}">
        <p14:creationId xmlns:p14="http://schemas.microsoft.com/office/powerpoint/2010/main" val="1076044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RQ2: Interpretability of Recommended Sentences</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7" name="TextBox 6"/>
          <p:cNvSpPr txBox="1"/>
          <p:nvPr/>
        </p:nvSpPr>
        <p:spPr>
          <a:xfrm>
            <a:off x="1828800" y="3655873"/>
            <a:ext cx="6705600" cy="2031325"/>
          </a:xfrm>
          <a:prstGeom prst="rect">
            <a:avLst/>
          </a:prstGeom>
          <a:noFill/>
        </p:spPr>
        <p:txBody>
          <a:bodyPr wrap="square" rtlCol="0">
            <a:spAutoFit/>
          </a:bodyPr>
          <a:lstStyle/>
          <a:p>
            <a:pPr marL="285750" indent="-285750">
              <a:buFont typeface="Arial"/>
              <a:buChar char="•"/>
            </a:pPr>
            <a:r>
              <a:rPr lang="en-US" dirty="0" smtClean="0"/>
              <a:t>Creating audio notes using the device microphone (to record voice);</a:t>
            </a:r>
          </a:p>
          <a:p>
            <a:pPr marL="285750" indent="-285750">
              <a:buFont typeface="Arial"/>
              <a:buChar char="•"/>
            </a:pPr>
            <a:r>
              <a:rPr lang="en-US" dirty="0" smtClean="0"/>
              <a:t>Use your own (recorded) voice to create audio notes</a:t>
            </a:r>
          </a:p>
          <a:p>
            <a:pPr marL="285750" indent="-285750">
              <a:buFont typeface="Arial"/>
              <a:buChar char="•"/>
            </a:pPr>
            <a:r>
              <a:rPr lang="en-US" dirty="0" smtClean="0"/>
              <a:t>Record voice notes to explain expenses</a:t>
            </a:r>
          </a:p>
          <a:p>
            <a:pPr marL="285750" indent="-285750">
              <a:buFont typeface="Arial"/>
              <a:buChar char="•"/>
            </a:pPr>
            <a:r>
              <a:rPr lang="en-US" dirty="0" smtClean="0"/>
              <a:t>Compose text notes using (recorded) speech to text and voice commands;</a:t>
            </a:r>
          </a:p>
          <a:p>
            <a:pPr marL="285750" indent="-285750">
              <a:buFont typeface="Arial"/>
              <a:buChar char="•"/>
            </a:pPr>
            <a:r>
              <a:rPr lang="en-US" dirty="0" smtClean="0"/>
              <a:t>Capture photo of a book and record reading it to your child</a:t>
            </a:r>
          </a:p>
        </p:txBody>
      </p:sp>
      <p:sp>
        <p:nvSpPr>
          <p:cNvPr id="19" name="TextBox 18"/>
          <p:cNvSpPr txBox="1"/>
          <p:nvPr/>
        </p:nvSpPr>
        <p:spPr>
          <a:xfrm>
            <a:off x="966406" y="6019800"/>
            <a:ext cx="2464700" cy="369332"/>
          </a:xfrm>
          <a:prstGeom prst="rect">
            <a:avLst/>
          </a:prstGeom>
          <a:noFill/>
        </p:spPr>
        <p:txBody>
          <a:bodyPr wrap="none" rtlCol="0">
            <a:spAutoFit/>
          </a:bodyPr>
          <a:lstStyle/>
          <a:p>
            <a:r>
              <a:rPr lang="en-US" dirty="0" smtClean="0"/>
              <a:t>Permission: microphone</a:t>
            </a:r>
            <a:endParaRPr lang="en-US" dirty="0"/>
          </a:p>
        </p:txBody>
      </p:sp>
      <p:sp>
        <p:nvSpPr>
          <p:cNvPr id="21" name="TextBox 20"/>
          <p:cNvSpPr txBox="1"/>
          <p:nvPr/>
        </p:nvSpPr>
        <p:spPr>
          <a:xfrm>
            <a:off x="2133600" y="1522273"/>
            <a:ext cx="4267200" cy="1200329"/>
          </a:xfrm>
          <a:prstGeom prst="rect">
            <a:avLst/>
          </a:prstGeom>
          <a:noFill/>
        </p:spPr>
        <p:txBody>
          <a:bodyPr wrap="square" rtlCol="0">
            <a:spAutoFit/>
          </a:bodyPr>
          <a:lstStyle/>
          <a:p>
            <a:r>
              <a:rPr lang="en-US" dirty="0" smtClean="0"/>
              <a:t>B</a:t>
            </a:r>
            <a:r>
              <a:rPr lang="is-IS" dirty="0" smtClean="0"/>
              <a:t>uilddoc is an easytouse project-based photo documentation application that allows you to capture field issues and assign and manage team member’s tasks….</a:t>
            </a:r>
            <a:endParaRPr lang="en-US" dirty="0"/>
          </a:p>
        </p:txBody>
      </p:sp>
      <p:sp>
        <p:nvSpPr>
          <p:cNvPr id="22" name="TextBox 21"/>
          <p:cNvSpPr txBox="1"/>
          <p:nvPr/>
        </p:nvSpPr>
        <p:spPr>
          <a:xfrm>
            <a:off x="762000" y="3581401"/>
            <a:ext cx="1295400" cy="707886"/>
          </a:xfrm>
          <a:prstGeom prst="rect">
            <a:avLst/>
          </a:prstGeom>
          <a:noFill/>
        </p:spPr>
        <p:txBody>
          <a:bodyPr wrap="square" rtlCol="0">
            <a:spAutoFit/>
          </a:bodyPr>
          <a:lstStyle/>
          <a:p>
            <a:r>
              <a:rPr lang="en-US" sz="2000" dirty="0" smtClean="0"/>
              <a:t>CLAP outputs:</a:t>
            </a:r>
            <a:endParaRPr lang="en-US" sz="2000" dirty="0"/>
          </a:p>
        </p:txBody>
      </p:sp>
      <p:sp>
        <p:nvSpPr>
          <p:cNvPr id="23" name="TextBox 22"/>
          <p:cNvSpPr txBox="1"/>
          <p:nvPr/>
        </p:nvSpPr>
        <p:spPr>
          <a:xfrm>
            <a:off x="6781800" y="1524000"/>
            <a:ext cx="2286000" cy="923330"/>
          </a:xfrm>
          <a:prstGeom prst="rect">
            <a:avLst/>
          </a:prstGeom>
          <a:noFill/>
        </p:spPr>
        <p:txBody>
          <a:bodyPr wrap="square" rtlCol="0">
            <a:spAutoFit/>
          </a:bodyPr>
          <a:lstStyle/>
          <a:p>
            <a:r>
              <a:rPr lang="en-US" dirty="0" smtClean="0"/>
              <a:t>Ground truth: to record</a:t>
            </a:r>
            <a:r>
              <a:rPr lang="en-US" b="1" dirty="0" smtClean="0"/>
              <a:t> </a:t>
            </a:r>
            <a:r>
              <a:rPr lang="en-US" b="1" dirty="0" smtClean="0">
                <a:solidFill>
                  <a:srgbClr val="FF0000"/>
                </a:solidFill>
              </a:rPr>
              <a:t>audio and voice notes</a:t>
            </a:r>
            <a:endParaRPr lang="en-US" b="1" dirty="0">
              <a:solidFill>
                <a:srgbClr val="FF0000"/>
              </a:solidFill>
            </a:endParaRPr>
          </a:p>
        </p:txBody>
      </p:sp>
      <p:sp>
        <p:nvSpPr>
          <p:cNvPr id="24" name="TextBox 23"/>
          <p:cNvSpPr txBox="1"/>
          <p:nvPr/>
        </p:nvSpPr>
        <p:spPr>
          <a:xfrm>
            <a:off x="3733800" y="5867400"/>
            <a:ext cx="4953000" cy="707886"/>
          </a:xfrm>
          <a:prstGeom prst="rect">
            <a:avLst/>
          </a:prstGeom>
          <a:noFill/>
          <a:ln>
            <a:noFill/>
          </a:ln>
        </p:spPr>
        <p:txBody>
          <a:bodyPr wrap="square" rtlCol="0">
            <a:spAutoFit/>
          </a:bodyPr>
          <a:lstStyle/>
          <a:p>
            <a:r>
              <a:rPr lang="en-US" sz="2000" b="1" dirty="0" smtClean="0">
                <a:solidFill>
                  <a:srgbClr val="FF0000"/>
                </a:solidFill>
              </a:rPr>
              <a:t>CLAP sentences match the ground truth sentence semantically!</a:t>
            </a:r>
            <a:endParaRPr lang="en-US" sz="2000" b="1" dirty="0">
              <a:solidFill>
                <a:srgbClr val="FF0000"/>
              </a:solidFill>
            </a:endParaRPr>
          </a:p>
        </p:txBody>
      </p:sp>
      <p:pic>
        <p:nvPicPr>
          <p:cNvPr id="25" name="Picture 24"/>
          <p:cNvPicPr>
            <a:picLocks noChangeAspect="1"/>
          </p:cNvPicPr>
          <p:nvPr/>
        </p:nvPicPr>
        <p:blipFill>
          <a:blip r:embed="rId4"/>
          <a:stretch>
            <a:fillRect/>
          </a:stretch>
        </p:blipFill>
        <p:spPr>
          <a:xfrm>
            <a:off x="990600" y="2362200"/>
            <a:ext cx="609600" cy="609600"/>
          </a:xfrm>
          <a:prstGeom prst="rect">
            <a:avLst/>
          </a:prstGeom>
        </p:spPr>
      </p:pic>
      <p:pic>
        <p:nvPicPr>
          <p:cNvPr id="26" name="Picture 25"/>
          <p:cNvPicPr>
            <a:picLocks noChangeAspect="1"/>
          </p:cNvPicPr>
          <p:nvPr/>
        </p:nvPicPr>
        <p:blipFill>
          <a:blip r:embed="rId5"/>
          <a:stretch>
            <a:fillRect/>
          </a:stretch>
        </p:blipFill>
        <p:spPr>
          <a:xfrm>
            <a:off x="381000" y="5943600"/>
            <a:ext cx="533400" cy="533400"/>
          </a:xfrm>
          <a:prstGeom prst="rect">
            <a:avLst/>
          </a:prstGeom>
        </p:spPr>
      </p:pic>
      <p:sp>
        <p:nvSpPr>
          <p:cNvPr id="27" name="Rectangle 26"/>
          <p:cNvSpPr/>
          <p:nvPr/>
        </p:nvSpPr>
        <p:spPr>
          <a:xfrm>
            <a:off x="2133600" y="2895600"/>
            <a:ext cx="6705600" cy="369332"/>
          </a:xfrm>
          <a:prstGeom prst="rect">
            <a:avLst/>
          </a:prstGeom>
        </p:spPr>
        <p:txBody>
          <a:bodyPr wrap="square">
            <a:spAutoFit/>
          </a:bodyPr>
          <a:lstStyle/>
          <a:p>
            <a:r>
              <a:rPr lang="en-US" dirty="0" smtClean="0"/>
              <a:t>URL: https</a:t>
            </a:r>
            <a:r>
              <a:rPr lang="en-US" dirty="0"/>
              <a:t>://</a:t>
            </a:r>
            <a:r>
              <a:rPr lang="en-US" dirty="0" err="1"/>
              <a:t>mightysignal.com</a:t>
            </a:r>
            <a:r>
              <a:rPr lang="en-US" dirty="0"/>
              <a:t>/a/</a:t>
            </a:r>
            <a:r>
              <a:rPr lang="en-US" dirty="0" err="1"/>
              <a:t>google</a:t>
            </a:r>
            <a:r>
              <a:rPr lang="en-US" dirty="0"/>
              <a:t>-play/com.app.builddoc1</a:t>
            </a:r>
          </a:p>
        </p:txBody>
      </p:sp>
      <p:sp>
        <p:nvSpPr>
          <p:cNvPr id="13" name="TextBox 12"/>
          <p:cNvSpPr txBox="1"/>
          <p:nvPr/>
        </p:nvSpPr>
        <p:spPr>
          <a:xfrm>
            <a:off x="1828800" y="3657600"/>
            <a:ext cx="6324600" cy="2031325"/>
          </a:xfrm>
          <a:prstGeom prst="rect">
            <a:avLst/>
          </a:prstGeom>
          <a:noFill/>
        </p:spPr>
        <p:txBody>
          <a:bodyPr wrap="square" rtlCol="0">
            <a:spAutoFit/>
          </a:bodyPr>
          <a:lstStyle/>
          <a:p>
            <a:pPr marL="285750" indent="-285750">
              <a:buFont typeface="Arial"/>
              <a:buChar char="•"/>
            </a:pPr>
            <a:r>
              <a:rPr lang="en-US" dirty="0" smtClean="0"/>
              <a:t>Creating </a:t>
            </a:r>
            <a:r>
              <a:rPr lang="en-US" b="1" dirty="0" smtClean="0">
                <a:solidFill>
                  <a:srgbClr val="FF0000"/>
                </a:solidFill>
              </a:rPr>
              <a:t>audio</a:t>
            </a:r>
            <a:r>
              <a:rPr lang="en-US" dirty="0" smtClean="0"/>
              <a:t> </a:t>
            </a:r>
            <a:r>
              <a:rPr lang="en-US" b="1" dirty="0" smtClean="0">
                <a:solidFill>
                  <a:srgbClr val="FF0000"/>
                </a:solidFill>
              </a:rPr>
              <a:t>notes</a:t>
            </a:r>
            <a:r>
              <a:rPr lang="en-US" dirty="0" smtClean="0"/>
              <a:t> using the device microphone (to record voice);</a:t>
            </a:r>
          </a:p>
          <a:p>
            <a:pPr marL="285750" indent="-285750">
              <a:buFont typeface="Arial"/>
              <a:buChar char="•"/>
            </a:pPr>
            <a:r>
              <a:rPr lang="en-US" dirty="0" smtClean="0"/>
              <a:t>Use your own (recorded) voice to </a:t>
            </a:r>
            <a:r>
              <a:rPr lang="en-US" b="1" dirty="0" smtClean="0">
                <a:solidFill>
                  <a:srgbClr val="FF0000"/>
                </a:solidFill>
              </a:rPr>
              <a:t>create audio notes</a:t>
            </a:r>
          </a:p>
          <a:p>
            <a:pPr marL="285750" indent="-285750">
              <a:buFont typeface="Arial"/>
              <a:buChar char="•"/>
            </a:pPr>
            <a:r>
              <a:rPr lang="en-US" dirty="0"/>
              <a:t>Record </a:t>
            </a:r>
            <a:r>
              <a:rPr lang="en-US" b="1" dirty="0">
                <a:solidFill>
                  <a:srgbClr val="FF0000"/>
                </a:solidFill>
              </a:rPr>
              <a:t>voice notes </a:t>
            </a:r>
            <a:r>
              <a:rPr lang="en-US" dirty="0"/>
              <a:t>to explain expenses</a:t>
            </a:r>
          </a:p>
          <a:p>
            <a:pPr marL="285750" indent="-285750">
              <a:buFont typeface="Arial"/>
              <a:buChar char="•"/>
            </a:pPr>
            <a:r>
              <a:rPr lang="en-US" dirty="0"/>
              <a:t>Compose text notes using (recorded) speech to text and voice commands;</a:t>
            </a:r>
          </a:p>
          <a:p>
            <a:pPr marL="285750" indent="-285750">
              <a:buFont typeface="Arial"/>
              <a:buChar char="•"/>
            </a:pPr>
            <a:r>
              <a:rPr lang="en-US" dirty="0"/>
              <a:t>Capture photo of a book and record reading it to your child</a:t>
            </a:r>
          </a:p>
        </p:txBody>
      </p:sp>
      <p:sp>
        <p:nvSpPr>
          <p:cNvPr id="14" name="TextBox 13"/>
          <p:cNvSpPr txBox="1"/>
          <p:nvPr/>
        </p:nvSpPr>
        <p:spPr>
          <a:xfrm>
            <a:off x="762000" y="1501914"/>
            <a:ext cx="1295400" cy="707886"/>
          </a:xfrm>
          <a:prstGeom prst="rect">
            <a:avLst/>
          </a:prstGeom>
          <a:noFill/>
        </p:spPr>
        <p:txBody>
          <a:bodyPr wrap="square" rtlCol="0">
            <a:spAutoFit/>
          </a:bodyPr>
          <a:lstStyle/>
          <a:p>
            <a:r>
              <a:rPr lang="en-US" sz="2000" dirty="0"/>
              <a:t>i</a:t>
            </a:r>
            <a:r>
              <a:rPr lang="en-US" sz="2000" dirty="0" smtClean="0"/>
              <a:t>nput app:</a:t>
            </a:r>
          </a:p>
          <a:p>
            <a:r>
              <a:rPr lang="en-US" sz="2000" dirty="0" err="1" smtClean="0"/>
              <a:t>Builddoc</a:t>
            </a:r>
            <a:endParaRPr lang="en-US" sz="2000" dirty="0"/>
          </a:p>
        </p:txBody>
      </p:sp>
    </p:spTree>
    <p:custDataLst>
      <p:tags r:id="rId1"/>
    </p:custDataLst>
    <p:extLst>
      <p:ext uri="{BB962C8B-B14F-4D97-AF65-F5344CB8AC3E}">
        <p14:creationId xmlns:p14="http://schemas.microsoft.com/office/powerpoint/2010/main" val="3512568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1" grpId="0"/>
      <p:bldP spid="22" grpId="0"/>
      <p:bldP spid="23" grpId="0"/>
      <p:bldP spid="24" grpId="0"/>
      <p:bldP spid="27" grpId="0"/>
      <p:bldP spid="13" grpId="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RQ2: </a:t>
            </a:r>
            <a:r>
              <a:rPr lang="en-US" sz="3600" dirty="0"/>
              <a:t>Interpretability of Recommended Sentences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9" name="TextBox 8"/>
          <p:cNvSpPr txBox="1"/>
          <p:nvPr/>
        </p:nvSpPr>
        <p:spPr>
          <a:xfrm>
            <a:off x="4953000" y="1487269"/>
            <a:ext cx="1981200" cy="646331"/>
          </a:xfrm>
          <a:prstGeom prst="rect">
            <a:avLst/>
          </a:prstGeom>
          <a:noFill/>
        </p:spPr>
        <p:txBody>
          <a:bodyPr wrap="square" rtlCol="0">
            <a:spAutoFit/>
          </a:bodyPr>
          <a:lstStyle/>
          <a:p>
            <a:r>
              <a:rPr lang="en-US" b="1" dirty="0" smtClean="0">
                <a:solidFill>
                  <a:srgbClr val="0000FF"/>
                </a:solidFill>
              </a:rPr>
              <a:t>Diverse wording choices</a:t>
            </a:r>
            <a:endParaRPr lang="en-US" b="1" dirty="0">
              <a:solidFill>
                <a:srgbClr val="0000FF"/>
              </a:solidFill>
            </a:endParaRPr>
          </a:p>
        </p:txBody>
      </p:sp>
      <p:cxnSp>
        <p:nvCxnSpPr>
          <p:cNvPr id="15" name="Straight Connector 14"/>
          <p:cNvCxnSpPr/>
          <p:nvPr/>
        </p:nvCxnSpPr>
        <p:spPr>
          <a:xfrm flipH="1">
            <a:off x="5029200" y="2286000"/>
            <a:ext cx="152400" cy="1219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1600200" y="3962400"/>
            <a:ext cx="1295400" cy="30480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81000" y="3849468"/>
            <a:ext cx="1524000" cy="646332"/>
          </a:xfrm>
          <a:prstGeom prst="rect">
            <a:avLst/>
          </a:prstGeom>
          <a:noFill/>
        </p:spPr>
        <p:txBody>
          <a:bodyPr wrap="square" rtlCol="0">
            <a:spAutoFit/>
          </a:bodyPr>
          <a:lstStyle/>
          <a:p>
            <a:r>
              <a:rPr lang="en-US" b="1" dirty="0" smtClean="0">
                <a:solidFill>
                  <a:srgbClr val="0000FF"/>
                </a:solidFill>
              </a:rPr>
              <a:t>Substantial purposes</a:t>
            </a:r>
          </a:p>
        </p:txBody>
      </p:sp>
      <p:cxnSp>
        <p:nvCxnSpPr>
          <p:cNvPr id="21" name="Straight Connector 20"/>
          <p:cNvCxnSpPr/>
          <p:nvPr/>
        </p:nvCxnSpPr>
        <p:spPr>
          <a:xfrm flipH="1" flipV="1">
            <a:off x="4876800" y="4648200"/>
            <a:ext cx="914400" cy="381000"/>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867400" y="4800600"/>
            <a:ext cx="1219200" cy="369332"/>
          </a:xfrm>
          <a:prstGeom prst="rect">
            <a:avLst/>
          </a:prstGeom>
          <a:noFill/>
        </p:spPr>
        <p:txBody>
          <a:bodyPr wrap="square" rtlCol="0">
            <a:spAutoFit/>
          </a:bodyPr>
          <a:lstStyle/>
          <a:p>
            <a:r>
              <a:rPr lang="en-US" b="1" dirty="0" smtClean="0">
                <a:solidFill>
                  <a:srgbClr val="0000FF"/>
                </a:solidFill>
              </a:rPr>
              <a:t>concise</a:t>
            </a:r>
            <a:endParaRPr lang="en-US" b="1" dirty="0">
              <a:solidFill>
                <a:srgbClr val="0000FF"/>
              </a:solidFill>
            </a:endParaRPr>
          </a:p>
        </p:txBody>
      </p:sp>
      <p:sp>
        <p:nvSpPr>
          <p:cNvPr id="29" name="TextBox 28"/>
          <p:cNvSpPr txBox="1"/>
          <p:nvPr/>
        </p:nvSpPr>
        <p:spPr>
          <a:xfrm>
            <a:off x="381000" y="4535269"/>
            <a:ext cx="1857525" cy="646331"/>
          </a:xfrm>
          <a:prstGeom prst="rect">
            <a:avLst/>
          </a:prstGeom>
          <a:noFill/>
        </p:spPr>
        <p:txBody>
          <a:bodyPr wrap="none" rtlCol="0">
            <a:spAutoFit/>
          </a:bodyPr>
          <a:lstStyle/>
          <a:p>
            <a:r>
              <a:rPr lang="en-US" dirty="0" smtClean="0"/>
              <a:t>Counter example:</a:t>
            </a:r>
          </a:p>
          <a:p>
            <a:r>
              <a:rPr lang="en-US" dirty="0" smtClean="0"/>
              <a:t>“to record voice”</a:t>
            </a:r>
            <a:endParaRPr lang="en-US" dirty="0"/>
          </a:p>
        </p:txBody>
      </p:sp>
      <p:sp>
        <p:nvSpPr>
          <p:cNvPr id="17" name="TextBox 16"/>
          <p:cNvSpPr txBox="1"/>
          <p:nvPr/>
        </p:nvSpPr>
        <p:spPr>
          <a:xfrm>
            <a:off x="2667000" y="3323272"/>
            <a:ext cx="4495800" cy="1477328"/>
          </a:xfrm>
          <a:prstGeom prst="rect">
            <a:avLst/>
          </a:prstGeom>
          <a:noFill/>
        </p:spPr>
        <p:txBody>
          <a:bodyPr wrap="square" rtlCol="0">
            <a:spAutoFit/>
          </a:bodyPr>
          <a:lstStyle/>
          <a:p>
            <a:pPr marL="285750" indent="-285750">
              <a:buFont typeface="Arial"/>
              <a:buChar char="•"/>
            </a:pPr>
            <a:r>
              <a:rPr lang="en-US" dirty="0" smtClean="0"/>
              <a:t>Creating audio notes using the device microphone (to record voice);</a:t>
            </a:r>
          </a:p>
          <a:p>
            <a:pPr marL="285750" indent="-285750">
              <a:buFont typeface="Arial"/>
              <a:buChar char="•"/>
            </a:pPr>
            <a:r>
              <a:rPr lang="en-US" dirty="0" smtClean="0"/>
              <a:t>Use your own (recorded) voice to create audio notes</a:t>
            </a:r>
          </a:p>
          <a:p>
            <a:pPr marL="285750" indent="-285750">
              <a:buFont typeface="Arial"/>
              <a:buChar char="•"/>
            </a:pPr>
            <a:r>
              <a:rPr lang="en-US" dirty="0"/>
              <a:t>Record voice notes to explain </a:t>
            </a:r>
            <a:r>
              <a:rPr lang="en-US" dirty="0" smtClean="0"/>
              <a:t>expenses</a:t>
            </a:r>
            <a:endParaRPr lang="en-US" dirty="0"/>
          </a:p>
        </p:txBody>
      </p:sp>
      <p:sp>
        <p:nvSpPr>
          <p:cNvPr id="22" name="TextBox 21"/>
          <p:cNvSpPr txBox="1"/>
          <p:nvPr/>
        </p:nvSpPr>
        <p:spPr>
          <a:xfrm>
            <a:off x="2743200" y="2724090"/>
            <a:ext cx="2057400" cy="400110"/>
          </a:xfrm>
          <a:prstGeom prst="rect">
            <a:avLst/>
          </a:prstGeom>
          <a:noFill/>
        </p:spPr>
        <p:txBody>
          <a:bodyPr wrap="square" rtlCol="0">
            <a:spAutoFit/>
          </a:bodyPr>
          <a:lstStyle/>
          <a:p>
            <a:r>
              <a:rPr lang="en-US" sz="2000" dirty="0" smtClean="0"/>
              <a:t>CLAP outputs:</a:t>
            </a:r>
            <a:endParaRPr lang="en-US" sz="2000" dirty="0"/>
          </a:p>
        </p:txBody>
      </p:sp>
      <p:sp>
        <p:nvSpPr>
          <p:cNvPr id="23" name="TextBox 22"/>
          <p:cNvSpPr txBox="1"/>
          <p:nvPr/>
        </p:nvSpPr>
        <p:spPr>
          <a:xfrm>
            <a:off x="2819400" y="5334000"/>
            <a:ext cx="6400800" cy="400110"/>
          </a:xfrm>
          <a:prstGeom prst="rect">
            <a:avLst/>
          </a:prstGeom>
          <a:noFill/>
          <a:ln>
            <a:noFill/>
          </a:ln>
        </p:spPr>
        <p:txBody>
          <a:bodyPr wrap="square" rtlCol="0">
            <a:spAutoFit/>
          </a:bodyPr>
          <a:lstStyle/>
          <a:p>
            <a:r>
              <a:rPr lang="en-US" sz="2000" b="1" dirty="0" smtClean="0">
                <a:solidFill>
                  <a:srgbClr val="FF0000"/>
                </a:solidFill>
              </a:rPr>
              <a:t>CLAP sentences show 3 characteristics of interpretability!</a:t>
            </a:r>
            <a:endParaRPr lang="en-US" sz="2000" b="1" dirty="0">
              <a:solidFill>
                <a:srgbClr val="FF0000"/>
              </a:solidFill>
            </a:endParaRPr>
          </a:p>
        </p:txBody>
      </p:sp>
      <p:sp>
        <p:nvSpPr>
          <p:cNvPr id="24" name="TextBox 23"/>
          <p:cNvSpPr txBox="1"/>
          <p:nvPr/>
        </p:nvSpPr>
        <p:spPr>
          <a:xfrm>
            <a:off x="966406" y="6019800"/>
            <a:ext cx="2464700" cy="369332"/>
          </a:xfrm>
          <a:prstGeom prst="rect">
            <a:avLst/>
          </a:prstGeom>
          <a:noFill/>
        </p:spPr>
        <p:txBody>
          <a:bodyPr wrap="none" rtlCol="0">
            <a:spAutoFit/>
          </a:bodyPr>
          <a:lstStyle/>
          <a:p>
            <a:r>
              <a:rPr lang="en-US" dirty="0" smtClean="0"/>
              <a:t>Permission: microphone</a:t>
            </a:r>
            <a:endParaRPr lang="en-US" dirty="0"/>
          </a:p>
        </p:txBody>
      </p:sp>
      <p:pic>
        <p:nvPicPr>
          <p:cNvPr id="26" name="Picture 25"/>
          <p:cNvPicPr>
            <a:picLocks noChangeAspect="1"/>
          </p:cNvPicPr>
          <p:nvPr/>
        </p:nvPicPr>
        <p:blipFill>
          <a:blip r:embed="rId4"/>
          <a:stretch>
            <a:fillRect/>
          </a:stretch>
        </p:blipFill>
        <p:spPr>
          <a:xfrm>
            <a:off x="381000" y="5943600"/>
            <a:ext cx="533400" cy="533400"/>
          </a:xfrm>
          <a:prstGeom prst="rect">
            <a:avLst/>
          </a:prstGeom>
        </p:spPr>
      </p:pic>
    </p:spTree>
    <p:custDataLst>
      <p:tags r:id="rId1"/>
    </p:custDataLst>
    <p:extLst>
      <p:ext uri="{BB962C8B-B14F-4D97-AF65-F5344CB8AC3E}">
        <p14:creationId xmlns:p14="http://schemas.microsoft.com/office/powerpoint/2010/main" val="1633549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25" grpId="0"/>
      <p:bldP spid="29" grpId="0"/>
      <p:bldP spid="17"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RQ2: </a:t>
            </a:r>
            <a:r>
              <a:rPr lang="en-US" sz="3600" dirty="0" smtClean="0"/>
              <a:t>Quantitative Evaluation </a:t>
            </a:r>
            <a:r>
              <a:rPr lang="en-US" sz="3600" dirty="0" smtClean="0"/>
              <a:t>on Conciseness</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558996478"/>
              </p:ext>
            </p:extLst>
          </p:nvPr>
        </p:nvGraphicFramePr>
        <p:xfrm>
          <a:off x="1447800" y="2895600"/>
          <a:ext cx="6324600" cy="1771708"/>
        </p:xfrm>
        <a:graphic>
          <a:graphicData uri="http://schemas.openxmlformats.org/drawingml/2006/table">
            <a:tbl>
              <a:tblPr firstRow="1" bandRow="1">
                <a:tableStyleId>{5C22544A-7EE6-4342-B048-85BDC9FD1C3A}</a:tableStyleId>
              </a:tblPr>
              <a:tblGrid>
                <a:gridCol w="1143000"/>
                <a:gridCol w="1371600"/>
                <a:gridCol w="1371600"/>
                <a:gridCol w="1143000"/>
                <a:gridCol w="1295400"/>
              </a:tblGrid>
              <a:tr h="553706">
                <a:tc>
                  <a:txBody>
                    <a:bodyPr/>
                    <a:lstStyle/>
                    <a:p>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chemeClr val="tx1"/>
                          </a:solidFill>
                        </a:rPr>
                        <a:t>CLAP</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chemeClr val="tx1"/>
                          </a:solidFill>
                        </a:rPr>
                        <a:t>T+K</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chemeClr val="tx1"/>
                          </a:solidFill>
                        </a:rPr>
                        <a:t>T+</a:t>
                      </a:r>
                      <a:r>
                        <a:rPr lang="en-US" b="0" baseline="0" dirty="0" smtClean="0">
                          <a:solidFill>
                            <a:schemeClr val="tx1"/>
                          </a:solidFill>
                        </a:rPr>
                        <a:t> W</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chemeClr val="tx1"/>
                          </a:solidFill>
                        </a:rPr>
                        <a:t>R +</a:t>
                      </a:r>
                      <a:r>
                        <a:rPr lang="en-US" b="0" baseline="0" dirty="0" smtClean="0">
                          <a:solidFill>
                            <a:schemeClr val="tx1"/>
                          </a:solidFill>
                        </a:rPr>
                        <a:t> W</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09001">
                <a:tc>
                  <a:txBody>
                    <a:bodyPr/>
                    <a:lstStyle/>
                    <a:p>
                      <a:r>
                        <a:rPr lang="en-US" dirty="0" smtClean="0"/>
                        <a:t>average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1" dirty="0" smtClean="0">
                          <a:solidFill>
                            <a:srgbClr val="000000"/>
                          </a:solidFill>
                        </a:rPr>
                        <a:t>8.1</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rPr>
                        <a:t>14.6</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14.3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15.6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09001">
                <a:tc>
                  <a:txBody>
                    <a:bodyPr/>
                    <a:lstStyle/>
                    <a:p>
                      <a:r>
                        <a:rPr lang="en-US" dirty="0" smtClean="0"/>
                        <a:t>maximum</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1" dirty="0" smtClean="0">
                          <a:solidFill>
                            <a:schemeClr val="tx1"/>
                          </a:solidFill>
                        </a:rPr>
                        <a:t>31</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174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174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86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3" name="TextBox 2"/>
          <p:cNvSpPr txBox="1"/>
          <p:nvPr/>
        </p:nvSpPr>
        <p:spPr>
          <a:xfrm>
            <a:off x="2286000" y="1828801"/>
            <a:ext cx="5715000" cy="457200"/>
          </a:xfrm>
          <a:prstGeom prst="rect">
            <a:avLst/>
          </a:prstGeom>
          <a:noFill/>
        </p:spPr>
        <p:txBody>
          <a:bodyPr wrap="square" rtlCol="0">
            <a:spAutoFit/>
          </a:bodyPr>
          <a:lstStyle/>
          <a:p>
            <a:pPr marL="0" lvl="1"/>
            <a:r>
              <a:rPr lang="en-US" dirty="0" smtClean="0"/>
              <a:t>(</a:t>
            </a:r>
            <a:r>
              <a:rPr lang="en-US" sz="2400" dirty="0" smtClean="0"/>
              <a:t>word </a:t>
            </a:r>
            <a:r>
              <a:rPr lang="en-US" sz="2400" dirty="0"/>
              <a:t>number of output </a:t>
            </a:r>
            <a:r>
              <a:rPr lang="en-US" sz="2400" dirty="0" smtClean="0"/>
              <a:t>sentences</a:t>
            </a:r>
            <a:r>
              <a:rPr lang="en-US" dirty="0" smtClean="0"/>
              <a:t>)</a:t>
            </a:r>
            <a:endParaRPr lang="en-US" dirty="0"/>
          </a:p>
        </p:txBody>
      </p:sp>
      <p:sp>
        <p:nvSpPr>
          <p:cNvPr id="8" name="TextBox 7"/>
          <p:cNvSpPr txBox="1"/>
          <p:nvPr/>
        </p:nvSpPr>
        <p:spPr>
          <a:xfrm>
            <a:off x="1828800" y="5159514"/>
            <a:ext cx="5943600" cy="707886"/>
          </a:xfrm>
          <a:prstGeom prst="rect">
            <a:avLst/>
          </a:prstGeom>
          <a:noFill/>
          <a:ln>
            <a:noFill/>
          </a:ln>
        </p:spPr>
        <p:txBody>
          <a:bodyPr wrap="square" rtlCol="0">
            <a:spAutoFit/>
          </a:bodyPr>
          <a:lstStyle/>
          <a:p>
            <a:r>
              <a:rPr lang="en-US" sz="2000" b="1" dirty="0" smtClean="0">
                <a:solidFill>
                  <a:srgbClr val="FF0000"/>
                </a:solidFill>
              </a:rPr>
              <a:t>CLAP recommended sentences are 50% shorter than baselines!</a:t>
            </a:r>
            <a:endParaRPr lang="en-US" sz="2000" b="1" dirty="0">
              <a:solidFill>
                <a:srgbClr val="FF0000"/>
              </a:solidFill>
            </a:endParaRPr>
          </a:p>
        </p:txBody>
      </p:sp>
    </p:spTree>
    <p:extLst>
      <p:ext uri="{BB962C8B-B14F-4D97-AF65-F5344CB8AC3E}">
        <p14:creationId xmlns:p14="http://schemas.microsoft.com/office/powerpoint/2010/main" val="3945529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Discussions</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9" name="Content Placeholder 2"/>
          <p:cNvSpPr>
            <a:spLocks noGrp="1"/>
          </p:cNvSpPr>
          <p:nvPr>
            <p:ph idx="1"/>
          </p:nvPr>
        </p:nvSpPr>
        <p:spPr>
          <a:xfrm>
            <a:off x="457200" y="1600200"/>
            <a:ext cx="8229600" cy="4525963"/>
          </a:xfrm>
        </p:spPr>
        <p:txBody>
          <a:bodyPr>
            <a:normAutofit/>
          </a:bodyPr>
          <a:lstStyle/>
          <a:p>
            <a:pPr marL="342900" lvl="1" indent="-342900">
              <a:lnSpc>
                <a:spcPct val="150000"/>
              </a:lnSpc>
              <a:buFont typeface="Arial"/>
              <a:buChar char="•"/>
            </a:pPr>
            <a:r>
              <a:rPr lang="en-US" sz="2400" dirty="0" smtClean="0"/>
              <a:t>Real user study</a:t>
            </a:r>
          </a:p>
          <a:p>
            <a:pPr marL="342900" lvl="1" indent="-342900">
              <a:lnSpc>
                <a:spcPct val="150000"/>
              </a:lnSpc>
              <a:buFont typeface="Arial"/>
              <a:buChar char="•"/>
            </a:pPr>
            <a:r>
              <a:rPr lang="en-US" sz="2400" dirty="0" smtClean="0"/>
              <a:t>Relies on </a:t>
            </a:r>
            <a:r>
              <a:rPr lang="en-US" sz="2400" smtClean="0"/>
              <a:t>the number of </a:t>
            </a:r>
            <a:r>
              <a:rPr lang="en-US" sz="2400" dirty="0" smtClean="0"/>
              <a:t>similar apps</a:t>
            </a:r>
          </a:p>
        </p:txBody>
      </p:sp>
    </p:spTree>
    <p:extLst>
      <p:ext uri="{BB962C8B-B14F-4D97-AF65-F5344CB8AC3E}">
        <p14:creationId xmlns:p14="http://schemas.microsoft.com/office/powerpoint/2010/main" val="555512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Conclusion</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13" name="Picture 12"/>
          <p:cNvPicPr>
            <a:picLocks noChangeAspect="1"/>
          </p:cNvPicPr>
          <p:nvPr/>
        </p:nvPicPr>
        <p:blipFill>
          <a:blip r:embed="rId3"/>
          <a:stretch>
            <a:fillRect/>
          </a:stretch>
        </p:blipFill>
        <p:spPr>
          <a:xfrm>
            <a:off x="609600" y="4103616"/>
            <a:ext cx="3810000" cy="1916184"/>
          </a:xfrm>
          <a:prstGeom prst="rect">
            <a:avLst/>
          </a:prstGeom>
          <a:ln>
            <a:noFill/>
          </a:ln>
        </p:spPr>
      </p:pic>
      <p:pic>
        <p:nvPicPr>
          <p:cNvPr id="14" name="Picture 13"/>
          <p:cNvPicPr>
            <a:picLocks noChangeAspect="1"/>
          </p:cNvPicPr>
          <p:nvPr/>
        </p:nvPicPr>
        <p:blipFill>
          <a:blip r:embed="rId4"/>
          <a:stretch>
            <a:fillRect/>
          </a:stretch>
        </p:blipFill>
        <p:spPr>
          <a:xfrm>
            <a:off x="4935132" y="4114800"/>
            <a:ext cx="3599268" cy="1981200"/>
          </a:xfrm>
          <a:prstGeom prst="rect">
            <a:avLst/>
          </a:prstGeom>
          <a:ln>
            <a:noFill/>
          </a:ln>
        </p:spPr>
      </p:pic>
      <p:sp>
        <p:nvSpPr>
          <p:cNvPr id="15" name="TextBox 14"/>
          <p:cNvSpPr txBox="1"/>
          <p:nvPr/>
        </p:nvSpPr>
        <p:spPr>
          <a:xfrm>
            <a:off x="1018791" y="3593068"/>
            <a:ext cx="3033891" cy="369332"/>
          </a:xfrm>
          <a:prstGeom prst="rect">
            <a:avLst/>
          </a:prstGeom>
          <a:noFill/>
        </p:spPr>
        <p:txBody>
          <a:bodyPr wrap="none" rtlCol="0">
            <a:spAutoFit/>
          </a:bodyPr>
          <a:lstStyle/>
          <a:p>
            <a:r>
              <a:rPr lang="en-US" dirty="0" smtClean="0"/>
              <a:t>Challenges in Android Security</a:t>
            </a:r>
            <a:endParaRPr lang="en-US" dirty="0"/>
          </a:p>
        </p:txBody>
      </p:sp>
      <p:sp>
        <p:nvSpPr>
          <p:cNvPr id="17" name="TextBox 16"/>
          <p:cNvSpPr txBox="1"/>
          <p:nvPr/>
        </p:nvSpPr>
        <p:spPr>
          <a:xfrm>
            <a:off x="1658376" y="6183868"/>
            <a:ext cx="1770624" cy="369332"/>
          </a:xfrm>
          <a:prstGeom prst="rect">
            <a:avLst/>
          </a:prstGeom>
          <a:noFill/>
        </p:spPr>
        <p:txBody>
          <a:bodyPr wrap="none" rtlCol="0">
            <a:spAutoFit/>
          </a:bodyPr>
          <a:lstStyle/>
          <a:p>
            <a:r>
              <a:rPr lang="en-US" dirty="0"/>
              <a:t>H</a:t>
            </a:r>
            <a:r>
              <a:rPr lang="en-US" dirty="0" smtClean="0"/>
              <a:t>igher relevance</a:t>
            </a:r>
            <a:endParaRPr lang="en-US" dirty="0"/>
          </a:p>
        </p:txBody>
      </p:sp>
      <p:sp>
        <p:nvSpPr>
          <p:cNvPr id="18" name="TextBox 17"/>
          <p:cNvSpPr txBox="1"/>
          <p:nvPr/>
        </p:nvSpPr>
        <p:spPr>
          <a:xfrm>
            <a:off x="5687995" y="6172200"/>
            <a:ext cx="2160605" cy="369332"/>
          </a:xfrm>
          <a:prstGeom prst="rect">
            <a:avLst/>
          </a:prstGeom>
          <a:noFill/>
        </p:spPr>
        <p:txBody>
          <a:bodyPr wrap="none" rtlCol="0">
            <a:spAutoFit/>
          </a:bodyPr>
          <a:lstStyle/>
          <a:p>
            <a:r>
              <a:rPr lang="en-US" dirty="0"/>
              <a:t>G</a:t>
            </a:r>
            <a:r>
              <a:rPr lang="en-US" dirty="0" smtClean="0"/>
              <a:t>ood interpretability</a:t>
            </a:r>
            <a:endParaRPr lang="en-US" dirty="0"/>
          </a:p>
        </p:txBody>
      </p:sp>
      <p:sp>
        <p:nvSpPr>
          <p:cNvPr id="12" name="TextBox 11"/>
          <p:cNvSpPr txBox="1"/>
          <p:nvPr/>
        </p:nvSpPr>
        <p:spPr>
          <a:xfrm>
            <a:off x="5105400" y="3581400"/>
            <a:ext cx="3599701" cy="369332"/>
          </a:xfrm>
          <a:prstGeom prst="rect">
            <a:avLst/>
          </a:prstGeom>
          <a:noFill/>
        </p:spPr>
        <p:txBody>
          <a:bodyPr wrap="none" rtlCol="0">
            <a:spAutoFit/>
          </a:bodyPr>
          <a:lstStyle/>
          <a:p>
            <a:r>
              <a:rPr lang="en-US" dirty="0" smtClean="0"/>
              <a:t>Challenges in Explaining Permissions</a:t>
            </a:r>
            <a:endParaRPr lang="en-US" dirty="0"/>
          </a:p>
        </p:txBody>
      </p:sp>
      <p:pic>
        <p:nvPicPr>
          <p:cNvPr id="5" name="Picture 4"/>
          <p:cNvPicPr>
            <a:picLocks noChangeAspect="1"/>
          </p:cNvPicPr>
          <p:nvPr/>
        </p:nvPicPr>
        <p:blipFill>
          <a:blip r:embed="rId5"/>
          <a:stretch>
            <a:fillRect/>
          </a:stretch>
        </p:blipFill>
        <p:spPr>
          <a:xfrm>
            <a:off x="685800" y="1470259"/>
            <a:ext cx="3581400" cy="2111141"/>
          </a:xfrm>
          <a:prstGeom prst="rect">
            <a:avLst/>
          </a:prstGeom>
        </p:spPr>
      </p:pic>
      <p:pic>
        <p:nvPicPr>
          <p:cNvPr id="10" name="Picture 9"/>
          <p:cNvPicPr>
            <a:picLocks noChangeAspect="1"/>
          </p:cNvPicPr>
          <p:nvPr/>
        </p:nvPicPr>
        <p:blipFill>
          <a:blip r:embed="rId6"/>
          <a:stretch>
            <a:fillRect/>
          </a:stretch>
        </p:blipFill>
        <p:spPr>
          <a:xfrm>
            <a:off x="4572000" y="1429467"/>
            <a:ext cx="4343400" cy="2075733"/>
          </a:xfrm>
          <a:prstGeom prst="rect">
            <a:avLst/>
          </a:prstGeom>
        </p:spPr>
      </p:pic>
    </p:spTree>
    <p:extLst>
      <p:ext uri="{BB962C8B-B14F-4D97-AF65-F5344CB8AC3E}">
        <p14:creationId xmlns:p14="http://schemas.microsoft.com/office/powerpoint/2010/main" val="99721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457200" y="1409700"/>
            <a:ext cx="8229600" cy="1257300"/>
          </a:xfrm>
        </p:spPr>
        <p:txBody>
          <a:bodyPr/>
          <a:lstStyle/>
          <a:p>
            <a:r>
              <a:rPr lang="en-US" sz="2700" b="1" dirty="0" smtClean="0">
                <a:solidFill>
                  <a:schemeClr val="tx1"/>
                </a:solidFill>
              </a:rPr>
              <a:t>Thank you!</a:t>
            </a:r>
            <a:endParaRPr lang="en-US" sz="2700" b="1" dirty="0">
              <a:solidFill>
                <a:schemeClr val="tx1"/>
              </a:solidFill>
            </a:endParaRPr>
          </a:p>
        </p:txBody>
      </p:sp>
      <p:sp>
        <p:nvSpPr>
          <p:cNvPr id="8" name="TextBox 7"/>
          <p:cNvSpPr txBox="1"/>
          <p:nvPr/>
        </p:nvSpPr>
        <p:spPr>
          <a:xfrm>
            <a:off x="838200" y="4459069"/>
            <a:ext cx="7810502" cy="646331"/>
          </a:xfrm>
          <a:prstGeom prst="rect">
            <a:avLst/>
          </a:prstGeom>
          <a:noFill/>
        </p:spPr>
        <p:txBody>
          <a:bodyPr wrap="square" rtlCol="0">
            <a:spAutoFit/>
          </a:bodyPr>
          <a:lstStyle/>
          <a:p>
            <a:r>
              <a:rPr lang="en-US" sz="1800" b="1" dirty="0" smtClean="0">
                <a:latin typeface="Corbel" pitchFamily="34" charset="0"/>
              </a:rPr>
              <a:t>Acknowledgment: </a:t>
            </a:r>
            <a:r>
              <a:rPr lang="de-DE" b="1" dirty="0">
                <a:latin typeface="Corbel" pitchFamily="34" charset="0"/>
              </a:rPr>
              <a:t>NSF CNS-1513939</a:t>
            </a:r>
            <a:r>
              <a:rPr lang="de-DE" b="1" dirty="0" smtClean="0">
                <a:latin typeface="Corbel" pitchFamily="34" charset="0"/>
              </a:rPr>
              <a:t>, NSF </a:t>
            </a:r>
            <a:r>
              <a:rPr lang="de-DE" b="1" dirty="0">
                <a:latin typeface="Corbel" pitchFamily="34" charset="0"/>
              </a:rPr>
              <a:t>CNS-1408944, </a:t>
            </a:r>
            <a:r>
              <a:rPr lang="de-DE" b="1" dirty="0" smtClean="0">
                <a:latin typeface="Corbel" pitchFamily="34" charset="0"/>
              </a:rPr>
              <a:t>NSF </a:t>
            </a:r>
            <a:r>
              <a:rPr lang="de-DE" b="1" dirty="0">
                <a:latin typeface="Corbel" pitchFamily="34" charset="0"/>
              </a:rPr>
              <a:t>CCF-1409423, </a:t>
            </a:r>
            <a:r>
              <a:rPr lang="de-DE" b="1" dirty="0" err="1">
                <a:latin typeface="Corbel" pitchFamily="34" charset="0"/>
              </a:rPr>
              <a:t>and</a:t>
            </a:r>
            <a:r>
              <a:rPr lang="de-DE" b="1" dirty="0">
                <a:latin typeface="Corbel" pitchFamily="34" charset="0"/>
              </a:rPr>
              <a:t> </a:t>
            </a:r>
            <a:r>
              <a:rPr lang="de-DE" b="1" dirty="0" smtClean="0">
                <a:latin typeface="Corbel" pitchFamily="34" charset="0"/>
              </a:rPr>
              <a:t>NSF CNS</a:t>
            </a:r>
            <a:r>
              <a:rPr lang="de-DE" b="1" dirty="0">
                <a:latin typeface="Corbel" pitchFamily="34" charset="0"/>
              </a:rPr>
              <a:t>-1564274</a:t>
            </a:r>
            <a:endParaRPr lang="en-US" sz="1800" b="1" dirty="0">
              <a:latin typeface="Corbel" pitchFamily="34" charset="0"/>
            </a:endParaRPr>
          </a:p>
        </p:txBody>
      </p:sp>
      <p:pic>
        <p:nvPicPr>
          <p:cNvPr id="5" name="Picture 4"/>
          <p:cNvPicPr>
            <a:picLocks noChangeAspect="1"/>
          </p:cNvPicPr>
          <p:nvPr/>
        </p:nvPicPr>
        <p:blipFill>
          <a:blip r:embed="rId3"/>
          <a:stretch>
            <a:fillRect/>
          </a:stretch>
        </p:blipFill>
        <p:spPr>
          <a:xfrm>
            <a:off x="4114800" y="2895600"/>
            <a:ext cx="1143000" cy="1143000"/>
          </a:xfrm>
          <a:prstGeom prst="rect">
            <a:avLst/>
          </a:prstGeom>
        </p:spPr>
      </p:pic>
      <p:pic>
        <p:nvPicPr>
          <p:cNvPr id="2" name="Picture 1"/>
          <p:cNvPicPr>
            <a:picLocks noChangeAspect="1"/>
          </p:cNvPicPr>
          <p:nvPr/>
        </p:nvPicPr>
        <p:blipFill>
          <a:blip r:embed="rId4"/>
          <a:stretch>
            <a:fillRect/>
          </a:stretch>
        </p:blipFill>
        <p:spPr>
          <a:xfrm>
            <a:off x="6858000" y="1750310"/>
            <a:ext cx="1371600" cy="1602490"/>
          </a:xfrm>
          <a:prstGeom prst="rect">
            <a:avLst/>
          </a:prstGeom>
        </p:spPr>
      </p:pic>
      <p:pic>
        <p:nvPicPr>
          <p:cNvPr id="3" name="Picture 2"/>
          <p:cNvPicPr>
            <a:picLocks noChangeAspect="1"/>
          </p:cNvPicPr>
          <p:nvPr/>
        </p:nvPicPr>
        <p:blipFill>
          <a:blip r:embed="rId5"/>
          <a:stretch>
            <a:fillRect/>
          </a:stretch>
        </p:blipFill>
        <p:spPr>
          <a:xfrm>
            <a:off x="990600" y="1676400"/>
            <a:ext cx="1295400" cy="1677972"/>
          </a:xfrm>
          <a:prstGeom prst="rect">
            <a:avLst/>
          </a:prstGeom>
        </p:spPr>
      </p:pic>
      <p:sp>
        <p:nvSpPr>
          <p:cNvPr id="4" name="TextBox 3"/>
          <p:cNvSpPr txBox="1"/>
          <p:nvPr/>
        </p:nvSpPr>
        <p:spPr>
          <a:xfrm>
            <a:off x="914400" y="3669268"/>
            <a:ext cx="1441395" cy="369332"/>
          </a:xfrm>
          <a:prstGeom prst="rect">
            <a:avLst/>
          </a:prstGeom>
          <a:noFill/>
        </p:spPr>
        <p:txBody>
          <a:bodyPr wrap="none" rtlCol="0">
            <a:spAutoFit/>
          </a:bodyPr>
          <a:lstStyle/>
          <a:p>
            <a:r>
              <a:rPr lang="en-US" b="1" dirty="0" smtClean="0"/>
              <a:t>Cheng </a:t>
            </a:r>
            <a:r>
              <a:rPr lang="en-US" b="1" dirty="0" err="1" smtClean="0"/>
              <a:t>Zhai</a:t>
            </a:r>
            <a:endParaRPr lang="en-US" b="1" dirty="0"/>
          </a:p>
        </p:txBody>
      </p:sp>
      <p:sp>
        <p:nvSpPr>
          <p:cNvPr id="9" name="TextBox 8"/>
          <p:cNvSpPr txBox="1"/>
          <p:nvPr/>
        </p:nvSpPr>
        <p:spPr>
          <a:xfrm>
            <a:off x="7084621" y="3669268"/>
            <a:ext cx="992579" cy="369332"/>
          </a:xfrm>
          <a:prstGeom prst="rect">
            <a:avLst/>
          </a:prstGeom>
          <a:noFill/>
        </p:spPr>
        <p:txBody>
          <a:bodyPr wrap="none" rtlCol="0">
            <a:spAutoFit/>
          </a:bodyPr>
          <a:lstStyle/>
          <a:p>
            <a:r>
              <a:rPr lang="en-US" b="1" dirty="0" smtClean="0"/>
              <a:t>Tao </a:t>
            </a:r>
            <a:r>
              <a:rPr lang="en-US" b="1" dirty="0" err="1" smtClean="0"/>
              <a:t>Xie</a:t>
            </a:r>
            <a:endParaRPr lang="en-US" b="1" dirty="0"/>
          </a:p>
        </p:txBody>
      </p:sp>
    </p:spTree>
    <p:extLst>
      <p:ext uri="{BB962C8B-B14F-4D97-AF65-F5344CB8AC3E}">
        <p14:creationId xmlns:p14="http://schemas.microsoft.com/office/powerpoint/2010/main" val="2292250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Conclusion</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pic>
        <p:nvPicPr>
          <p:cNvPr id="13" name="Picture 12"/>
          <p:cNvPicPr>
            <a:picLocks noChangeAspect="1"/>
          </p:cNvPicPr>
          <p:nvPr/>
        </p:nvPicPr>
        <p:blipFill>
          <a:blip r:embed="rId3"/>
          <a:stretch>
            <a:fillRect/>
          </a:stretch>
        </p:blipFill>
        <p:spPr>
          <a:xfrm>
            <a:off x="609600" y="4103616"/>
            <a:ext cx="3810000" cy="1916184"/>
          </a:xfrm>
          <a:prstGeom prst="rect">
            <a:avLst/>
          </a:prstGeom>
          <a:ln>
            <a:noFill/>
          </a:ln>
        </p:spPr>
      </p:pic>
      <p:pic>
        <p:nvPicPr>
          <p:cNvPr id="14" name="Picture 13"/>
          <p:cNvPicPr>
            <a:picLocks noChangeAspect="1"/>
          </p:cNvPicPr>
          <p:nvPr/>
        </p:nvPicPr>
        <p:blipFill>
          <a:blip r:embed="rId4"/>
          <a:stretch>
            <a:fillRect/>
          </a:stretch>
        </p:blipFill>
        <p:spPr>
          <a:xfrm>
            <a:off x="4935132" y="4114800"/>
            <a:ext cx="3599268" cy="1981200"/>
          </a:xfrm>
          <a:prstGeom prst="rect">
            <a:avLst/>
          </a:prstGeom>
          <a:ln>
            <a:noFill/>
          </a:ln>
        </p:spPr>
      </p:pic>
      <p:sp>
        <p:nvSpPr>
          <p:cNvPr id="15" name="TextBox 14"/>
          <p:cNvSpPr txBox="1"/>
          <p:nvPr/>
        </p:nvSpPr>
        <p:spPr>
          <a:xfrm>
            <a:off x="1018791" y="3593068"/>
            <a:ext cx="3033891" cy="369332"/>
          </a:xfrm>
          <a:prstGeom prst="rect">
            <a:avLst/>
          </a:prstGeom>
          <a:noFill/>
        </p:spPr>
        <p:txBody>
          <a:bodyPr wrap="none" rtlCol="0">
            <a:spAutoFit/>
          </a:bodyPr>
          <a:lstStyle/>
          <a:p>
            <a:r>
              <a:rPr lang="en-US" dirty="0" smtClean="0"/>
              <a:t>Challenges in Android Security</a:t>
            </a:r>
            <a:endParaRPr lang="en-US" dirty="0"/>
          </a:p>
        </p:txBody>
      </p:sp>
      <p:sp>
        <p:nvSpPr>
          <p:cNvPr id="17" name="TextBox 16"/>
          <p:cNvSpPr txBox="1"/>
          <p:nvPr/>
        </p:nvSpPr>
        <p:spPr>
          <a:xfrm>
            <a:off x="1658376" y="6183868"/>
            <a:ext cx="1770624" cy="369332"/>
          </a:xfrm>
          <a:prstGeom prst="rect">
            <a:avLst/>
          </a:prstGeom>
          <a:noFill/>
        </p:spPr>
        <p:txBody>
          <a:bodyPr wrap="none" rtlCol="0">
            <a:spAutoFit/>
          </a:bodyPr>
          <a:lstStyle/>
          <a:p>
            <a:r>
              <a:rPr lang="en-US" dirty="0"/>
              <a:t>H</a:t>
            </a:r>
            <a:r>
              <a:rPr lang="en-US" dirty="0" smtClean="0"/>
              <a:t>igher relevance</a:t>
            </a:r>
            <a:endParaRPr lang="en-US" dirty="0"/>
          </a:p>
        </p:txBody>
      </p:sp>
      <p:sp>
        <p:nvSpPr>
          <p:cNvPr id="18" name="TextBox 17"/>
          <p:cNvSpPr txBox="1"/>
          <p:nvPr/>
        </p:nvSpPr>
        <p:spPr>
          <a:xfrm>
            <a:off x="5687995" y="6172200"/>
            <a:ext cx="2160605" cy="369332"/>
          </a:xfrm>
          <a:prstGeom prst="rect">
            <a:avLst/>
          </a:prstGeom>
          <a:noFill/>
        </p:spPr>
        <p:txBody>
          <a:bodyPr wrap="none" rtlCol="0">
            <a:spAutoFit/>
          </a:bodyPr>
          <a:lstStyle/>
          <a:p>
            <a:r>
              <a:rPr lang="en-US" dirty="0"/>
              <a:t>G</a:t>
            </a:r>
            <a:r>
              <a:rPr lang="en-US" dirty="0" smtClean="0"/>
              <a:t>ood interpretability</a:t>
            </a:r>
            <a:endParaRPr lang="en-US" dirty="0"/>
          </a:p>
        </p:txBody>
      </p:sp>
      <p:sp>
        <p:nvSpPr>
          <p:cNvPr id="12" name="TextBox 11"/>
          <p:cNvSpPr txBox="1"/>
          <p:nvPr/>
        </p:nvSpPr>
        <p:spPr>
          <a:xfrm>
            <a:off x="5105400" y="3581400"/>
            <a:ext cx="3599701" cy="369332"/>
          </a:xfrm>
          <a:prstGeom prst="rect">
            <a:avLst/>
          </a:prstGeom>
          <a:noFill/>
        </p:spPr>
        <p:txBody>
          <a:bodyPr wrap="none" rtlCol="0">
            <a:spAutoFit/>
          </a:bodyPr>
          <a:lstStyle/>
          <a:p>
            <a:r>
              <a:rPr lang="en-US" dirty="0" smtClean="0"/>
              <a:t>Challenges in Explaining Permissions</a:t>
            </a:r>
            <a:endParaRPr lang="en-US" dirty="0"/>
          </a:p>
        </p:txBody>
      </p:sp>
      <p:pic>
        <p:nvPicPr>
          <p:cNvPr id="5" name="Picture 4"/>
          <p:cNvPicPr>
            <a:picLocks noChangeAspect="1"/>
          </p:cNvPicPr>
          <p:nvPr/>
        </p:nvPicPr>
        <p:blipFill>
          <a:blip r:embed="rId5"/>
          <a:stretch>
            <a:fillRect/>
          </a:stretch>
        </p:blipFill>
        <p:spPr>
          <a:xfrm>
            <a:off x="685800" y="1470259"/>
            <a:ext cx="3581400" cy="2111141"/>
          </a:xfrm>
          <a:prstGeom prst="rect">
            <a:avLst/>
          </a:prstGeom>
        </p:spPr>
      </p:pic>
      <p:pic>
        <p:nvPicPr>
          <p:cNvPr id="10" name="Picture 9"/>
          <p:cNvPicPr>
            <a:picLocks noChangeAspect="1"/>
          </p:cNvPicPr>
          <p:nvPr/>
        </p:nvPicPr>
        <p:blipFill>
          <a:blip r:embed="rId6"/>
          <a:stretch>
            <a:fillRect/>
          </a:stretch>
        </p:blipFill>
        <p:spPr>
          <a:xfrm>
            <a:off x="4572000" y="1429467"/>
            <a:ext cx="4343400" cy="2075733"/>
          </a:xfrm>
          <a:prstGeom prst="rect">
            <a:avLst/>
          </a:prstGeom>
        </p:spPr>
      </p:pic>
    </p:spTree>
    <p:extLst>
      <p:ext uri="{BB962C8B-B14F-4D97-AF65-F5344CB8AC3E}">
        <p14:creationId xmlns:p14="http://schemas.microsoft.com/office/powerpoint/2010/main" val="2820801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Overview of CLAP</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5" name="Oval 4"/>
          <p:cNvSpPr/>
          <p:nvPr/>
        </p:nvSpPr>
        <p:spPr>
          <a:xfrm>
            <a:off x="762000" y="2209800"/>
            <a:ext cx="16764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Rank Similar Apps</a:t>
            </a:r>
            <a:endParaRPr lang="en-US" sz="1400" dirty="0"/>
          </a:p>
        </p:txBody>
      </p:sp>
      <p:sp>
        <p:nvSpPr>
          <p:cNvPr id="11" name="Oval 10"/>
          <p:cNvSpPr/>
          <p:nvPr/>
        </p:nvSpPr>
        <p:spPr>
          <a:xfrm>
            <a:off x="762000" y="4114800"/>
            <a:ext cx="16764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Process Candidate Sentences</a:t>
            </a:r>
            <a:endParaRPr lang="en-US" sz="1400" dirty="0"/>
          </a:p>
        </p:txBody>
      </p:sp>
      <p:sp>
        <p:nvSpPr>
          <p:cNvPr id="12" name="Oval 11"/>
          <p:cNvSpPr/>
          <p:nvPr/>
        </p:nvSpPr>
        <p:spPr>
          <a:xfrm>
            <a:off x="6553200" y="4114800"/>
            <a:ext cx="16764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Re-rank Candidate </a:t>
            </a:r>
            <a:r>
              <a:rPr lang="en-US" sz="1400" dirty="0"/>
              <a:t>S</a:t>
            </a:r>
            <a:r>
              <a:rPr lang="en-US" sz="1400" dirty="0" smtClean="0"/>
              <a:t>entences</a:t>
            </a:r>
            <a:endParaRPr lang="en-US" sz="1400" dirty="0"/>
          </a:p>
        </p:txBody>
      </p:sp>
      <p:sp>
        <p:nvSpPr>
          <p:cNvPr id="13" name="Oval 12"/>
          <p:cNvSpPr/>
          <p:nvPr/>
        </p:nvSpPr>
        <p:spPr>
          <a:xfrm>
            <a:off x="6553200" y="2133600"/>
            <a:ext cx="16764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Post-Process Candidate</a:t>
            </a:r>
          </a:p>
          <a:p>
            <a:pPr algn="ctr"/>
            <a:r>
              <a:rPr lang="en-US" sz="1400" dirty="0"/>
              <a:t>S</a:t>
            </a:r>
            <a:r>
              <a:rPr lang="en-US" sz="1400" dirty="0" smtClean="0"/>
              <a:t>entences</a:t>
            </a:r>
            <a:endParaRPr lang="en-US" sz="1400" dirty="0"/>
          </a:p>
        </p:txBody>
      </p:sp>
      <p:sp>
        <p:nvSpPr>
          <p:cNvPr id="14" name="Oval 13"/>
          <p:cNvSpPr/>
          <p:nvPr/>
        </p:nvSpPr>
        <p:spPr>
          <a:xfrm>
            <a:off x="3429000" y="5257800"/>
            <a:ext cx="23622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Detect P</a:t>
            </a:r>
            <a:r>
              <a:rPr lang="en-US" sz="1400" dirty="0" smtClean="0"/>
              <a:t>ermission</a:t>
            </a:r>
            <a:r>
              <a:rPr lang="en-US" sz="1400" dirty="0" smtClean="0"/>
              <a:t>-explaining </a:t>
            </a:r>
            <a:r>
              <a:rPr lang="en-US" sz="1400" dirty="0" smtClean="0"/>
              <a:t>Sentences</a:t>
            </a:r>
            <a:endParaRPr lang="en-US" sz="1400" dirty="0"/>
          </a:p>
        </p:txBody>
      </p:sp>
      <p:sp>
        <p:nvSpPr>
          <p:cNvPr id="7" name="Right Arrow 6"/>
          <p:cNvSpPr/>
          <p:nvPr/>
        </p:nvSpPr>
        <p:spPr>
          <a:xfrm rot="5400000">
            <a:off x="1356530" y="3367870"/>
            <a:ext cx="462609" cy="28007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2035545">
            <a:off x="2319622" y="5008315"/>
            <a:ext cx="560149" cy="2913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20094011">
            <a:off x="6061712" y="4988733"/>
            <a:ext cx="601535" cy="3315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6200000">
            <a:off x="7196543" y="3260412"/>
            <a:ext cx="559669" cy="2872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a:stretch>
            <a:fillRect/>
          </a:stretch>
        </p:blipFill>
        <p:spPr>
          <a:xfrm>
            <a:off x="304800" y="5867400"/>
            <a:ext cx="673100" cy="673100"/>
          </a:xfrm>
          <a:prstGeom prst="rect">
            <a:avLst/>
          </a:prstGeom>
        </p:spPr>
      </p:pic>
      <p:sp>
        <p:nvSpPr>
          <p:cNvPr id="24" name="TextBox 23"/>
          <p:cNvSpPr txBox="1"/>
          <p:nvPr/>
        </p:nvSpPr>
        <p:spPr>
          <a:xfrm>
            <a:off x="966406" y="6019800"/>
            <a:ext cx="2081594" cy="369332"/>
          </a:xfrm>
          <a:prstGeom prst="rect">
            <a:avLst/>
          </a:prstGeom>
          <a:noFill/>
        </p:spPr>
        <p:txBody>
          <a:bodyPr wrap="none" rtlCol="0">
            <a:spAutoFit/>
          </a:bodyPr>
          <a:lstStyle/>
          <a:p>
            <a:r>
              <a:rPr lang="en-US" dirty="0" smtClean="0"/>
              <a:t>Permission: location</a:t>
            </a:r>
            <a:endParaRPr lang="en-US" dirty="0"/>
          </a:p>
        </p:txBody>
      </p:sp>
    </p:spTree>
    <p:extLst>
      <p:ext uri="{BB962C8B-B14F-4D97-AF65-F5344CB8AC3E}">
        <p14:creationId xmlns:p14="http://schemas.microsoft.com/office/powerpoint/2010/main" val="86235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RQ1: Relevance of Recommended Sentences </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pic>
        <p:nvPicPr>
          <p:cNvPr id="3" name="Picture 2"/>
          <p:cNvPicPr>
            <a:picLocks noChangeAspect="1"/>
          </p:cNvPicPr>
          <p:nvPr/>
        </p:nvPicPr>
        <p:blipFill>
          <a:blip r:embed="rId3"/>
          <a:stretch>
            <a:fillRect/>
          </a:stretch>
        </p:blipFill>
        <p:spPr>
          <a:xfrm>
            <a:off x="1600200" y="1681320"/>
            <a:ext cx="7162800" cy="2662080"/>
          </a:xfrm>
          <a:prstGeom prst="rect">
            <a:avLst/>
          </a:prstGeom>
        </p:spPr>
      </p:pic>
      <p:cxnSp>
        <p:nvCxnSpPr>
          <p:cNvPr id="13" name="Straight Connector 12"/>
          <p:cNvCxnSpPr/>
          <p:nvPr/>
        </p:nvCxnSpPr>
        <p:spPr>
          <a:xfrm flipH="1" flipV="1">
            <a:off x="990600" y="2209800"/>
            <a:ext cx="762000" cy="45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219200" y="3742730"/>
            <a:ext cx="533400" cy="219670"/>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6200" y="1600200"/>
            <a:ext cx="1447800" cy="1200329"/>
          </a:xfrm>
          <a:prstGeom prst="rect">
            <a:avLst/>
          </a:prstGeom>
          <a:noFill/>
          <a:ln>
            <a:noFill/>
          </a:ln>
        </p:spPr>
        <p:txBody>
          <a:bodyPr wrap="square" rtlCol="0">
            <a:spAutoFit/>
          </a:bodyPr>
          <a:lstStyle/>
          <a:p>
            <a:r>
              <a:rPr lang="en-US" b="1" dirty="0" err="1" smtClean="0">
                <a:solidFill>
                  <a:srgbClr val="FF0000"/>
                </a:solidFill>
              </a:rPr>
              <a:t>Jaccard</a:t>
            </a:r>
            <a:r>
              <a:rPr lang="en-US" b="1" dirty="0" smtClean="0">
                <a:solidFill>
                  <a:srgbClr val="FF0000"/>
                </a:solidFill>
              </a:rPr>
              <a:t> Index</a:t>
            </a:r>
            <a:r>
              <a:rPr lang="en-US" dirty="0" smtClean="0"/>
              <a:t>: (</a:t>
            </a:r>
            <a:r>
              <a:rPr lang="en-US" dirty="0" smtClean="0"/>
              <a:t>exact-match)</a:t>
            </a:r>
            <a:endParaRPr lang="en-US" dirty="0" smtClean="0"/>
          </a:p>
        </p:txBody>
      </p:sp>
      <p:sp>
        <p:nvSpPr>
          <p:cNvPr id="19" name="TextBox 18"/>
          <p:cNvSpPr txBox="1"/>
          <p:nvPr/>
        </p:nvSpPr>
        <p:spPr>
          <a:xfrm>
            <a:off x="76200" y="3581400"/>
            <a:ext cx="1752600" cy="1200329"/>
          </a:xfrm>
          <a:prstGeom prst="rect">
            <a:avLst/>
          </a:prstGeom>
          <a:noFill/>
          <a:ln>
            <a:noFill/>
          </a:ln>
        </p:spPr>
        <p:txBody>
          <a:bodyPr wrap="square" rtlCol="0">
            <a:spAutoFit/>
          </a:bodyPr>
          <a:lstStyle/>
          <a:p>
            <a:r>
              <a:rPr lang="en-US" b="1" dirty="0" smtClean="0">
                <a:solidFill>
                  <a:srgbClr val="FF0000"/>
                </a:solidFill>
              </a:rPr>
              <a:t>Word embedding similarity </a:t>
            </a:r>
            <a:r>
              <a:rPr lang="en-US" dirty="0" smtClean="0"/>
              <a:t>(semantic)</a:t>
            </a:r>
            <a:endParaRPr lang="en-US" dirty="0"/>
          </a:p>
        </p:txBody>
      </p:sp>
      <p:sp>
        <p:nvSpPr>
          <p:cNvPr id="20" name="TextBox 19"/>
          <p:cNvSpPr txBox="1"/>
          <p:nvPr/>
        </p:nvSpPr>
        <p:spPr>
          <a:xfrm>
            <a:off x="1524000" y="5543490"/>
            <a:ext cx="6858000" cy="400110"/>
          </a:xfrm>
          <a:prstGeom prst="rect">
            <a:avLst/>
          </a:prstGeom>
          <a:noFill/>
          <a:ln>
            <a:noFill/>
          </a:ln>
        </p:spPr>
        <p:txBody>
          <a:bodyPr wrap="square" rtlCol="0">
            <a:spAutoFit/>
          </a:bodyPr>
          <a:lstStyle/>
          <a:p>
            <a:r>
              <a:rPr lang="en-US" sz="2000" b="1" dirty="0" smtClean="0">
                <a:solidFill>
                  <a:srgbClr val="FF0000"/>
                </a:solidFill>
              </a:rPr>
              <a:t>CLAP’s relevance scores significantly outperform baselines!</a:t>
            </a:r>
            <a:endParaRPr lang="en-US" sz="2000" b="1" dirty="0">
              <a:solidFill>
                <a:srgbClr val="FF0000"/>
              </a:solidFill>
            </a:endParaRPr>
          </a:p>
        </p:txBody>
      </p:sp>
      <p:cxnSp>
        <p:nvCxnSpPr>
          <p:cNvPr id="22" name="Straight Connector 21"/>
          <p:cNvCxnSpPr/>
          <p:nvPr/>
        </p:nvCxnSpPr>
        <p:spPr>
          <a:xfrm flipH="1">
            <a:off x="1752600" y="4267200"/>
            <a:ext cx="914400" cy="762000"/>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143000" y="4964669"/>
            <a:ext cx="6705600" cy="369332"/>
          </a:xfrm>
          <a:prstGeom prst="rect">
            <a:avLst/>
          </a:prstGeom>
          <a:noFill/>
          <a:ln>
            <a:noFill/>
          </a:ln>
        </p:spPr>
        <p:txBody>
          <a:bodyPr wrap="square" rtlCol="0">
            <a:spAutoFit/>
          </a:bodyPr>
          <a:lstStyle/>
          <a:p>
            <a:r>
              <a:rPr lang="en-US" dirty="0" smtClean="0"/>
              <a:t>T test between CLAP (bold) and the second best baseline (dagger)</a:t>
            </a:r>
            <a:endParaRPr lang="en-US" dirty="0"/>
          </a:p>
        </p:txBody>
      </p:sp>
      <p:cxnSp>
        <p:nvCxnSpPr>
          <p:cNvPr id="27" name="Straight Connector 26"/>
          <p:cNvCxnSpPr/>
          <p:nvPr/>
        </p:nvCxnSpPr>
        <p:spPr>
          <a:xfrm flipH="1">
            <a:off x="1752600" y="3124200"/>
            <a:ext cx="762000" cy="19050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8706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Growing Challenges in Android Security</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10" name="Picture 9"/>
          <p:cNvPicPr>
            <a:picLocks noChangeAspect="1"/>
          </p:cNvPicPr>
          <p:nvPr/>
        </p:nvPicPr>
        <p:blipFill>
          <a:blip r:embed="rId4"/>
          <a:stretch>
            <a:fillRect/>
          </a:stretch>
        </p:blipFill>
        <p:spPr>
          <a:xfrm>
            <a:off x="381001" y="1295400"/>
            <a:ext cx="7162800" cy="3943890"/>
          </a:xfrm>
          <a:prstGeom prst="rect">
            <a:avLst/>
          </a:prstGeom>
          <a:ln w="6350">
            <a:solidFill>
              <a:schemeClr val="tx1"/>
            </a:solidFill>
          </a:ln>
        </p:spPr>
      </p:pic>
      <p:pic>
        <p:nvPicPr>
          <p:cNvPr id="11" name="Picture 10"/>
          <p:cNvPicPr>
            <a:picLocks noChangeAspect="1"/>
          </p:cNvPicPr>
          <p:nvPr/>
        </p:nvPicPr>
        <p:blipFill>
          <a:blip r:embed="rId5"/>
          <a:stretch>
            <a:fillRect/>
          </a:stretch>
        </p:blipFill>
        <p:spPr>
          <a:xfrm>
            <a:off x="609600" y="2262933"/>
            <a:ext cx="7239000" cy="3693367"/>
          </a:xfrm>
          <a:prstGeom prst="rect">
            <a:avLst/>
          </a:prstGeom>
          <a:ln>
            <a:solidFill>
              <a:schemeClr val="tx1"/>
            </a:solidFill>
          </a:ln>
        </p:spPr>
      </p:pic>
      <p:pic>
        <p:nvPicPr>
          <p:cNvPr id="12" name="Picture 11"/>
          <p:cNvPicPr>
            <a:picLocks noChangeAspect="1"/>
          </p:cNvPicPr>
          <p:nvPr/>
        </p:nvPicPr>
        <p:blipFill>
          <a:blip r:embed="rId6"/>
          <a:stretch>
            <a:fillRect/>
          </a:stretch>
        </p:blipFill>
        <p:spPr>
          <a:xfrm>
            <a:off x="2133600" y="2895600"/>
            <a:ext cx="5715000" cy="3327850"/>
          </a:xfrm>
          <a:prstGeom prst="rect">
            <a:avLst/>
          </a:prstGeom>
          <a:ln>
            <a:solidFill>
              <a:schemeClr val="tx1"/>
            </a:solidFill>
          </a:ln>
        </p:spPr>
      </p:pic>
      <p:pic>
        <p:nvPicPr>
          <p:cNvPr id="13" name="Picture 12"/>
          <p:cNvPicPr>
            <a:picLocks noChangeAspect="1"/>
          </p:cNvPicPr>
          <p:nvPr/>
        </p:nvPicPr>
        <p:blipFill>
          <a:blip r:embed="rId7"/>
          <a:stretch>
            <a:fillRect/>
          </a:stretch>
        </p:blipFill>
        <p:spPr>
          <a:xfrm>
            <a:off x="3581401" y="3581400"/>
            <a:ext cx="4876800" cy="2701397"/>
          </a:xfrm>
          <a:prstGeom prst="rect">
            <a:avLst/>
          </a:prstGeom>
          <a:ln>
            <a:solidFill>
              <a:schemeClr val="tx1"/>
            </a:solidFill>
          </a:ln>
        </p:spPr>
      </p:pic>
    </p:spTree>
    <p:custDataLst>
      <p:tags r:id="rId1"/>
    </p:custDataLst>
    <p:extLst>
      <p:ext uri="{BB962C8B-B14F-4D97-AF65-F5344CB8AC3E}">
        <p14:creationId xmlns:p14="http://schemas.microsoft.com/office/powerpoint/2010/main" val="2758150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50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5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Android Permission Requests</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15" name="Picture 14"/>
          <p:cNvPicPr>
            <a:picLocks noChangeAspect="1"/>
          </p:cNvPicPr>
          <p:nvPr/>
        </p:nvPicPr>
        <p:blipFill>
          <a:blip r:embed="rId4"/>
          <a:stretch>
            <a:fillRect/>
          </a:stretch>
        </p:blipFill>
        <p:spPr>
          <a:xfrm>
            <a:off x="7086600" y="3733800"/>
            <a:ext cx="990600" cy="990600"/>
          </a:xfrm>
          <a:prstGeom prst="rect">
            <a:avLst/>
          </a:prstGeom>
        </p:spPr>
      </p:pic>
      <p:sp>
        <p:nvSpPr>
          <p:cNvPr id="16" name="Oval 15"/>
          <p:cNvSpPr/>
          <p:nvPr/>
        </p:nvSpPr>
        <p:spPr>
          <a:xfrm>
            <a:off x="7315200" y="3962400"/>
            <a:ext cx="533400" cy="381000"/>
          </a:xfrm>
          <a:prstGeom prst="ellipse">
            <a:avLst/>
          </a:prstGeom>
          <a:solidFill>
            <a:srgbClr val="7AB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791200" y="1905000"/>
            <a:ext cx="2895600" cy="990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781800" y="3048000"/>
            <a:ext cx="304800" cy="228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7162800" y="3352800"/>
            <a:ext cx="304800" cy="1524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5"/>
          <a:stretch>
            <a:fillRect/>
          </a:stretch>
        </p:blipFill>
        <p:spPr>
          <a:xfrm>
            <a:off x="3581400" y="2362200"/>
            <a:ext cx="1981200" cy="1323875"/>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1690687" y="1676400"/>
            <a:ext cx="2271713" cy="4038600"/>
          </a:xfrm>
          <a:prstGeom prst="rect">
            <a:avLst/>
          </a:prstGeom>
          <a:ln>
            <a:solidFill>
              <a:schemeClr val="tx1"/>
            </a:solidFill>
          </a:ln>
        </p:spPr>
      </p:pic>
      <p:pic>
        <p:nvPicPr>
          <p:cNvPr id="9" name="Picture 8"/>
          <p:cNvPicPr>
            <a:picLocks noChangeAspect="1"/>
          </p:cNvPicPr>
          <p:nvPr/>
        </p:nvPicPr>
        <p:blipFill>
          <a:blip r:embed="rId7"/>
          <a:stretch>
            <a:fillRect/>
          </a:stretch>
        </p:blipFill>
        <p:spPr>
          <a:xfrm>
            <a:off x="914400" y="3540032"/>
            <a:ext cx="2133600" cy="1108168"/>
          </a:xfrm>
          <a:prstGeom prst="rect">
            <a:avLst/>
          </a:prstGeom>
          <a:ln>
            <a:solidFill>
              <a:schemeClr val="tx1"/>
            </a:solidFill>
          </a:ln>
        </p:spPr>
      </p:pic>
      <p:pic>
        <p:nvPicPr>
          <p:cNvPr id="10" name="Picture 9"/>
          <p:cNvPicPr>
            <a:picLocks noChangeAspect="1"/>
          </p:cNvPicPr>
          <p:nvPr/>
        </p:nvPicPr>
        <p:blipFill>
          <a:blip r:embed="rId8"/>
          <a:stretch>
            <a:fillRect/>
          </a:stretch>
        </p:blipFill>
        <p:spPr>
          <a:xfrm>
            <a:off x="3124200" y="4191000"/>
            <a:ext cx="2057399" cy="1038946"/>
          </a:xfrm>
          <a:prstGeom prst="rect">
            <a:avLst/>
          </a:prstGeom>
          <a:ln>
            <a:solidFill>
              <a:schemeClr val="tx1"/>
            </a:solidFill>
          </a:ln>
        </p:spPr>
      </p:pic>
    </p:spTree>
    <p:custDataLst>
      <p:tags r:id="rId1"/>
    </p:custDataLst>
    <p:extLst>
      <p:ext uri="{BB962C8B-B14F-4D97-AF65-F5344CB8AC3E}">
        <p14:creationId xmlns:p14="http://schemas.microsoft.com/office/powerpoint/2010/main" val="1056045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Understanding Permission Purposes</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16" name="Oval 15"/>
          <p:cNvSpPr/>
          <p:nvPr/>
        </p:nvSpPr>
        <p:spPr>
          <a:xfrm>
            <a:off x="5791200" y="1905000"/>
            <a:ext cx="2895600" cy="990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791200" y="2057400"/>
            <a:ext cx="2885452" cy="646331"/>
          </a:xfrm>
          <a:prstGeom prst="rect">
            <a:avLst/>
          </a:prstGeom>
          <a:noFill/>
        </p:spPr>
        <p:txBody>
          <a:bodyPr wrap="square" rtlCol="0">
            <a:spAutoFit/>
          </a:bodyPr>
          <a:lstStyle/>
          <a:p>
            <a:pPr algn="ctr"/>
            <a:r>
              <a:rPr lang="en-US" b="1" dirty="0" smtClean="0">
                <a:solidFill>
                  <a:srgbClr val="FF0000"/>
                </a:solidFill>
              </a:rPr>
              <a:t>Why does Facebook need my location?</a:t>
            </a:r>
            <a:endParaRPr lang="en-US" b="1" dirty="0">
              <a:solidFill>
                <a:srgbClr val="FF0000"/>
              </a:solidFill>
            </a:endParaRPr>
          </a:p>
        </p:txBody>
      </p:sp>
      <p:pic>
        <p:nvPicPr>
          <p:cNvPr id="23" name="Picture 22"/>
          <p:cNvPicPr>
            <a:picLocks noChangeAspect="1"/>
          </p:cNvPicPr>
          <p:nvPr/>
        </p:nvPicPr>
        <p:blipFill>
          <a:blip r:embed="rId3"/>
          <a:stretch>
            <a:fillRect/>
          </a:stretch>
        </p:blipFill>
        <p:spPr>
          <a:xfrm>
            <a:off x="7086600" y="3733800"/>
            <a:ext cx="990600" cy="990600"/>
          </a:xfrm>
          <a:prstGeom prst="rect">
            <a:avLst/>
          </a:prstGeom>
        </p:spPr>
      </p:pic>
      <p:sp>
        <p:nvSpPr>
          <p:cNvPr id="25" name="Oval 24"/>
          <p:cNvSpPr/>
          <p:nvPr/>
        </p:nvSpPr>
        <p:spPr>
          <a:xfrm>
            <a:off x="6781800" y="3048000"/>
            <a:ext cx="304800" cy="228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7162800" y="3352800"/>
            <a:ext cx="304800" cy="1524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4"/>
          <a:stretch>
            <a:fillRect/>
          </a:stretch>
        </p:blipFill>
        <p:spPr>
          <a:xfrm>
            <a:off x="1447800" y="3733800"/>
            <a:ext cx="685800" cy="685800"/>
          </a:xfrm>
          <a:prstGeom prst="rect">
            <a:avLst/>
          </a:prstGeom>
        </p:spPr>
      </p:pic>
      <p:pic>
        <p:nvPicPr>
          <p:cNvPr id="31" name="Picture 30"/>
          <p:cNvPicPr>
            <a:picLocks noChangeAspect="1"/>
          </p:cNvPicPr>
          <p:nvPr/>
        </p:nvPicPr>
        <p:blipFill>
          <a:blip r:embed="rId5"/>
          <a:stretch>
            <a:fillRect/>
          </a:stretch>
        </p:blipFill>
        <p:spPr>
          <a:xfrm>
            <a:off x="7924800" y="3276600"/>
            <a:ext cx="457200" cy="457200"/>
          </a:xfrm>
          <a:prstGeom prst="rect">
            <a:avLst/>
          </a:prstGeom>
        </p:spPr>
      </p:pic>
      <p:pic>
        <p:nvPicPr>
          <p:cNvPr id="32" name="Picture 31"/>
          <p:cNvPicPr>
            <a:picLocks noChangeAspect="1"/>
          </p:cNvPicPr>
          <p:nvPr/>
        </p:nvPicPr>
        <p:blipFill>
          <a:blip r:embed="rId6"/>
          <a:stretch>
            <a:fillRect/>
          </a:stretch>
        </p:blipFill>
        <p:spPr>
          <a:xfrm>
            <a:off x="914400" y="1876525"/>
            <a:ext cx="1981200" cy="1323875"/>
          </a:xfrm>
          <a:prstGeom prst="rect">
            <a:avLst/>
          </a:prstGeom>
          <a:ln>
            <a:solidFill>
              <a:schemeClr val="tx1"/>
            </a:solidFill>
          </a:ln>
        </p:spPr>
      </p:pic>
      <p:pic>
        <p:nvPicPr>
          <p:cNvPr id="6" name="Picture 5"/>
          <p:cNvPicPr>
            <a:picLocks noChangeAspect="1"/>
          </p:cNvPicPr>
          <p:nvPr/>
        </p:nvPicPr>
        <p:blipFill>
          <a:blip r:embed="rId7"/>
          <a:stretch>
            <a:fillRect/>
          </a:stretch>
        </p:blipFill>
        <p:spPr>
          <a:xfrm>
            <a:off x="304800" y="5867400"/>
            <a:ext cx="673100" cy="673100"/>
          </a:xfrm>
          <a:prstGeom prst="rect">
            <a:avLst/>
          </a:prstGeom>
        </p:spPr>
      </p:pic>
      <p:sp>
        <p:nvSpPr>
          <p:cNvPr id="7" name="TextBox 6"/>
          <p:cNvSpPr txBox="1"/>
          <p:nvPr/>
        </p:nvSpPr>
        <p:spPr>
          <a:xfrm>
            <a:off x="966406" y="6019800"/>
            <a:ext cx="2081594" cy="369332"/>
          </a:xfrm>
          <a:prstGeom prst="rect">
            <a:avLst/>
          </a:prstGeom>
          <a:noFill/>
        </p:spPr>
        <p:txBody>
          <a:bodyPr wrap="none" rtlCol="0">
            <a:spAutoFit/>
          </a:bodyPr>
          <a:lstStyle/>
          <a:p>
            <a:r>
              <a:rPr lang="en-US" dirty="0" smtClean="0"/>
              <a:t>Permission: location</a:t>
            </a:r>
            <a:endParaRPr lang="en-US" dirty="0"/>
          </a:p>
        </p:txBody>
      </p:sp>
      <p:sp>
        <p:nvSpPr>
          <p:cNvPr id="15" name="Oval 14"/>
          <p:cNvSpPr/>
          <p:nvPr/>
        </p:nvSpPr>
        <p:spPr>
          <a:xfrm>
            <a:off x="7315200" y="3962400"/>
            <a:ext cx="533400" cy="381000"/>
          </a:xfrm>
          <a:prstGeom prst="ellipse">
            <a:avLst/>
          </a:prstGeom>
          <a:solidFill>
            <a:srgbClr val="7AB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ontent Placeholder 2"/>
          <p:cNvSpPr>
            <a:spLocks noGrp="1"/>
          </p:cNvSpPr>
          <p:nvPr>
            <p:ph idx="1"/>
          </p:nvPr>
        </p:nvSpPr>
        <p:spPr>
          <a:xfrm>
            <a:off x="1066800" y="5029200"/>
            <a:ext cx="7467600" cy="1143000"/>
          </a:xfrm>
        </p:spPr>
        <p:txBody>
          <a:bodyPr>
            <a:normAutofit/>
          </a:bodyPr>
          <a:lstStyle/>
          <a:p>
            <a:pPr marL="347472">
              <a:spcBef>
                <a:spcPts val="1128"/>
              </a:spcBef>
            </a:pPr>
            <a:r>
              <a:rPr lang="en-US" sz="2400" dirty="0" smtClean="0"/>
              <a:t>User understanding toward permission [Felt et al. 12]</a:t>
            </a:r>
          </a:p>
        </p:txBody>
      </p:sp>
    </p:spTree>
    <p:extLst>
      <p:ext uri="{BB962C8B-B14F-4D97-AF65-F5344CB8AC3E}">
        <p14:creationId xmlns:p14="http://schemas.microsoft.com/office/powerpoint/2010/main" val="3464508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Explaining Permission Purposes</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16" name="Oval 15"/>
          <p:cNvSpPr/>
          <p:nvPr/>
        </p:nvSpPr>
        <p:spPr>
          <a:xfrm>
            <a:off x="5791200" y="1905000"/>
            <a:ext cx="2895600" cy="990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4"/>
          <a:stretch>
            <a:fillRect/>
          </a:stretch>
        </p:blipFill>
        <p:spPr>
          <a:xfrm>
            <a:off x="7086600" y="3733800"/>
            <a:ext cx="990600" cy="990600"/>
          </a:xfrm>
          <a:prstGeom prst="rect">
            <a:avLst/>
          </a:prstGeom>
        </p:spPr>
      </p:pic>
      <p:sp>
        <p:nvSpPr>
          <p:cNvPr id="25" name="Oval 24"/>
          <p:cNvSpPr/>
          <p:nvPr/>
        </p:nvSpPr>
        <p:spPr>
          <a:xfrm>
            <a:off x="6781800" y="3048000"/>
            <a:ext cx="304800" cy="228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7162800" y="3352800"/>
            <a:ext cx="304800" cy="1524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5"/>
          <a:stretch>
            <a:fillRect/>
          </a:stretch>
        </p:blipFill>
        <p:spPr>
          <a:xfrm>
            <a:off x="1447800" y="3733800"/>
            <a:ext cx="685800" cy="685800"/>
          </a:xfrm>
          <a:prstGeom prst="rect">
            <a:avLst/>
          </a:prstGeom>
        </p:spPr>
      </p:pic>
      <p:sp>
        <p:nvSpPr>
          <p:cNvPr id="17" name="Content Placeholder 2"/>
          <p:cNvSpPr>
            <a:spLocks noGrp="1"/>
          </p:cNvSpPr>
          <p:nvPr>
            <p:ph idx="1"/>
          </p:nvPr>
        </p:nvSpPr>
        <p:spPr>
          <a:xfrm>
            <a:off x="1066800" y="5029200"/>
            <a:ext cx="7467600" cy="1143000"/>
          </a:xfrm>
        </p:spPr>
        <p:txBody>
          <a:bodyPr>
            <a:normAutofit/>
          </a:bodyPr>
          <a:lstStyle/>
          <a:p>
            <a:pPr marL="347472">
              <a:spcBef>
                <a:spcPts val="1128"/>
              </a:spcBef>
            </a:pPr>
            <a:r>
              <a:rPr lang="en-US" sz="2400" dirty="0" smtClean="0"/>
              <a:t>Reduce users’ security concerns [Lin et al. 12]</a:t>
            </a:r>
          </a:p>
        </p:txBody>
      </p:sp>
      <p:sp>
        <p:nvSpPr>
          <p:cNvPr id="20" name="TextBox 19"/>
          <p:cNvSpPr txBox="1"/>
          <p:nvPr/>
        </p:nvSpPr>
        <p:spPr>
          <a:xfrm>
            <a:off x="1143000" y="2057401"/>
            <a:ext cx="2590800" cy="1200329"/>
          </a:xfrm>
          <a:prstGeom prst="rect">
            <a:avLst/>
          </a:prstGeom>
          <a:noFill/>
          <a:ln>
            <a:solidFill>
              <a:schemeClr val="tx1"/>
            </a:solidFill>
          </a:ln>
        </p:spPr>
        <p:txBody>
          <a:bodyPr wrap="square" rtlCol="0">
            <a:spAutoFit/>
          </a:bodyPr>
          <a:lstStyle/>
          <a:p>
            <a:r>
              <a:rPr lang="en-US" b="1" i="1" dirty="0" smtClean="0">
                <a:solidFill>
                  <a:srgbClr val="0000FF"/>
                </a:solidFill>
              </a:rPr>
              <a:t>Facebook</a:t>
            </a:r>
            <a:r>
              <a:rPr lang="en-US" dirty="0" smtClean="0"/>
              <a:t>: </a:t>
            </a:r>
          </a:p>
          <a:p>
            <a:r>
              <a:rPr lang="en-US" dirty="0" smtClean="0"/>
              <a:t>“</a:t>
            </a:r>
            <a:r>
              <a:rPr lang="is-IS" dirty="0" smtClean="0"/>
              <a:t>…</a:t>
            </a:r>
            <a:r>
              <a:rPr lang="en-US" dirty="0" smtClean="0"/>
              <a:t>Find </a:t>
            </a:r>
            <a:r>
              <a:rPr lang="en-US" b="1" dirty="0" smtClean="0">
                <a:solidFill>
                  <a:srgbClr val="FF0000"/>
                </a:solidFill>
              </a:rPr>
              <a:t>local social events</a:t>
            </a:r>
            <a:r>
              <a:rPr lang="en-US" dirty="0" smtClean="0"/>
              <a:t>, and make plans</a:t>
            </a:r>
            <a:r>
              <a:rPr lang="is-IS" dirty="0" smtClean="0"/>
              <a:t>...</a:t>
            </a:r>
            <a:r>
              <a:rPr lang="en-US" dirty="0" smtClean="0"/>
              <a:t>”</a:t>
            </a:r>
            <a:endParaRPr lang="en-US" dirty="0"/>
          </a:p>
        </p:txBody>
      </p:sp>
      <p:pic>
        <p:nvPicPr>
          <p:cNvPr id="24" name="Picture 23"/>
          <p:cNvPicPr>
            <a:picLocks noChangeAspect="1"/>
          </p:cNvPicPr>
          <p:nvPr/>
        </p:nvPicPr>
        <p:blipFill>
          <a:blip r:embed="rId6"/>
          <a:stretch>
            <a:fillRect/>
          </a:stretch>
        </p:blipFill>
        <p:spPr>
          <a:xfrm>
            <a:off x="304800" y="5867400"/>
            <a:ext cx="673100" cy="673100"/>
          </a:xfrm>
          <a:prstGeom prst="rect">
            <a:avLst/>
          </a:prstGeom>
        </p:spPr>
      </p:pic>
      <p:sp>
        <p:nvSpPr>
          <p:cNvPr id="28" name="TextBox 27"/>
          <p:cNvSpPr txBox="1"/>
          <p:nvPr/>
        </p:nvSpPr>
        <p:spPr>
          <a:xfrm>
            <a:off x="966406" y="6019800"/>
            <a:ext cx="2081594" cy="369332"/>
          </a:xfrm>
          <a:prstGeom prst="rect">
            <a:avLst/>
          </a:prstGeom>
          <a:noFill/>
        </p:spPr>
        <p:txBody>
          <a:bodyPr wrap="none" rtlCol="0">
            <a:spAutoFit/>
          </a:bodyPr>
          <a:lstStyle/>
          <a:p>
            <a:r>
              <a:rPr lang="en-US" dirty="0" smtClean="0"/>
              <a:t>Permission: location</a:t>
            </a:r>
            <a:endParaRPr lang="en-US" dirty="0"/>
          </a:p>
        </p:txBody>
      </p:sp>
      <p:sp>
        <p:nvSpPr>
          <p:cNvPr id="15" name="Oval 14"/>
          <p:cNvSpPr/>
          <p:nvPr/>
        </p:nvSpPr>
        <p:spPr>
          <a:xfrm>
            <a:off x="7315200" y="3962400"/>
            <a:ext cx="533400" cy="381000"/>
          </a:xfrm>
          <a:prstGeom prst="ellipse">
            <a:avLst/>
          </a:prstGeom>
          <a:solidFill>
            <a:srgbClr val="7AB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a:xfrm>
            <a:off x="1066800" y="5029200"/>
            <a:ext cx="7467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a:spcBef>
                <a:spcPts val="1128"/>
              </a:spcBef>
            </a:pPr>
            <a:r>
              <a:rPr lang="en-US" sz="2400" b="1" dirty="0">
                <a:solidFill>
                  <a:srgbClr val="FF0000"/>
                </a:solidFill>
              </a:rPr>
              <a:t>C</a:t>
            </a:r>
            <a:r>
              <a:rPr lang="en-US" sz="2400" b="1" dirty="0" smtClean="0">
                <a:solidFill>
                  <a:srgbClr val="FF0000"/>
                </a:solidFill>
              </a:rPr>
              <a:t>hallenge </a:t>
            </a:r>
            <a:r>
              <a:rPr lang="en-US" sz="2400" b="1" dirty="0" smtClean="0">
                <a:solidFill>
                  <a:srgbClr val="FF0000"/>
                </a:solidFill>
              </a:rPr>
              <a:t>for apps to explain permission purposes?</a:t>
            </a:r>
          </a:p>
        </p:txBody>
      </p:sp>
    </p:spTree>
    <p:custDataLst>
      <p:tags r:id="rId1"/>
    </p:custDataLst>
    <p:extLst>
      <p:ext uri="{BB962C8B-B14F-4D97-AF65-F5344CB8AC3E}">
        <p14:creationId xmlns:p14="http://schemas.microsoft.com/office/powerpoint/2010/main" val="3845582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7" grpId="1" build="p"/>
      <p:bldP spid="15" grpId="0" animBg="1"/>
      <p:bldP spid="14"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3 Challenges in Explaining Permissions:  </a:t>
            </a:r>
            <a:r>
              <a:rPr lang="en-US" sz="3600" b="1" dirty="0" smtClean="0">
                <a:solidFill>
                  <a:srgbClr val="FF0000"/>
                </a:solidFill>
              </a:rPr>
              <a:t>Technical Jargon</a:t>
            </a:r>
            <a:endParaRPr lang="en-US" sz="3600" b="1"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14" name="Picture 13"/>
          <p:cNvPicPr>
            <a:picLocks noChangeAspect="1"/>
          </p:cNvPicPr>
          <p:nvPr/>
        </p:nvPicPr>
        <p:blipFill>
          <a:blip r:embed="rId4"/>
          <a:stretch>
            <a:fillRect/>
          </a:stretch>
        </p:blipFill>
        <p:spPr>
          <a:xfrm>
            <a:off x="7086600" y="3733800"/>
            <a:ext cx="990600" cy="990600"/>
          </a:xfrm>
          <a:prstGeom prst="rect">
            <a:avLst/>
          </a:prstGeom>
        </p:spPr>
      </p:pic>
      <p:sp>
        <p:nvSpPr>
          <p:cNvPr id="15" name="Oval 14"/>
          <p:cNvSpPr/>
          <p:nvPr/>
        </p:nvSpPr>
        <p:spPr>
          <a:xfrm>
            <a:off x="7315200" y="3962400"/>
            <a:ext cx="533400" cy="381000"/>
          </a:xfrm>
          <a:prstGeom prst="ellipse">
            <a:avLst/>
          </a:prstGeom>
          <a:solidFill>
            <a:srgbClr val="7AB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791200" y="1905000"/>
            <a:ext cx="2895600" cy="990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781800" y="3048000"/>
            <a:ext cx="304800" cy="228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162800" y="3352800"/>
            <a:ext cx="304800" cy="1524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791200" y="2057400"/>
            <a:ext cx="2885452" cy="646331"/>
          </a:xfrm>
          <a:prstGeom prst="rect">
            <a:avLst/>
          </a:prstGeom>
          <a:noFill/>
        </p:spPr>
        <p:txBody>
          <a:bodyPr wrap="square" rtlCol="0">
            <a:spAutoFit/>
          </a:bodyPr>
          <a:lstStyle/>
          <a:p>
            <a:pPr algn="ctr"/>
            <a:r>
              <a:rPr lang="en-US" b="1" dirty="0" smtClean="0">
                <a:solidFill>
                  <a:srgbClr val="FF0000"/>
                </a:solidFill>
              </a:rPr>
              <a:t>Why does </a:t>
            </a:r>
            <a:r>
              <a:rPr lang="en-US" b="1" dirty="0" err="1" smtClean="0">
                <a:solidFill>
                  <a:srgbClr val="FF0000"/>
                </a:solidFill>
              </a:rPr>
              <a:t>Geofence</a:t>
            </a:r>
            <a:r>
              <a:rPr lang="en-US" b="1" dirty="0" smtClean="0">
                <a:solidFill>
                  <a:srgbClr val="FF0000"/>
                </a:solidFill>
              </a:rPr>
              <a:t> API need my location?</a:t>
            </a:r>
            <a:endParaRPr lang="en-US" b="1" dirty="0">
              <a:solidFill>
                <a:srgbClr val="FF0000"/>
              </a:solidFill>
            </a:endParaRPr>
          </a:p>
        </p:txBody>
      </p:sp>
      <p:sp>
        <p:nvSpPr>
          <p:cNvPr id="3" name="TextBox 2"/>
          <p:cNvSpPr txBox="1"/>
          <p:nvPr/>
        </p:nvSpPr>
        <p:spPr>
          <a:xfrm>
            <a:off x="1143000" y="2057401"/>
            <a:ext cx="2590800" cy="923330"/>
          </a:xfrm>
          <a:prstGeom prst="rect">
            <a:avLst/>
          </a:prstGeom>
          <a:noFill/>
          <a:ln>
            <a:solidFill>
              <a:schemeClr val="tx1"/>
            </a:solidFill>
          </a:ln>
        </p:spPr>
        <p:txBody>
          <a:bodyPr wrap="square" rtlCol="0">
            <a:spAutoFit/>
          </a:bodyPr>
          <a:lstStyle/>
          <a:p>
            <a:r>
              <a:rPr lang="en-US" b="1" i="1" dirty="0" err="1" smtClean="0">
                <a:solidFill>
                  <a:srgbClr val="0000FF"/>
                </a:solidFill>
              </a:rPr>
              <a:t>GeoTimer</a:t>
            </a:r>
            <a:r>
              <a:rPr lang="en-US" dirty="0" smtClean="0"/>
              <a:t>: </a:t>
            </a:r>
            <a:r>
              <a:rPr lang="en-US" dirty="0" smtClean="0"/>
              <a:t>“...</a:t>
            </a:r>
            <a:r>
              <a:rPr lang="is-IS" dirty="0" smtClean="0"/>
              <a:t>GeoTimer harnesses Google’s </a:t>
            </a:r>
            <a:r>
              <a:rPr lang="is-IS" b="1" dirty="0" smtClean="0">
                <a:solidFill>
                  <a:srgbClr val="FF0000"/>
                </a:solidFill>
              </a:rPr>
              <a:t>Geofence API</a:t>
            </a:r>
            <a:r>
              <a:rPr lang="is-IS" dirty="0" smtClean="0"/>
              <a:t>...</a:t>
            </a:r>
            <a:r>
              <a:rPr lang="en-US" dirty="0" smtClean="0"/>
              <a:t>”</a:t>
            </a:r>
            <a:endParaRPr lang="en-US" dirty="0"/>
          </a:p>
        </p:txBody>
      </p:sp>
      <p:sp>
        <p:nvSpPr>
          <p:cNvPr id="26" name="TextBox 25"/>
          <p:cNvSpPr txBox="1"/>
          <p:nvPr/>
        </p:nvSpPr>
        <p:spPr>
          <a:xfrm>
            <a:off x="990600" y="4343400"/>
            <a:ext cx="5177093" cy="369332"/>
          </a:xfrm>
          <a:prstGeom prst="rect">
            <a:avLst/>
          </a:prstGeom>
          <a:noFill/>
        </p:spPr>
        <p:txBody>
          <a:bodyPr wrap="none" rtlCol="0">
            <a:spAutoFit/>
          </a:bodyPr>
          <a:lstStyle/>
          <a:p>
            <a:r>
              <a:rPr lang="en-US" dirty="0" smtClean="0"/>
              <a:t>URL: https</a:t>
            </a:r>
            <a:r>
              <a:rPr lang="en-US" dirty="0"/>
              <a:t>://</a:t>
            </a:r>
            <a:r>
              <a:rPr lang="en-US" dirty="0" err="1"/>
              <a:t>androidappsapk.co</a:t>
            </a:r>
            <a:r>
              <a:rPr lang="en-US" dirty="0"/>
              <a:t>/detail-</a:t>
            </a:r>
            <a:r>
              <a:rPr lang="en-US" dirty="0" err="1"/>
              <a:t>geotimer</a:t>
            </a:r>
            <a:r>
              <a:rPr lang="en-US" dirty="0"/>
              <a:t>-lite</a:t>
            </a:r>
            <a:r>
              <a:rPr lang="en-US" dirty="0" smtClean="0"/>
              <a:t>/</a:t>
            </a:r>
            <a:endParaRPr lang="en-US" dirty="0"/>
          </a:p>
        </p:txBody>
      </p:sp>
      <p:sp>
        <p:nvSpPr>
          <p:cNvPr id="28" name="Content Placeholder 2"/>
          <p:cNvSpPr>
            <a:spLocks noGrp="1"/>
          </p:cNvSpPr>
          <p:nvPr>
            <p:ph idx="1"/>
          </p:nvPr>
        </p:nvSpPr>
        <p:spPr>
          <a:xfrm>
            <a:off x="1600200" y="5334000"/>
            <a:ext cx="5334000" cy="533400"/>
          </a:xfrm>
        </p:spPr>
        <p:txBody>
          <a:bodyPr>
            <a:normAutofit/>
          </a:bodyPr>
          <a:lstStyle/>
          <a:p>
            <a:pPr marL="347472">
              <a:spcBef>
                <a:spcPts val="1128"/>
              </a:spcBef>
            </a:pPr>
            <a:r>
              <a:rPr lang="en-US" sz="2400" dirty="0" smtClean="0"/>
              <a:t>Challenge 1: Technical Jargons</a:t>
            </a:r>
          </a:p>
        </p:txBody>
      </p:sp>
      <p:pic>
        <p:nvPicPr>
          <p:cNvPr id="29" name="Picture 28"/>
          <p:cNvPicPr>
            <a:picLocks noChangeAspect="1"/>
          </p:cNvPicPr>
          <p:nvPr/>
        </p:nvPicPr>
        <p:blipFill>
          <a:blip r:embed="rId5"/>
          <a:stretch>
            <a:fillRect/>
          </a:stretch>
        </p:blipFill>
        <p:spPr>
          <a:xfrm>
            <a:off x="7924800" y="3276600"/>
            <a:ext cx="457200" cy="457200"/>
          </a:xfrm>
          <a:prstGeom prst="rect">
            <a:avLst/>
          </a:prstGeom>
        </p:spPr>
      </p:pic>
      <p:sp>
        <p:nvSpPr>
          <p:cNvPr id="30" name="Content Placeholder 2"/>
          <p:cNvSpPr txBox="1">
            <a:spLocks/>
          </p:cNvSpPr>
          <p:nvPr/>
        </p:nvSpPr>
        <p:spPr>
          <a:xfrm>
            <a:off x="6553200" y="4953000"/>
            <a:ext cx="2667000" cy="3048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 indent="0">
              <a:spcBef>
                <a:spcPts val="1128"/>
              </a:spcBef>
              <a:buNone/>
            </a:pPr>
            <a:r>
              <a:rPr lang="en-US" sz="2400" dirty="0" smtClean="0"/>
              <a:t>(our anonymous reviewer)</a:t>
            </a:r>
          </a:p>
        </p:txBody>
      </p:sp>
      <p:pic>
        <p:nvPicPr>
          <p:cNvPr id="31" name="Picture 30"/>
          <p:cNvPicPr>
            <a:picLocks noChangeAspect="1"/>
          </p:cNvPicPr>
          <p:nvPr/>
        </p:nvPicPr>
        <p:blipFill>
          <a:blip r:embed="rId5"/>
          <a:stretch>
            <a:fillRect/>
          </a:stretch>
        </p:blipFill>
        <p:spPr>
          <a:xfrm>
            <a:off x="8305800" y="3276600"/>
            <a:ext cx="457200" cy="457200"/>
          </a:xfrm>
          <a:prstGeom prst="rect">
            <a:avLst/>
          </a:prstGeom>
        </p:spPr>
      </p:pic>
      <p:pic>
        <p:nvPicPr>
          <p:cNvPr id="5" name="Picture 4"/>
          <p:cNvPicPr>
            <a:picLocks noChangeAspect="1"/>
          </p:cNvPicPr>
          <p:nvPr/>
        </p:nvPicPr>
        <p:blipFill>
          <a:blip r:embed="rId6"/>
          <a:stretch>
            <a:fillRect/>
          </a:stretch>
        </p:blipFill>
        <p:spPr>
          <a:xfrm>
            <a:off x="1371600" y="3124200"/>
            <a:ext cx="914400" cy="914400"/>
          </a:xfrm>
          <a:prstGeom prst="rect">
            <a:avLst/>
          </a:prstGeom>
        </p:spPr>
      </p:pic>
      <p:pic>
        <p:nvPicPr>
          <p:cNvPr id="24" name="Picture 23"/>
          <p:cNvPicPr>
            <a:picLocks noChangeAspect="1"/>
          </p:cNvPicPr>
          <p:nvPr/>
        </p:nvPicPr>
        <p:blipFill>
          <a:blip r:embed="rId7"/>
          <a:stretch>
            <a:fillRect/>
          </a:stretch>
        </p:blipFill>
        <p:spPr>
          <a:xfrm>
            <a:off x="304800" y="5867400"/>
            <a:ext cx="673100" cy="673100"/>
          </a:xfrm>
          <a:prstGeom prst="rect">
            <a:avLst/>
          </a:prstGeom>
        </p:spPr>
      </p:pic>
      <p:sp>
        <p:nvSpPr>
          <p:cNvPr id="27" name="TextBox 26"/>
          <p:cNvSpPr txBox="1"/>
          <p:nvPr/>
        </p:nvSpPr>
        <p:spPr>
          <a:xfrm>
            <a:off x="966406" y="6019800"/>
            <a:ext cx="2081594" cy="369332"/>
          </a:xfrm>
          <a:prstGeom prst="rect">
            <a:avLst/>
          </a:prstGeom>
          <a:noFill/>
        </p:spPr>
        <p:txBody>
          <a:bodyPr wrap="none" rtlCol="0">
            <a:spAutoFit/>
          </a:bodyPr>
          <a:lstStyle/>
          <a:p>
            <a:r>
              <a:rPr lang="en-US" dirty="0" smtClean="0"/>
              <a:t>Permission: location</a:t>
            </a:r>
            <a:endParaRPr lang="en-US" dirty="0"/>
          </a:p>
        </p:txBody>
      </p:sp>
    </p:spTree>
    <p:custDataLst>
      <p:tags r:id="rId1"/>
    </p:custDataLst>
    <p:extLst>
      <p:ext uri="{BB962C8B-B14F-4D97-AF65-F5344CB8AC3E}">
        <p14:creationId xmlns:p14="http://schemas.microsoft.com/office/powerpoint/2010/main" val="3705931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build="p"/>
      <p:bldP spid="3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3 Challenges </a:t>
            </a:r>
            <a:r>
              <a:rPr lang="en-US" sz="3600" dirty="0"/>
              <a:t>in Explaining </a:t>
            </a:r>
            <a:r>
              <a:rPr lang="en-US" sz="3600" dirty="0" smtClean="0"/>
              <a:t>Permissions: </a:t>
            </a:r>
            <a:r>
              <a:rPr lang="en-US" sz="3600" b="1" dirty="0" smtClean="0">
                <a:solidFill>
                  <a:srgbClr val="FF0000"/>
                </a:solidFill>
              </a:rPr>
              <a:t>Explaining Rare Permissions</a:t>
            </a:r>
            <a:endParaRPr lang="en-US" sz="3600" b="1"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14" name="Picture 13"/>
          <p:cNvPicPr>
            <a:picLocks noChangeAspect="1"/>
          </p:cNvPicPr>
          <p:nvPr/>
        </p:nvPicPr>
        <p:blipFill>
          <a:blip r:embed="rId4"/>
          <a:stretch>
            <a:fillRect/>
          </a:stretch>
        </p:blipFill>
        <p:spPr>
          <a:xfrm>
            <a:off x="7086600" y="3733800"/>
            <a:ext cx="990600" cy="990600"/>
          </a:xfrm>
          <a:prstGeom prst="rect">
            <a:avLst/>
          </a:prstGeom>
        </p:spPr>
      </p:pic>
      <p:sp>
        <p:nvSpPr>
          <p:cNvPr id="15" name="Oval 14"/>
          <p:cNvSpPr/>
          <p:nvPr/>
        </p:nvSpPr>
        <p:spPr>
          <a:xfrm>
            <a:off x="7315200" y="3962400"/>
            <a:ext cx="533400" cy="381000"/>
          </a:xfrm>
          <a:prstGeom prst="ellipse">
            <a:avLst/>
          </a:prstGeom>
          <a:solidFill>
            <a:srgbClr val="7AB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791200" y="1905000"/>
            <a:ext cx="2895600" cy="990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781800" y="3048000"/>
            <a:ext cx="304800" cy="228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162800" y="3352800"/>
            <a:ext cx="304800" cy="1524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5"/>
          <a:stretch>
            <a:fillRect/>
          </a:stretch>
        </p:blipFill>
        <p:spPr>
          <a:xfrm>
            <a:off x="7924800" y="3276600"/>
            <a:ext cx="457200" cy="457200"/>
          </a:xfrm>
          <a:prstGeom prst="rect">
            <a:avLst/>
          </a:prstGeom>
        </p:spPr>
      </p:pic>
      <p:sp>
        <p:nvSpPr>
          <p:cNvPr id="10" name="Rectangle 9"/>
          <p:cNvSpPr/>
          <p:nvPr/>
        </p:nvSpPr>
        <p:spPr>
          <a:xfrm>
            <a:off x="762000" y="4385846"/>
            <a:ext cx="6096000" cy="584776"/>
          </a:xfrm>
          <a:prstGeom prst="rect">
            <a:avLst/>
          </a:prstGeom>
        </p:spPr>
        <p:txBody>
          <a:bodyPr wrap="square">
            <a:spAutoFit/>
          </a:bodyPr>
          <a:lstStyle/>
          <a:p>
            <a:r>
              <a:rPr lang="en-US" sz="1600" dirty="0" smtClean="0"/>
              <a:t>URL</a:t>
            </a:r>
            <a:r>
              <a:rPr lang="en-US" sz="1600" dirty="0"/>
              <a:t>: https://</a:t>
            </a:r>
            <a:r>
              <a:rPr lang="en-US" sz="1600" dirty="0" err="1"/>
              <a:t>play.google.com</a:t>
            </a:r>
            <a:r>
              <a:rPr lang="en-US" sz="1600" dirty="0"/>
              <a:t>/store/apps/</a:t>
            </a:r>
            <a:r>
              <a:rPr lang="en-US" sz="1600" dirty="0" err="1"/>
              <a:t>details?id</a:t>
            </a:r>
            <a:r>
              <a:rPr lang="en-US" sz="1600" dirty="0"/>
              <a:t>=</a:t>
            </a:r>
            <a:r>
              <a:rPr lang="en-US" sz="1600" dirty="0" err="1"/>
              <a:t>com.best.qrbarcodescanner</a:t>
            </a:r>
            <a:endParaRPr lang="en-US" sz="1600" dirty="0"/>
          </a:p>
        </p:txBody>
      </p:sp>
      <p:sp>
        <p:nvSpPr>
          <p:cNvPr id="26" name="TextBox 25"/>
          <p:cNvSpPr txBox="1"/>
          <p:nvPr/>
        </p:nvSpPr>
        <p:spPr>
          <a:xfrm>
            <a:off x="5791200" y="2096869"/>
            <a:ext cx="2885452" cy="646331"/>
          </a:xfrm>
          <a:prstGeom prst="rect">
            <a:avLst/>
          </a:prstGeom>
          <a:noFill/>
        </p:spPr>
        <p:txBody>
          <a:bodyPr wrap="square" rtlCol="0">
            <a:spAutoFit/>
          </a:bodyPr>
          <a:lstStyle/>
          <a:p>
            <a:pPr algn="ctr"/>
            <a:r>
              <a:rPr lang="en-US" b="1" dirty="0" smtClean="0">
                <a:solidFill>
                  <a:srgbClr val="FF0000"/>
                </a:solidFill>
              </a:rPr>
              <a:t>I understand CAMERA, but why is LOCATION used?  </a:t>
            </a:r>
            <a:endParaRPr lang="en-US" b="1" dirty="0">
              <a:solidFill>
                <a:srgbClr val="FF0000"/>
              </a:solidFill>
            </a:endParaRPr>
          </a:p>
        </p:txBody>
      </p:sp>
      <p:pic>
        <p:nvPicPr>
          <p:cNvPr id="6" name="Picture 5"/>
          <p:cNvPicPr>
            <a:picLocks noChangeAspect="1"/>
          </p:cNvPicPr>
          <p:nvPr/>
        </p:nvPicPr>
        <p:blipFill>
          <a:blip r:embed="rId6"/>
          <a:stretch>
            <a:fillRect/>
          </a:stretch>
        </p:blipFill>
        <p:spPr>
          <a:xfrm>
            <a:off x="1447800" y="3429000"/>
            <a:ext cx="762000" cy="762000"/>
          </a:xfrm>
          <a:prstGeom prst="rect">
            <a:avLst/>
          </a:prstGeom>
        </p:spPr>
      </p:pic>
      <p:sp>
        <p:nvSpPr>
          <p:cNvPr id="27" name="Content Placeholder 2"/>
          <p:cNvSpPr>
            <a:spLocks noGrp="1"/>
          </p:cNvSpPr>
          <p:nvPr>
            <p:ph idx="1"/>
          </p:nvPr>
        </p:nvSpPr>
        <p:spPr>
          <a:xfrm>
            <a:off x="2438400" y="5486400"/>
            <a:ext cx="3657600" cy="304800"/>
          </a:xfrm>
        </p:spPr>
        <p:txBody>
          <a:bodyPr>
            <a:normAutofit fontScale="70000" lnSpcReduction="20000"/>
          </a:bodyPr>
          <a:lstStyle/>
          <a:p>
            <a:pPr marL="347472">
              <a:spcBef>
                <a:spcPts val="1128"/>
              </a:spcBef>
            </a:pPr>
            <a:r>
              <a:rPr lang="en-US" sz="2400" dirty="0" smtClean="0"/>
              <a:t>Challenge 1: Technical Jargons</a:t>
            </a:r>
          </a:p>
        </p:txBody>
      </p:sp>
      <p:sp>
        <p:nvSpPr>
          <p:cNvPr id="8" name="TextBox 7"/>
          <p:cNvSpPr txBox="1"/>
          <p:nvPr/>
        </p:nvSpPr>
        <p:spPr>
          <a:xfrm>
            <a:off x="1524000" y="4274403"/>
            <a:ext cx="5257800" cy="830997"/>
          </a:xfrm>
          <a:prstGeom prst="rect">
            <a:avLst/>
          </a:prstGeom>
          <a:noFill/>
        </p:spPr>
        <p:txBody>
          <a:bodyPr wrap="square" rtlCol="0">
            <a:spAutoFit/>
          </a:bodyPr>
          <a:lstStyle/>
          <a:p>
            <a:r>
              <a:rPr lang="en-US" sz="2400" b="1" dirty="0" smtClean="0">
                <a:solidFill>
                  <a:srgbClr val="FF0000"/>
                </a:solidFill>
              </a:rPr>
              <a:t>CAMERA 1.7 more frequent than LOCATION!</a:t>
            </a:r>
            <a:endParaRPr lang="en-US" sz="2400" b="1" dirty="0">
              <a:solidFill>
                <a:srgbClr val="FF0000"/>
              </a:solidFill>
            </a:endParaRPr>
          </a:p>
        </p:txBody>
      </p:sp>
      <p:sp>
        <p:nvSpPr>
          <p:cNvPr id="31" name="Content Placeholder 2"/>
          <p:cNvSpPr txBox="1">
            <a:spLocks/>
          </p:cNvSpPr>
          <p:nvPr/>
        </p:nvSpPr>
        <p:spPr>
          <a:xfrm>
            <a:off x="1600200" y="5410200"/>
            <a:ext cx="5334000" cy="5334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a:spcBef>
                <a:spcPts val="1128"/>
              </a:spcBef>
            </a:pPr>
            <a:r>
              <a:rPr lang="en-US" sz="2400" dirty="0" smtClean="0"/>
              <a:t>Challenge 2: Explaining Rare Permission</a:t>
            </a:r>
          </a:p>
        </p:txBody>
      </p:sp>
      <p:pic>
        <p:nvPicPr>
          <p:cNvPr id="33" name="Picture 32"/>
          <p:cNvPicPr>
            <a:picLocks noChangeAspect="1"/>
          </p:cNvPicPr>
          <p:nvPr/>
        </p:nvPicPr>
        <p:blipFill>
          <a:blip r:embed="rId5"/>
          <a:stretch>
            <a:fillRect/>
          </a:stretch>
        </p:blipFill>
        <p:spPr>
          <a:xfrm>
            <a:off x="8305800" y="3276600"/>
            <a:ext cx="457200" cy="457200"/>
          </a:xfrm>
          <a:prstGeom prst="rect">
            <a:avLst/>
          </a:prstGeom>
        </p:spPr>
      </p:pic>
      <p:pic>
        <p:nvPicPr>
          <p:cNvPr id="23" name="Picture 22"/>
          <p:cNvPicPr>
            <a:picLocks noChangeAspect="1"/>
          </p:cNvPicPr>
          <p:nvPr/>
        </p:nvPicPr>
        <p:blipFill>
          <a:blip r:embed="rId7"/>
          <a:stretch>
            <a:fillRect/>
          </a:stretch>
        </p:blipFill>
        <p:spPr>
          <a:xfrm>
            <a:off x="304800" y="5867400"/>
            <a:ext cx="673100" cy="673100"/>
          </a:xfrm>
          <a:prstGeom prst="rect">
            <a:avLst/>
          </a:prstGeom>
        </p:spPr>
      </p:pic>
      <p:sp>
        <p:nvSpPr>
          <p:cNvPr id="28" name="TextBox 27"/>
          <p:cNvSpPr txBox="1"/>
          <p:nvPr/>
        </p:nvSpPr>
        <p:spPr>
          <a:xfrm>
            <a:off x="966406" y="6019800"/>
            <a:ext cx="2081594" cy="369332"/>
          </a:xfrm>
          <a:prstGeom prst="rect">
            <a:avLst/>
          </a:prstGeom>
          <a:noFill/>
        </p:spPr>
        <p:txBody>
          <a:bodyPr wrap="none" rtlCol="0">
            <a:spAutoFit/>
          </a:bodyPr>
          <a:lstStyle/>
          <a:p>
            <a:r>
              <a:rPr lang="en-US" dirty="0" smtClean="0"/>
              <a:t>Permission: location</a:t>
            </a:r>
            <a:endParaRPr lang="en-US" dirty="0"/>
          </a:p>
        </p:txBody>
      </p:sp>
      <p:pic>
        <p:nvPicPr>
          <p:cNvPr id="3" name="Picture 2"/>
          <p:cNvPicPr>
            <a:picLocks noChangeAspect="1"/>
          </p:cNvPicPr>
          <p:nvPr/>
        </p:nvPicPr>
        <p:blipFill>
          <a:blip r:embed="rId8"/>
          <a:stretch>
            <a:fillRect/>
          </a:stretch>
        </p:blipFill>
        <p:spPr>
          <a:xfrm>
            <a:off x="3048000" y="1752600"/>
            <a:ext cx="2443887" cy="4343400"/>
          </a:xfrm>
          <a:prstGeom prst="rect">
            <a:avLst/>
          </a:prstGeom>
        </p:spPr>
      </p:pic>
      <p:sp>
        <p:nvSpPr>
          <p:cNvPr id="5" name="TextBox 4"/>
          <p:cNvSpPr txBox="1"/>
          <p:nvPr/>
        </p:nvSpPr>
        <p:spPr>
          <a:xfrm>
            <a:off x="533400" y="2667000"/>
            <a:ext cx="2289672" cy="369332"/>
          </a:xfrm>
          <a:prstGeom prst="rect">
            <a:avLst/>
          </a:prstGeom>
          <a:noFill/>
        </p:spPr>
        <p:txBody>
          <a:bodyPr wrap="none" rtlCol="0">
            <a:spAutoFit/>
          </a:bodyPr>
          <a:lstStyle/>
          <a:p>
            <a:r>
              <a:rPr lang="en-US" b="1" i="1" dirty="0" smtClean="0">
                <a:solidFill>
                  <a:srgbClr val="0000FF"/>
                </a:solidFill>
              </a:rPr>
              <a:t>Best Barcode scanner</a:t>
            </a:r>
            <a:endParaRPr lang="en-US" b="1" i="1" dirty="0">
              <a:solidFill>
                <a:srgbClr val="0000FF"/>
              </a:solidFill>
            </a:endParaRPr>
          </a:p>
        </p:txBody>
      </p:sp>
      <p:sp>
        <p:nvSpPr>
          <p:cNvPr id="7" name="TextBox 6"/>
          <p:cNvSpPr txBox="1"/>
          <p:nvPr/>
        </p:nvSpPr>
        <p:spPr>
          <a:xfrm>
            <a:off x="1066800" y="5029200"/>
            <a:ext cx="1031051" cy="369332"/>
          </a:xfrm>
          <a:prstGeom prst="rect">
            <a:avLst/>
          </a:prstGeom>
          <a:noFill/>
        </p:spPr>
        <p:txBody>
          <a:bodyPr wrap="none" rtlCol="0">
            <a:spAutoFit/>
          </a:bodyPr>
          <a:lstStyle/>
          <a:p>
            <a:r>
              <a:rPr lang="en-US" b="1" dirty="0" smtClean="0">
                <a:solidFill>
                  <a:srgbClr val="FF0000"/>
                </a:solidFill>
              </a:rPr>
              <a:t>CAMERA</a:t>
            </a:r>
            <a:endParaRPr lang="en-US" b="1" dirty="0">
              <a:solidFill>
                <a:srgbClr val="FF0000"/>
              </a:solidFill>
            </a:endParaRPr>
          </a:p>
        </p:txBody>
      </p:sp>
      <p:cxnSp>
        <p:nvCxnSpPr>
          <p:cNvPr id="11" name="Straight Connector 10"/>
          <p:cNvCxnSpPr/>
          <p:nvPr/>
        </p:nvCxnSpPr>
        <p:spPr>
          <a:xfrm flipV="1">
            <a:off x="2209800" y="4114800"/>
            <a:ext cx="1905000" cy="990600"/>
          </a:xfrm>
          <a:prstGeom prst="line">
            <a:avLst/>
          </a:prstGeom>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09601" y="1923871"/>
            <a:ext cx="2209799" cy="1200329"/>
          </a:xfrm>
          <a:prstGeom prst="rect">
            <a:avLst/>
          </a:prstGeom>
          <a:noFill/>
          <a:ln>
            <a:solidFill>
              <a:schemeClr val="tx1"/>
            </a:solidFill>
          </a:ln>
        </p:spPr>
        <p:txBody>
          <a:bodyPr wrap="square" rtlCol="0">
            <a:spAutoFit/>
          </a:bodyPr>
          <a:lstStyle/>
          <a:p>
            <a:r>
              <a:rPr lang="en-US" b="1" i="1" dirty="0" smtClean="0">
                <a:solidFill>
                  <a:srgbClr val="0000FF"/>
                </a:solidFill>
              </a:rPr>
              <a:t>Best Barcode scanner: </a:t>
            </a:r>
          </a:p>
          <a:p>
            <a:r>
              <a:rPr lang="en-US" dirty="0"/>
              <a:t>E</a:t>
            </a:r>
            <a:r>
              <a:rPr lang="en-US" dirty="0" smtClean="0"/>
              <a:t>xplains </a:t>
            </a:r>
            <a:r>
              <a:rPr lang="en-US" b="1" dirty="0" smtClean="0">
                <a:solidFill>
                  <a:srgbClr val="FF0000"/>
                </a:solidFill>
              </a:rPr>
              <a:t>CAMERA</a:t>
            </a:r>
          </a:p>
          <a:p>
            <a:r>
              <a:rPr lang="en-US" dirty="0" smtClean="0"/>
              <a:t>Skips </a:t>
            </a:r>
            <a:r>
              <a:rPr lang="en-US" b="1" dirty="0" smtClean="0">
                <a:solidFill>
                  <a:srgbClr val="FF0000"/>
                </a:solidFill>
              </a:rPr>
              <a:t>LOCATION</a:t>
            </a:r>
            <a:endParaRPr lang="en-US" b="1" dirty="0">
              <a:solidFill>
                <a:srgbClr val="FF0000"/>
              </a:solidFill>
            </a:endParaRPr>
          </a:p>
        </p:txBody>
      </p:sp>
      <p:sp>
        <p:nvSpPr>
          <p:cNvPr id="12" name="TextBox 11"/>
          <p:cNvSpPr txBox="1"/>
          <p:nvPr/>
        </p:nvSpPr>
        <p:spPr>
          <a:xfrm>
            <a:off x="1219200" y="2895600"/>
            <a:ext cx="5198208" cy="1200328"/>
          </a:xfrm>
          <a:prstGeom prst="rect">
            <a:avLst/>
          </a:prstGeom>
          <a:noFill/>
        </p:spPr>
        <p:txBody>
          <a:bodyPr wrap="none" rtlCol="0">
            <a:spAutoFit/>
          </a:bodyPr>
          <a:lstStyle/>
          <a:p>
            <a:r>
              <a:rPr lang="en-US" sz="2400" b="1" dirty="0" smtClean="0">
                <a:solidFill>
                  <a:srgbClr val="FF0000"/>
                </a:solidFill>
              </a:rPr>
              <a:t>[Liu et al. 18]</a:t>
            </a:r>
          </a:p>
          <a:p>
            <a:r>
              <a:rPr lang="en-US" sz="2400" b="1" dirty="0" smtClean="0">
                <a:solidFill>
                  <a:srgbClr val="FF0000"/>
                </a:solidFill>
              </a:rPr>
              <a:t>Barcode Scanner: </a:t>
            </a:r>
          </a:p>
          <a:p>
            <a:r>
              <a:rPr lang="en-US" sz="2400" dirty="0" smtClean="0"/>
              <a:t>Explain</a:t>
            </a:r>
            <a:r>
              <a:rPr lang="en-US" sz="2400" b="1" dirty="0" smtClean="0"/>
              <a:t> </a:t>
            </a:r>
            <a:r>
              <a:rPr lang="en-US" sz="2400" b="1" dirty="0" smtClean="0">
                <a:solidFill>
                  <a:srgbClr val="FF0000"/>
                </a:solidFill>
              </a:rPr>
              <a:t>CAMERA </a:t>
            </a:r>
            <a:r>
              <a:rPr lang="en-US" sz="2400" dirty="0" smtClean="0">
                <a:solidFill>
                  <a:srgbClr val="000000"/>
                </a:solidFill>
              </a:rPr>
              <a:t>vs. explain</a:t>
            </a:r>
            <a:r>
              <a:rPr lang="en-US" sz="2400" b="1" dirty="0" smtClean="0">
                <a:solidFill>
                  <a:srgbClr val="000000"/>
                </a:solidFill>
              </a:rPr>
              <a:t> </a:t>
            </a:r>
            <a:r>
              <a:rPr lang="en-US" sz="2400" b="1" dirty="0" smtClean="0">
                <a:solidFill>
                  <a:srgbClr val="FF0000"/>
                </a:solidFill>
              </a:rPr>
              <a:t>LOCATION? </a:t>
            </a:r>
            <a:endParaRPr lang="en-US" sz="2400" b="1" dirty="0">
              <a:solidFill>
                <a:srgbClr val="FF0000"/>
              </a:solidFill>
            </a:endParaRPr>
          </a:p>
        </p:txBody>
      </p:sp>
    </p:spTree>
    <p:custDataLst>
      <p:tags r:id="rId1"/>
    </p:custDataLst>
    <p:extLst>
      <p:ext uri="{BB962C8B-B14F-4D97-AF65-F5344CB8AC3E}">
        <p14:creationId xmlns:p14="http://schemas.microsoft.com/office/powerpoint/2010/main" val="1374069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47525E-6 -1.73994E-6 L 0.35018 -0.11106 " pathEditMode="relative" rAng="0" ptsTypes="AA">
                                      <p:cBhvr>
                                        <p:cTn id="6" dur="1000" fill="hold"/>
                                        <p:tgtEl>
                                          <p:spTgt spid="27">
                                            <p:txEl>
                                              <p:pRg st="0" end="0"/>
                                            </p:txEl>
                                          </p:spTgt>
                                        </p:tgtEl>
                                        <p:attrNameLst>
                                          <p:attrName>ppt_x</p:attrName>
                                          <p:attrName>ppt_y</p:attrName>
                                        </p:attrNameLst>
                                      </p:cBhvr>
                                      <p:rCtr x="17509" y="-5553"/>
                                    </p:animMotion>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xit" presetSubtype="0" fill="hold" grpId="2"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8"/>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2"/>
      <p:bldP spid="26" grpId="0"/>
      <p:bldP spid="27" grpId="0" build="p"/>
      <p:bldP spid="8" grpId="0"/>
      <p:bldP spid="8" grpId="1"/>
      <p:bldP spid="31" grpId="0"/>
      <p:bldP spid="5" grpId="0"/>
      <p:bldP spid="7" grpId="0"/>
      <p:bldP spid="7" grpId="1"/>
      <p:bldP spid="30" grpId="0" animBg="1"/>
      <p:bldP spid="30" grpId="1" animBg="1"/>
      <p:bldP spid="12" grpId="0"/>
      <p:bldP spid="1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3 Challenges </a:t>
            </a:r>
            <a:r>
              <a:rPr lang="en-US" sz="3600" dirty="0"/>
              <a:t>in Explaining </a:t>
            </a:r>
            <a:r>
              <a:rPr lang="en-US" sz="3600" dirty="0" smtClean="0"/>
              <a:t>Permissions: </a:t>
            </a:r>
            <a:r>
              <a:rPr lang="en-US" sz="3600" b="1" dirty="0" smtClean="0">
                <a:solidFill>
                  <a:srgbClr val="FF0000"/>
                </a:solidFill>
              </a:rPr>
              <a:t>Deciding the Best Specificity</a:t>
            </a:r>
            <a:endParaRPr lang="en-US" sz="3600" b="1"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14" name="Picture 13"/>
          <p:cNvPicPr>
            <a:picLocks noChangeAspect="1"/>
          </p:cNvPicPr>
          <p:nvPr/>
        </p:nvPicPr>
        <p:blipFill>
          <a:blip r:embed="rId4"/>
          <a:stretch>
            <a:fillRect/>
          </a:stretch>
        </p:blipFill>
        <p:spPr>
          <a:xfrm>
            <a:off x="7086600" y="3733800"/>
            <a:ext cx="990600" cy="990600"/>
          </a:xfrm>
          <a:prstGeom prst="rect">
            <a:avLst/>
          </a:prstGeom>
        </p:spPr>
      </p:pic>
      <p:sp>
        <p:nvSpPr>
          <p:cNvPr id="15" name="Oval 14"/>
          <p:cNvSpPr/>
          <p:nvPr/>
        </p:nvSpPr>
        <p:spPr>
          <a:xfrm>
            <a:off x="7315200" y="3962400"/>
            <a:ext cx="533400" cy="381000"/>
          </a:xfrm>
          <a:prstGeom prst="ellipse">
            <a:avLst/>
          </a:prstGeom>
          <a:solidFill>
            <a:srgbClr val="7AB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791200" y="1905000"/>
            <a:ext cx="2895600" cy="990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781800" y="3048000"/>
            <a:ext cx="304800" cy="228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162800" y="3352800"/>
            <a:ext cx="304800" cy="1524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791200" y="2133600"/>
            <a:ext cx="2885452" cy="369332"/>
          </a:xfrm>
          <a:prstGeom prst="rect">
            <a:avLst/>
          </a:prstGeom>
          <a:noFill/>
        </p:spPr>
        <p:txBody>
          <a:bodyPr wrap="square" rtlCol="0">
            <a:spAutoFit/>
          </a:bodyPr>
          <a:lstStyle/>
          <a:p>
            <a:pPr algn="ctr"/>
            <a:r>
              <a:rPr lang="en-US" b="1" dirty="0" smtClean="0">
                <a:solidFill>
                  <a:srgbClr val="FF0000"/>
                </a:solidFill>
              </a:rPr>
              <a:t>Too long!</a:t>
            </a:r>
            <a:endParaRPr lang="en-US" b="1" dirty="0">
              <a:solidFill>
                <a:srgbClr val="FF0000"/>
              </a:solidFill>
            </a:endParaRPr>
          </a:p>
        </p:txBody>
      </p:sp>
      <p:sp>
        <p:nvSpPr>
          <p:cNvPr id="3" name="TextBox 2"/>
          <p:cNvSpPr txBox="1"/>
          <p:nvPr/>
        </p:nvSpPr>
        <p:spPr>
          <a:xfrm>
            <a:off x="914400" y="1447562"/>
            <a:ext cx="2362200" cy="1815882"/>
          </a:xfrm>
          <a:prstGeom prst="rect">
            <a:avLst/>
          </a:prstGeom>
          <a:noFill/>
          <a:ln>
            <a:solidFill>
              <a:schemeClr val="tx1"/>
            </a:solidFill>
          </a:ln>
        </p:spPr>
        <p:txBody>
          <a:bodyPr wrap="square" rtlCol="0">
            <a:spAutoFit/>
          </a:bodyPr>
          <a:lstStyle/>
          <a:p>
            <a:r>
              <a:rPr lang="en-US" sz="1400" b="1" i="1" dirty="0" smtClean="0">
                <a:solidFill>
                  <a:srgbClr val="0000FF"/>
                </a:solidFill>
              </a:rPr>
              <a:t>Orlando theme park</a:t>
            </a:r>
            <a:r>
              <a:rPr lang="en-US" sz="1400" dirty="0" smtClean="0"/>
              <a:t>: “</a:t>
            </a:r>
            <a:r>
              <a:rPr lang="is-IS" sz="1400" dirty="0" smtClean="0"/>
              <a:t>…</a:t>
            </a:r>
            <a:r>
              <a:rPr lang="en-US" sz="1400" dirty="0" smtClean="0"/>
              <a:t>essential </a:t>
            </a:r>
            <a:r>
              <a:rPr lang="en-US" sz="1400" dirty="0"/>
              <a:t>for many useful features in </a:t>
            </a:r>
            <a:r>
              <a:rPr lang="en-US" sz="1400" dirty="0" err="1"/>
              <a:t>tripwolf</a:t>
            </a:r>
            <a:r>
              <a:rPr lang="en-US" sz="1400" dirty="0"/>
              <a:t> , such as </a:t>
            </a:r>
            <a:r>
              <a:rPr lang="en-US" sz="1400" b="1" dirty="0">
                <a:solidFill>
                  <a:srgbClr val="FF0000"/>
                </a:solidFill>
              </a:rPr>
              <a:t>locating yourself on the map , </a:t>
            </a:r>
            <a:r>
              <a:rPr lang="en-US" sz="1400" b="1" dirty="0" smtClean="0">
                <a:solidFill>
                  <a:srgbClr val="FF0000"/>
                </a:solidFill>
              </a:rPr>
              <a:t>routing, </a:t>
            </a:r>
            <a:r>
              <a:rPr lang="en-US" sz="1400" b="1" dirty="0">
                <a:solidFill>
                  <a:srgbClr val="FF0000"/>
                </a:solidFill>
              </a:rPr>
              <a:t>finding nearby sights , </a:t>
            </a:r>
            <a:r>
              <a:rPr lang="en-US" sz="1400" b="1" dirty="0" err="1">
                <a:solidFill>
                  <a:srgbClr val="FF0000"/>
                </a:solidFill>
              </a:rPr>
              <a:t>wifi</a:t>
            </a:r>
            <a:r>
              <a:rPr lang="en-US" sz="1400" b="1" dirty="0">
                <a:solidFill>
                  <a:srgbClr val="FF0000"/>
                </a:solidFill>
              </a:rPr>
              <a:t> hot spots , </a:t>
            </a:r>
            <a:r>
              <a:rPr lang="en-US" sz="1400" b="1" dirty="0" err="1">
                <a:solidFill>
                  <a:srgbClr val="FF0000"/>
                </a:solidFill>
              </a:rPr>
              <a:t>atms</a:t>
            </a:r>
            <a:r>
              <a:rPr lang="en-US" sz="1400" b="1" dirty="0">
                <a:solidFill>
                  <a:srgbClr val="FF0000"/>
                </a:solidFill>
              </a:rPr>
              <a:t> , public transport stations and much </a:t>
            </a:r>
            <a:r>
              <a:rPr lang="en-US" sz="1400" b="1" dirty="0" smtClean="0">
                <a:solidFill>
                  <a:srgbClr val="FF0000"/>
                </a:solidFill>
              </a:rPr>
              <a:t>more</a:t>
            </a:r>
            <a:r>
              <a:rPr lang="is-IS" sz="1400" dirty="0" smtClean="0"/>
              <a:t>…</a:t>
            </a:r>
            <a:r>
              <a:rPr lang="en-US" sz="1400" dirty="0" smtClean="0"/>
              <a:t>”</a:t>
            </a:r>
            <a:endParaRPr lang="en-US" sz="1400" dirty="0"/>
          </a:p>
        </p:txBody>
      </p:sp>
      <p:pic>
        <p:nvPicPr>
          <p:cNvPr id="6" name="Picture 5"/>
          <p:cNvPicPr>
            <a:picLocks noChangeAspect="1"/>
          </p:cNvPicPr>
          <p:nvPr/>
        </p:nvPicPr>
        <p:blipFill>
          <a:blip r:embed="rId5"/>
          <a:stretch>
            <a:fillRect/>
          </a:stretch>
        </p:blipFill>
        <p:spPr>
          <a:xfrm>
            <a:off x="1371600" y="3429000"/>
            <a:ext cx="762000" cy="762000"/>
          </a:xfrm>
          <a:prstGeom prst="rect">
            <a:avLst/>
          </a:prstGeom>
        </p:spPr>
      </p:pic>
      <p:sp>
        <p:nvSpPr>
          <p:cNvPr id="7" name="Rectangle 6"/>
          <p:cNvSpPr/>
          <p:nvPr/>
        </p:nvSpPr>
        <p:spPr>
          <a:xfrm>
            <a:off x="1143000" y="4343400"/>
            <a:ext cx="4572000" cy="584776"/>
          </a:xfrm>
          <a:prstGeom prst="rect">
            <a:avLst/>
          </a:prstGeom>
        </p:spPr>
        <p:txBody>
          <a:bodyPr>
            <a:spAutoFit/>
          </a:bodyPr>
          <a:lstStyle/>
          <a:p>
            <a:r>
              <a:rPr lang="en-US" sz="1600" dirty="0" smtClean="0"/>
              <a:t>URL: https</a:t>
            </a:r>
            <a:r>
              <a:rPr lang="en-US" sz="1600" dirty="0"/>
              <a:t>://</a:t>
            </a:r>
            <a:r>
              <a:rPr lang="en-US" sz="1600" dirty="0" err="1"/>
              <a:t>play.google.com</a:t>
            </a:r>
            <a:r>
              <a:rPr lang="en-US" sz="1600" dirty="0"/>
              <a:t>/store/apps/</a:t>
            </a:r>
            <a:r>
              <a:rPr lang="en-US" sz="1600" dirty="0" err="1"/>
              <a:t>details?id</a:t>
            </a:r>
            <a:r>
              <a:rPr lang="en-US" sz="1600" dirty="0"/>
              <a:t>=</a:t>
            </a:r>
            <a:r>
              <a:rPr lang="en-US" sz="1600" dirty="0" smtClean="0"/>
              <a:t>com.tripwolf.miniapp_869403_free</a:t>
            </a:r>
            <a:endParaRPr lang="en-US" sz="1600" dirty="0"/>
          </a:p>
        </p:txBody>
      </p:sp>
      <p:sp>
        <p:nvSpPr>
          <p:cNvPr id="27" name="Content Placeholder 2"/>
          <p:cNvSpPr txBox="1">
            <a:spLocks/>
          </p:cNvSpPr>
          <p:nvPr/>
        </p:nvSpPr>
        <p:spPr>
          <a:xfrm>
            <a:off x="5638800" y="4724400"/>
            <a:ext cx="3657600" cy="3048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a:spcBef>
                <a:spcPts val="1128"/>
              </a:spcBef>
            </a:pPr>
            <a:r>
              <a:rPr lang="en-US" sz="2400" dirty="0" smtClean="0"/>
              <a:t>Challenge 1: Technical Jargons</a:t>
            </a:r>
          </a:p>
        </p:txBody>
      </p:sp>
      <p:sp>
        <p:nvSpPr>
          <p:cNvPr id="32" name="Content Placeholder 2"/>
          <p:cNvSpPr>
            <a:spLocks noGrp="1"/>
          </p:cNvSpPr>
          <p:nvPr>
            <p:ph idx="1"/>
          </p:nvPr>
        </p:nvSpPr>
        <p:spPr>
          <a:xfrm>
            <a:off x="2438400" y="5486400"/>
            <a:ext cx="3962400" cy="304800"/>
          </a:xfrm>
        </p:spPr>
        <p:txBody>
          <a:bodyPr>
            <a:normAutofit fontScale="62500" lnSpcReduction="20000"/>
          </a:bodyPr>
          <a:lstStyle/>
          <a:p>
            <a:pPr marL="347472">
              <a:spcBef>
                <a:spcPts val="1128"/>
              </a:spcBef>
            </a:pPr>
            <a:r>
              <a:rPr lang="en-US" sz="2400" dirty="0" smtClean="0"/>
              <a:t>Challenge 2: Explaining Rare </a:t>
            </a:r>
            <a:r>
              <a:rPr lang="en-US" sz="2400" dirty="0"/>
              <a:t>P</a:t>
            </a:r>
            <a:r>
              <a:rPr lang="en-US" sz="2400" dirty="0" smtClean="0"/>
              <a:t>ermissions</a:t>
            </a:r>
          </a:p>
        </p:txBody>
      </p:sp>
      <p:sp>
        <p:nvSpPr>
          <p:cNvPr id="33" name="TextBox 32"/>
          <p:cNvSpPr txBox="1"/>
          <p:nvPr/>
        </p:nvSpPr>
        <p:spPr>
          <a:xfrm>
            <a:off x="914400" y="1447800"/>
            <a:ext cx="2362200" cy="1815882"/>
          </a:xfrm>
          <a:prstGeom prst="rect">
            <a:avLst/>
          </a:prstGeom>
          <a:noFill/>
          <a:ln>
            <a:solidFill>
              <a:schemeClr val="tx1"/>
            </a:solidFill>
          </a:ln>
        </p:spPr>
        <p:txBody>
          <a:bodyPr wrap="square" rtlCol="0">
            <a:spAutoFit/>
          </a:bodyPr>
          <a:lstStyle/>
          <a:p>
            <a:r>
              <a:rPr lang="en-US" sz="1400" b="1" i="1" dirty="0" smtClean="0">
                <a:solidFill>
                  <a:srgbClr val="0000FF"/>
                </a:solidFill>
              </a:rPr>
              <a:t>Orlando theme park</a:t>
            </a:r>
            <a:r>
              <a:rPr lang="en-US" sz="1400" dirty="0" smtClean="0"/>
              <a:t>: “park locator”</a:t>
            </a:r>
          </a:p>
          <a:p>
            <a:endParaRPr lang="en-US" sz="1400" dirty="0"/>
          </a:p>
          <a:p>
            <a:endParaRPr lang="en-US" sz="1400" dirty="0" smtClean="0"/>
          </a:p>
          <a:p>
            <a:endParaRPr lang="en-US" sz="1400" dirty="0"/>
          </a:p>
          <a:p>
            <a:endParaRPr lang="en-US" sz="1400" dirty="0" smtClean="0"/>
          </a:p>
          <a:p>
            <a:endParaRPr lang="en-US" sz="1400" dirty="0"/>
          </a:p>
          <a:p>
            <a:endParaRPr lang="en-US" sz="1400" dirty="0"/>
          </a:p>
        </p:txBody>
      </p:sp>
      <p:sp>
        <p:nvSpPr>
          <p:cNvPr id="35" name="TextBox 34"/>
          <p:cNvSpPr txBox="1"/>
          <p:nvPr/>
        </p:nvSpPr>
        <p:spPr>
          <a:xfrm>
            <a:off x="5791200" y="2133600"/>
            <a:ext cx="2885452" cy="369332"/>
          </a:xfrm>
          <a:prstGeom prst="rect">
            <a:avLst/>
          </a:prstGeom>
          <a:noFill/>
        </p:spPr>
        <p:txBody>
          <a:bodyPr wrap="square" rtlCol="0">
            <a:spAutoFit/>
          </a:bodyPr>
          <a:lstStyle/>
          <a:p>
            <a:pPr algn="ctr"/>
            <a:r>
              <a:rPr lang="en-US" b="1" dirty="0" smtClean="0">
                <a:solidFill>
                  <a:srgbClr val="FF0000"/>
                </a:solidFill>
              </a:rPr>
              <a:t>Too vague!</a:t>
            </a:r>
            <a:endParaRPr lang="en-US" b="1" dirty="0">
              <a:solidFill>
                <a:srgbClr val="FF0000"/>
              </a:solidFill>
            </a:endParaRPr>
          </a:p>
        </p:txBody>
      </p:sp>
      <p:sp>
        <p:nvSpPr>
          <p:cNvPr id="24" name="Content Placeholder 2"/>
          <p:cNvSpPr txBox="1">
            <a:spLocks/>
          </p:cNvSpPr>
          <p:nvPr/>
        </p:nvSpPr>
        <p:spPr>
          <a:xfrm>
            <a:off x="1600200" y="5638800"/>
            <a:ext cx="52578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a:spcBef>
                <a:spcPts val="1128"/>
              </a:spcBef>
            </a:pPr>
            <a:r>
              <a:rPr lang="en-US" sz="2400" dirty="0" smtClean="0"/>
              <a:t>Challenge 3: Specificity Requirements</a:t>
            </a:r>
          </a:p>
        </p:txBody>
      </p:sp>
      <p:sp>
        <p:nvSpPr>
          <p:cNvPr id="26" name="Content Placeholder 2"/>
          <p:cNvSpPr txBox="1">
            <a:spLocks/>
          </p:cNvSpPr>
          <p:nvPr/>
        </p:nvSpPr>
        <p:spPr>
          <a:xfrm>
            <a:off x="2438400" y="5791200"/>
            <a:ext cx="3962400" cy="3048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a:spcBef>
                <a:spcPts val="1128"/>
              </a:spcBef>
            </a:pPr>
            <a:r>
              <a:rPr lang="en-US" sz="2400" dirty="0" smtClean="0"/>
              <a:t>Challenge 3: Specificity Requirements</a:t>
            </a:r>
          </a:p>
        </p:txBody>
      </p:sp>
      <p:pic>
        <p:nvPicPr>
          <p:cNvPr id="28" name="Picture 27"/>
          <p:cNvPicPr>
            <a:picLocks noChangeAspect="1"/>
          </p:cNvPicPr>
          <p:nvPr/>
        </p:nvPicPr>
        <p:blipFill>
          <a:blip r:embed="rId6"/>
          <a:stretch>
            <a:fillRect/>
          </a:stretch>
        </p:blipFill>
        <p:spPr>
          <a:xfrm>
            <a:off x="304800" y="5867400"/>
            <a:ext cx="673100" cy="673100"/>
          </a:xfrm>
          <a:prstGeom prst="rect">
            <a:avLst/>
          </a:prstGeom>
        </p:spPr>
      </p:pic>
      <p:sp>
        <p:nvSpPr>
          <p:cNvPr id="29" name="TextBox 28"/>
          <p:cNvSpPr txBox="1"/>
          <p:nvPr/>
        </p:nvSpPr>
        <p:spPr>
          <a:xfrm>
            <a:off x="966406" y="6019800"/>
            <a:ext cx="2081594" cy="369332"/>
          </a:xfrm>
          <a:prstGeom prst="rect">
            <a:avLst/>
          </a:prstGeom>
          <a:noFill/>
        </p:spPr>
        <p:txBody>
          <a:bodyPr wrap="none" rtlCol="0">
            <a:spAutoFit/>
          </a:bodyPr>
          <a:lstStyle/>
          <a:p>
            <a:r>
              <a:rPr lang="en-US" dirty="0" smtClean="0"/>
              <a:t>Permission: location</a:t>
            </a:r>
            <a:endParaRPr lang="en-US" dirty="0"/>
          </a:p>
        </p:txBody>
      </p:sp>
    </p:spTree>
    <p:custDataLst>
      <p:tags r:id="rId1"/>
    </p:custDataLst>
    <p:extLst>
      <p:ext uri="{BB962C8B-B14F-4D97-AF65-F5344CB8AC3E}">
        <p14:creationId xmlns:p14="http://schemas.microsoft.com/office/powerpoint/2010/main" val="11261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93382E-6 2.0037E-6 L 0.32986 -0.06432 " pathEditMode="relative" rAng="0" ptsTypes="AA">
                                      <p:cBhvr>
                                        <p:cTn id="6" dur="1000" fill="hold"/>
                                        <p:tgtEl>
                                          <p:spTgt spid="32">
                                            <p:txEl>
                                              <p:pRg st="0" end="0"/>
                                            </p:txEl>
                                          </p:spTgt>
                                        </p:tgtEl>
                                        <p:attrNameLst>
                                          <p:attrName>ppt_x</p:attrName>
                                          <p:attrName>ppt_y</p:attrName>
                                        </p:attrNameLst>
                                      </p:cBhvr>
                                      <p:rCtr x="16484" y="-3216"/>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xit" presetSubtype="0" fill="hold" grpId="2"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24">
                                            <p:txEl>
                                              <p:pRg st="0" end="0"/>
                                            </p:txEl>
                                          </p:spTgt>
                                        </p:tgtEl>
                                        <p:attrNameLst>
                                          <p:attrName>style.visibility</p:attrName>
                                        </p:attrNameLst>
                                      </p:cBhvr>
                                      <p:to>
                                        <p:strVal val="visible"/>
                                      </p:to>
                                    </p:set>
                                  </p:childTnLst>
                                </p:cTn>
                              </p:par>
                              <p:par>
                                <p:cTn id="39" presetID="1" presetClass="exit" presetSubtype="0" fill="hold" grpId="3" nodeType="withEffect">
                                  <p:stCondLst>
                                    <p:cond delay="0"/>
                                  </p:stCondLst>
                                  <p:childTnLst>
                                    <p:set>
                                      <p:cBhvr>
                                        <p:cTn id="40" dur="1" fill="hold">
                                          <p:stCondLst>
                                            <p:cond delay="0"/>
                                          </p:stCondLst>
                                        </p:cTn>
                                        <p:tgtEl>
                                          <p:spTgt spid="24">
                                            <p:txEl>
                                              <p:pRg st="0" end="0"/>
                                            </p:txEl>
                                          </p:spTgt>
                                        </p:tgtEl>
                                        <p:attrNameLst>
                                          <p:attrName>style.visibility</p:attrName>
                                        </p:attrNameLst>
                                      </p:cBhvr>
                                      <p:to>
                                        <p:strVal val="hidden"/>
                                      </p:to>
                                    </p:set>
                                  </p:childTnLst>
                                </p:cTn>
                              </p:par>
                              <p:par>
                                <p:cTn id="41" presetID="1" presetClass="entr" presetSubtype="0" fill="hold" grpId="1" nodeType="with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childTnLst>
                                </p:cTn>
                              </p:par>
                              <p:par>
                                <p:cTn id="43" presetID="0" presetClass="path" presetSubtype="0" accel="50000" decel="50000" fill="hold" grpId="0" nodeType="withEffect">
                                  <p:stCondLst>
                                    <p:cond delay="0"/>
                                  </p:stCondLst>
                                  <p:childTnLst>
                                    <p:animMotion origin="layout" path="M 4.97134E-6 -2.86904E-6 L 0.31943 -0.06617 " pathEditMode="relative" rAng="0" ptsTypes="AA">
                                      <p:cBhvr>
                                        <p:cTn id="44" dur="1000" fill="hold"/>
                                        <p:tgtEl>
                                          <p:spTgt spid="26">
                                            <p:txEl>
                                              <p:pRg st="0" end="0"/>
                                            </p:txEl>
                                          </p:spTgt>
                                        </p:tgtEl>
                                        <p:attrNameLst>
                                          <p:attrName>ppt_x</p:attrName>
                                          <p:attrName>ppt_y</p:attrName>
                                        </p:attrNameLst>
                                      </p:cBhvr>
                                      <p:rCtr x="15963" y="-33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P spid="3" grpId="0" animBg="1"/>
      <p:bldP spid="3" grpId="1" animBg="1"/>
      <p:bldP spid="7" grpId="0"/>
      <p:bldP spid="32" grpId="0" build="p"/>
      <p:bldP spid="33" grpId="0" animBg="1"/>
      <p:bldP spid="35" grpId="0"/>
      <p:bldP spid="24" grpId="0" build="p"/>
      <p:bldP spid="24" grpId="1" build="allAtOnce"/>
      <p:bldP spid="24" grpId="3" build="allAtOnce"/>
      <p:bldP spid="26" grpId="0" build="p"/>
      <p:bldP spid="26" grpId="1"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19.3"/>
</p:tagLst>
</file>

<file path=ppt/tags/tag10.xml><?xml version="1.0" encoding="utf-8"?>
<p:tagLst xmlns:a="http://schemas.openxmlformats.org/drawingml/2006/main" xmlns:r="http://schemas.openxmlformats.org/officeDocument/2006/relationships" xmlns:p="http://schemas.openxmlformats.org/presentationml/2006/main">
  <p:tag name="TIMING" val="|33.4|20.8|8.3"/>
</p:tagLst>
</file>

<file path=ppt/tags/tag11.xml><?xml version="1.0" encoding="utf-8"?>
<p:tagLst xmlns:a="http://schemas.openxmlformats.org/drawingml/2006/main" xmlns:r="http://schemas.openxmlformats.org/officeDocument/2006/relationships" xmlns:p="http://schemas.openxmlformats.org/presentationml/2006/main">
  <p:tag name="TIMING" val="|7.7|9.5|8.6|26|9.1|21.9|11.1|3.4"/>
</p:tagLst>
</file>

<file path=ppt/tags/tag2.xml><?xml version="1.0" encoding="utf-8"?>
<p:tagLst xmlns:a="http://schemas.openxmlformats.org/drawingml/2006/main" xmlns:r="http://schemas.openxmlformats.org/officeDocument/2006/relationships" xmlns:p="http://schemas.openxmlformats.org/presentationml/2006/main">
  <p:tag name="TIMING" val="|13.3"/>
</p:tagLst>
</file>

<file path=ppt/tags/tag3.xml><?xml version="1.0" encoding="utf-8"?>
<p:tagLst xmlns:a="http://schemas.openxmlformats.org/drawingml/2006/main" xmlns:r="http://schemas.openxmlformats.org/officeDocument/2006/relationships" xmlns:p="http://schemas.openxmlformats.org/presentationml/2006/main">
  <p:tag name="TIMING" val="|4.3|2.2"/>
</p:tagLst>
</file>

<file path=ppt/tags/tag4.xml><?xml version="1.0" encoding="utf-8"?>
<p:tagLst xmlns:a="http://schemas.openxmlformats.org/drawingml/2006/main" xmlns:r="http://schemas.openxmlformats.org/officeDocument/2006/relationships" xmlns:p="http://schemas.openxmlformats.org/presentationml/2006/main">
  <p:tag name="TIMING" val="|32.6|10.1|3.7"/>
</p:tagLst>
</file>

<file path=ppt/tags/tag5.xml><?xml version="1.0" encoding="utf-8"?>
<p:tagLst xmlns:a="http://schemas.openxmlformats.org/drawingml/2006/main" xmlns:r="http://schemas.openxmlformats.org/officeDocument/2006/relationships" xmlns:p="http://schemas.openxmlformats.org/presentationml/2006/main">
  <p:tag name="TIMING" val="|3.9|34.2|18|0.8|0.6"/>
</p:tagLst>
</file>

<file path=ppt/tags/tag6.xml><?xml version="1.0" encoding="utf-8"?>
<p:tagLst xmlns:a="http://schemas.openxmlformats.org/drawingml/2006/main" xmlns:r="http://schemas.openxmlformats.org/officeDocument/2006/relationships" xmlns:p="http://schemas.openxmlformats.org/presentationml/2006/main">
  <p:tag name="TIMING" val="|1.3|50.5|10.1|1.4|2.8"/>
</p:tagLst>
</file>

<file path=ppt/tags/tag7.xml><?xml version="1.0" encoding="utf-8"?>
<p:tagLst xmlns:a="http://schemas.openxmlformats.org/drawingml/2006/main" xmlns:r="http://schemas.openxmlformats.org/officeDocument/2006/relationships" xmlns:p="http://schemas.openxmlformats.org/presentationml/2006/main">
  <p:tag name="TIMING" val="|14|18.7|10.6|9.5|8.1|18.5"/>
</p:tagLst>
</file>

<file path=ppt/tags/tag8.xml><?xml version="1.0" encoding="utf-8"?>
<p:tagLst xmlns:a="http://schemas.openxmlformats.org/drawingml/2006/main" xmlns:r="http://schemas.openxmlformats.org/officeDocument/2006/relationships" xmlns:p="http://schemas.openxmlformats.org/presentationml/2006/main">
  <p:tag name="TIMING" val="|5.9|6.5|4.2"/>
</p:tagLst>
</file>

<file path=ppt/tags/tag9.xml><?xml version="1.0" encoding="utf-8"?>
<p:tagLst xmlns:a="http://schemas.openxmlformats.org/drawingml/2006/main" xmlns:r="http://schemas.openxmlformats.org/officeDocument/2006/relationships" xmlns:p="http://schemas.openxmlformats.org/presentationml/2006/main">
  <p:tag name="TIMING" val="|2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005392"/>
            </a:gs>
            <a:gs pos="80000">
              <a:schemeClr val="accent1">
                <a:shade val="93000"/>
                <a:satMod val="130000"/>
              </a:schemeClr>
            </a:gs>
            <a:gs pos="100000">
              <a:schemeClr val="accent1">
                <a:shade val="94000"/>
                <a:satMod val="135000"/>
              </a:schemeClr>
            </a:gs>
          </a:gsLst>
        </a:gradFill>
      </a:spPr>
      <a:bodyPr rtlCol="0" anchor="ctr"/>
      <a:lstStyle>
        <a:defPPr algn="ctr">
          <a:defRPr sz="1400" dirty="0" smtClean="0"/>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2_Office Theme">
  <a:themeElements>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76912</TotalTime>
  <Words>3134</Words>
  <Application>Microsoft Macintosh PowerPoint</Application>
  <PresentationFormat>On-screen Show (4:3)</PresentationFormat>
  <Paragraphs>461</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2_Office Theme</vt:lpstr>
      <vt:lpstr>CLAP: Mining Android App Descriptions for Permission Requirements Recommendation </vt:lpstr>
      <vt:lpstr> Growing Smartphone Market Worldwide Smart Connected Devices Market Forecast Unit Shipments (Millions)</vt:lpstr>
      <vt:lpstr>Growing Challenges in Android Security</vt:lpstr>
      <vt:lpstr>Android Permission Requests</vt:lpstr>
      <vt:lpstr>Understanding Permission Purposes</vt:lpstr>
      <vt:lpstr>Explaining Permission Purposes</vt:lpstr>
      <vt:lpstr>3 Challenges in Explaining Permissions:  Technical Jargon</vt:lpstr>
      <vt:lpstr>3 Challenges in Explaining Permissions: Explaining Rare Permissions</vt:lpstr>
      <vt:lpstr>3 Challenges in Explaining Permissions: Deciding the Best Specificity</vt:lpstr>
      <vt:lpstr>How to Help Apps Write User-Understandable Explanations?</vt:lpstr>
      <vt:lpstr>A Use Case of CLAP</vt:lpstr>
      <vt:lpstr>Overview of CLAP</vt:lpstr>
      <vt:lpstr>Step 1: Rank Similar Apps</vt:lpstr>
      <vt:lpstr>Step 2: Build Candidate Sentences</vt:lpstr>
      <vt:lpstr>Step 3: Detect Permission-explaining Sentences</vt:lpstr>
      <vt:lpstr>Step 4: Re-rank Candidate Sentences</vt:lpstr>
      <vt:lpstr>Step 5: Post-process Candidate Sentences</vt:lpstr>
      <vt:lpstr>Evaluation</vt:lpstr>
      <vt:lpstr>RQ1: Dataset</vt:lpstr>
      <vt:lpstr>RQ1: Relevance of Recommended Sentences</vt:lpstr>
      <vt:lpstr>RQ2: Interpretability of Recommended Sentences</vt:lpstr>
      <vt:lpstr>RQ2: Interpretability of Recommended Sentences</vt:lpstr>
      <vt:lpstr>RQ2: Quantitative Evaluation on Conciseness</vt:lpstr>
      <vt:lpstr>Discussions</vt:lpstr>
      <vt:lpstr>Conclusion</vt:lpstr>
      <vt:lpstr>Thank you!</vt:lpstr>
      <vt:lpstr>Conclusion</vt:lpstr>
      <vt:lpstr>Overview of CLAP</vt:lpstr>
      <vt:lpstr>RQ1: Relevance of Recommended Sentences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Cloud-Enabled Privacy-Preserving Collaborative Learning for Mobile Sensing</dc:title>
  <dc:creator>team_king55</dc:creator>
  <cp:lastModifiedBy>Xueqing Liu</cp:lastModifiedBy>
  <cp:revision>5399</cp:revision>
  <cp:lastPrinted>2014-03-25T04:21:19Z</cp:lastPrinted>
  <dcterms:created xsi:type="dcterms:W3CDTF">2006-08-16T00:00:00Z</dcterms:created>
  <dcterms:modified xsi:type="dcterms:W3CDTF">2018-08-22T21:30:55Z</dcterms:modified>
</cp:coreProperties>
</file>