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4" r:id="rId1"/>
    <p:sldMasterId id="2147483876" r:id="rId2"/>
  </p:sldMasterIdLst>
  <p:notesMasterIdLst>
    <p:notesMasterId r:id="rId33"/>
  </p:notesMasterIdLst>
  <p:handoutMasterIdLst>
    <p:handoutMasterId r:id="rId34"/>
  </p:handoutMasterIdLst>
  <p:sldIdLst>
    <p:sldId id="307" r:id="rId3"/>
    <p:sldId id="335" r:id="rId4"/>
    <p:sldId id="385" r:id="rId5"/>
    <p:sldId id="386" r:id="rId6"/>
    <p:sldId id="388" r:id="rId7"/>
    <p:sldId id="389" r:id="rId8"/>
    <p:sldId id="387" r:id="rId9"/>
    <p:sldId id="391" r:id="rId10"/>
    <p:sldId id="361" r:id="rId11"/>
    <p:sldId id="392" r:id="rId12"/>
    <p:sldId id="362" r:id="rId13"/>
    <p:sldId id="363" r:id="rId14"/>
    <p:sldId id="364" r:id="rId15"/>
    <p:sldId id="365" r:id="rId16"/>
    <p:sldId id="367" r:id="rId17"/>
    <p:sldId id="393" r:id="rId18"/>
    <p:sldId id="371" r:id="rId19"/>
    <p:sldId id="394" r:id="rId20"/>
    <p:sldId id="374" r:id="rId21"/>
    <p:sldId id="401" r:id="rId22"/>
    <p:sldId id="373" r:id="rId23"/>
    <p:sldId id="397" r:id="rId24"/>
    <p:sldId id="398" r:id="rId25"/>
    <p:sldId id="376" r:id="rId26"/>
    <p:sldId id="378" r:id="rId27"/>
    <p:sldId id="396" r:id="rId28"/>
    <p:sldId id="399" r:id="rId29"/>
    <p:sldId id="381" r:id="rId30"/>
    <p:sldId id="332" r:id="rId31"/>
    <p:sldId id="400" r:id="rId3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89F"/>
    <a:srgbClr val="313131"/>
    <a:srgbClr val="000000"/>
    <a:srgbClr val="1F8DEC"/>
    <a:srgbClr val="EAEEEF"/>
    <a:srgbClr val="7ABA3A"/>
    <a:srgbClr val="F2F2F2"/>
    <a:srgbClr val="EFEFEF"/>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017" autoAdjust="0"/>
  </p:normalViewPr>
  <p:slideViewPr>
    <p:cSldViewPr>
      <p:cViewPr varScale="1">
        <p:scale>
          <a:sx n="91" d="100"/>
          <a:sy n="91" d="100"/>
        </p:scale>
        <p:origin x="-160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All apps</c:v>
                </c:pt>
              </c:strCache>
            </c:strRef>
          </c:tx>
          <c:invertIfNegative val="0"/>
          <c:cat>
            <c:strRef>
              <c:f>Sheet1!$A$2:$A$10</c:f>
              <c:strCache>
                <c:ptCount val="9"/>
                <c:pt idx="0">
                  <c:v>STORAGE</c:v>
                </c:pt>
                <c:pt idx="1">
                  <c:v>LOCATION</c:v>
                </c:pt>
                <c:pt idx="2">
                  <c:v>PHONE</c:v>
                </c:pt>
                <c:pt idx="3">
                  <c:v>CONTACTS</c:v>
                </c:pt>
                <c:pt idx="4">
                  <c:v>CAMERA</c:v>
                </c:pt>
                <c:pt idx="5">
                  <c:v>MICROPHONE</c:v>
                </c:pt>
                <c:pt idx="6">
                  <c:v>SMS</c:v>
                </c:pt>
                <c:pt idx="7">
                  <c:v>CALENDAR</c:v>
                </c:pt>
                <c:pt idx="8">
                  <c:v>BODY_SENSORS</c:v>
                </c:pt>
              </c:strCache>
            </c:strRef>
          </c:cat>
          <c:val>
            <c:numRef>
              <c:f>Sheet1!$B$2:$B$10</c:f>
              <c:numCache>
                <c:formatCode>General</c:formatCode>
                <c:ptCount val="9"/>
                <c:pt idx="0">
                  <c:v>20.2</c:v>
                </c:pt>
                <c:pt idx="1">
                  <c:v>21.6</c:v>
                </c:pt>
                <c:pt idx="2">
                  <c:v>6.7</c:v>
                </c:pt>
                <c:pt idx="3">
                  <c:v>11.1</c:v>
                </c:pt>
                <c:pt idx="4">
                  <c:v>25.6</c:v>
                </c:pt>
                <c:pt idx="5">
                  <c:v>23.5</c:v>
                </c:pt>
                <c:pt idx="6">
                  <c:v>12.8</c:v>
                </c:pt>
                <c:pt idx="7">
                  <c:v>14.2</c:v>
                </c:pt>
                <c:pt idx="8">
                  <c:v>13.1</c:v>
                </c:pt>
              </c:numCache>
            </c:numRef>
          </c:val>
        </c:ser>
        <c:ser>
          <c:idx val="1"/>
          <c:order val="1"/>
          <c:tx>
            <c:strRef>
              <c:f>Sheet1!$C$1</c:f>
              <c:strCache>
                <c:ptCount val="1"/>
                <c:pt idx="0">
                  <c:v>Top-500 apps</c:v>
                </c:pt>
              </c:strCache>
            </c:strRef>
          </c:tx>
          <c:invertIfNegative val="0"/>
          <c:cat>
            <c:strRef>
              <c:f>Sheet1!$A$2:$A$10</c:f>
              <c:strCache>
                <c:ptCount val="9"/>
                <c:pt idx="0">
                  <c:v>STORAGE</c:v>
                </c:pt>
                <c:pt idx="1">
                  <c:v>LOCATION</c:v>
                </c:pt>
                <c:pt idx="2">
                  <c:v>PHONE</c:v>
                </c:pt>
                <c:pt idx="3">
                  <c:v>CONTACTS</c:v>
                </c:pt>
                <c:pt idx="4">
                  <c:v>CAMERA</c:v>
                </c:pt>
                <c:pt idx="5">
                  <c:v>MICROPHONE</c:v>
                </c:pt>
                <c:pt idx="6">
                  <c:v>SMS</c:v>
                </c:pt>
                <c:pt idx="7">
                  <c:v>CALENDAR</c:v>
                </c:pt>
                <c:pt idx="8">
                  <c:v>BODY_SENSORS</c:v>
                </c:pt>
              </c:strCache>
            </c:strRef>
          </c:cat>
          <c:val>
            <c:numRef>
              <c:f>Sheet1!$C$2:$C$10</c:f>
              <c:numCache>
                <c:formatCode>General</c:formatCode>
                <c:ptCount val="9"/>
                <c:pt idx="0">
                  <c:v>28.3</c:v>
                </c:pt>
                <c:pt idx="1">
                  <c:v>30.7</c:v>
                </c:pt>
                <c:pt idx="2">
                  <c:v>11.0</c:v>
                </c:pt>
                <c:pt idx="3">
                  <c:v>17.7</c:v>
                </c:pt>
                <c:pt idx="4">
                  <c:v>37.7</c:v>
                </c:pt>
                <c:pt idx="5">
                  <c:v>28.0</c:v>
                </c:pt>
                <c:pt idx="6">
                  <c:v>16.0</c:v>
                </c:pt>
                <c:pt idx="7">
                  <c:v>22.6</c:v>
                </c:pt>
                <c:pt idx="8">
                  <c:v>15.4</c:v>
                </c:pt>
              </c:numCache>
            </c:numRef>
          </c:val>
        </c:ser>
        <c:dLbls>
          <c:showLegendKey val="0"/>
          <c:showVal val="0"/>
          <c:showCatName val="0"/>
          <c:showSerName val="0"/>
          <c:showPercent val="0"/>
          <c:showBubbleSize val="0"/>
        </c:dLbls>
        <c:gapWidth val="150"/>
        <c:axId val="2093952888"/>
        <c:axId val="2093955912"/>
      </c:barChart>
      <c:catAx>
        <c:axId val="2093952888"/>
        <c:scaling>
          <c:orientation val="minMax"/>
        </c:scaling>
        <c:delete val="0"/>
        <c:axPos val="b"/>
        <c:majorTickMark val="out"/>
        <c:minorTickMark val="none"/>
        <c:tickLblPos val="nextTo"/>
        <c:crossAx val="2093955912"/>
        <c:crosses val="autoZero"/>
        <c:auto val="1"/>
        <c:lblAlgn val="ctr"/>
        <c:lblOffset val="100"/>
        <c:noMultiLvlLbl val="0"/>
      </c:catAx>
      <c:valAx>
        <c:axId val="2093955912"/>
        <c:scaling>
          <c:orientation val="minMax"/>
          <c:max val="40.0"/>
        </c:scaling>
        <c:delete val="0"/>
        <c:axPos val="l"/>
        <c:majorGridlines/>
        <c:numFmt formatCode="General" sourceLinked="1"/>
        <c:majorTickMark val="out"/>
        <c:minorTickMark val="none"/>
        <c:tickLblPos val="nextTo"/>
        <c:crossAx val="2093952888"/>
        <c:crosses val="autoZero"/>
        <c:crossBetween val="between"/>
        <c:minorUnit val="20.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7933208-AEA8-4AA6-8A3B-D715B630D1C1}" type="datetimeFigureOut">
              <a:rPr lang="en-US" smtClean="0"/>
              <a:t>9/30/18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DC4497A-CBC9-4DA5-B4CC-5032C1417C29}" type="slidenum">
              <a:rPr lang="en-US" smtClean="0"/>
              <a:t>‹#›</a:t>
            </a:fld>
            <a:endParaRPr lang="en-US"/>
          </a:p>
        </p:txBody>
      </p:sp>
    </p:spTree>
    <p:extLst>
      <p:ext uri="{BB962C8B-B14F-4D97-AF65-F5344CB8AC3E}">
        <p14:creationId xmlns:p14="http://schemas.microsoft.com/office/powerpoint/2010/main" val="124708443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F609F09-CCD3-4A20-B43D-EDE5CF92D622}" type="datetimeFigureOut">
              <a:rPr lang="en-US" smtClean="0"/>
              <a:t>9/30/18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342EA06-F935-4AF2-AFCE-A488904DC4F8}" type="slidenum">
              <a:rPr lang="en-US" smtClean="0"/>
              <a:t>‹#›</a:t>
            </a:fld>
            <a:endParaRPr lang="en-US"/>
          </a:p>
        </p:txBody>
      </p:sp>
    </p:spTree>
    <p:extLst>
      <p:ext uri="{BB962C8B-B14F-4D97-AF65-F5344CB8AC3E}">
        <p14:creationId xmlns:p14="http://schemas.microsoft.com/office/powerpoint/2010/main" val="282834060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762A8-E532-4F66-A169-E4DBD834C52E}" type="slidenum">
              <a:rPr lang="en-US">
                <a:solidFill>
                  <a:srgbClr val="000000"/>
                </a:solidFill>
              </a:rPr>
              <a:pPr/>
              <a:t>1</a:t>
            </a:fld>
            <a:endParaRPr lang="en-US">
              <a:solidFill>
                <a:srgbClr val="000000"/>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dirty="0" smtClean="0"/>
              <a:t>My name is Xueqing,</a:t>
            </a:r>
          </a:p>
          <a:p>
            <a:endParaRPr lang="en-US" dirty="0" smtClean="0"/>
          </a:p>
          <a:p>
            <a:r>
              <a:rPr lang="en-US" dirty="0" smtClean="0"/>
              <a:t>I’m here to present our work: </a:t>
            </a:r>
          </a:p>
          <a:p>
            <a:endParaRPr lang="en-US" dirty="0" smtClean="0"/>
          </a:p>
          <a:p>
            <a:r>
              <a:rPr lang="en-US" dirty="0" smtClean="0"/>
              <a:t>Joint work of</a:t>
            </a:r>
            <a:r>
              <a:rPr lang="en-US" baseline="0" dirty="0" smtClean="0"/>
              <a:t> the data mining and software engineering groups at University of Illinois.</a:t>
            </a:r>
            <a:endParaRPr lang="en-US" dirty="0"/>
          </a:p>
        </p:txBody>
      </p:sp>
    </p:spTree>
    <p:extLst>
      <p:ext uri="{BB962C8B-B14F-4D97-AF65-F5344CB8AC3E}">
        <p14:creationId xmlns:p14="http://schemas.microsoft.com/office/powerpoint/2010/main" val="2455740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Berkeley paper only shows that rationales work in theory. In practice, we want to understand when and how an app provide a rationale.</a:t>
            </a:r>
          </a:p>
          <a:p>
            <a:endParaRPr lang="en-US" baseline="0" dirty="0" smtClean="0"/>
          </a:p>
          <a:p>
            <a:r>
              <a:rPr lang="en-US" baseline="0" dirty="0" smtClean="0"/>
              <a:t>Because the rationales won’t be effective if no apps use it in practice, and only through statistical study can we understand how the rationale feature works at a large scale.</a:t>
            </a:r>
          </a:p>
          <a:p>
            <a:endParaRPr lang="en-US" baseline="0" dirty="0" smtClean="0"/>
          </a:p>
          <a:p>
            <a:r>
              <a:rPr lang="en-US" baseline="0" dirty="0" smtClean="0"/>
              <a:t>More specifically, we study these four research questions. RQ1 and RQ2 are when questions and RQ3 and RQ4 are how questions.</a:t>
            </a:r>
          </a:p>
          <a:p>
            <a:endParaRPr lang="en-US" baseline="0" dirty="0" smtClean="0"/>
          </a:p>
          <a:p>
            <a:r>
              <a:rPr lang="en-US" baseline="0" dirty="0" smtClean="0"/>
              <a:t>RQ1 asks how many apps provide rationales, and is there any difference between different permissions?</a:t>
            </a:r>
          </a:p>
          <a:p>
            <a:endParaRPr lang="en-US" baseline="0" dirty="0" smtClean="0"/>
          </a:p>
          <a:p>
            <a:r>
              <a:rPr lang="en-US" baseline="0" dirty="0" smtClean="0"/>
              <a:t>RQ2 further asks if apps provide more rationales for difficult permissions or for easier permissions?</a:t>
            </a:r>
          </a:p>
          <a:p>
            <a:endParaRPr lang="en-US" baseline="0" dirty="0" smtClean="0"/>
          </a:p>
          <a:p>
            <a:r>
              <a:rPr lang="en-US" baseline="0" dirty="0" smtClean="0"/>
              <a:t>RQ3 asks if there exist any incorrect rationales</a:t>
            </a:r>
          </a:p>
          <a:p>
            <a:endParaRPr lang="en-US" baseline="0" dirty="0" smtClean="0"/>
          </a:p>
          <a:p>
            <a:r>
              <a:rPr lang="en-US" baseline="0" dirty="0" smtClean="0"/>
              <a:t>And finally, RQ4 asks about how specific the rationales are. </a:t>
            </a:r>
          </a:p>
          <a:p>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10</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study objects are 80K apps which are under Android 6.0 or higher versions.</a:t>
            </a:r>
          </a:p>
          <a:p>
            <a:endParaRPr lang="en-US" baseline="0" dirty="0" smtClean="0"/>
          </a:p>
          <a:p>
            <a:r>
              <a:rPr lang="en-US" baseline="0" dirty="0" smtClean="0"/>
              <a:t>From these apps, we use natural language processing techniques to extract permission rationales, altogether we found 100K rationales. </a:t>
            </a:r>
          </a:p>
          <a:p>
            <a:endParaRPr lang="en-US" baseline="0" dirty="0" smtClean="0"/>
          </a:p>
          <a:p>
            <a:r>
              <a:rPr lang="en-US" baseline="0" dirty="0" smtClean="0"/>
              <a:t>These rationales are for explaining the permission requests in the 9 permission-groups listed in here. </a:t>
            </a:r>
          </a:p>
          <a:p>
            <a:endParaRPr lang="en-US" baseline="0" dirty="0" smtClean="0"/>
          </a:p>
          <a:p>
            <a:r>
              <a:rPr lang="en-US" baseline="0" dirty="0" smtClean="0"/>
              <a:t>Because the runtime permission is only applied to these 9 permission-groups. </a:t>
            </a:r>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11</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for the first research question, we find 24% apps in our dataset provides rationales, but this number increase by 10% among the top-500 apps in all the categories in Google Play store.</a:t>
            </a:r>
          </a:p>
          <a:p>
            <a:endParaRPr lang="en-US" baseline="0" dirty="0" smtClean="0"/>
          </a:p>
          <a:p>
            <a:r>
              <a:rPr lang="en-US" baseline="0" dirty="0" smtClean="0"/>
              <a:t>For the 9 permission-groups, we find that CAMERA and MICROPHONE are the most explained permissions, and PHONE and CONTACTS are the least explained permissions. </a:t>
            </a:r>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12</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second question, do apps explain difficult permission more often?</a:t>
            </a:r>
          </a:p>
          <a:p>
            <a:endParaRPr lang="en-US" baseline="0" dirty="0" smtClean="0"/>
          </a:p>
          <a:p>
            <a:r>
              <a:rPr lang="en-US" baseline="0" dirty="0" smtClean="0"/>
              <a:t>The reason for us to study this problem is based on the common understanding that users have different expectations for different permissions.</a:t>
            </a:r>
          </a:p>
          <a:p>
            <a:endParaRPr lang="en-US" baseline="0" dirty="0" smtClean="0"/>
          </a:p>
          <a:p>
            <a:r>
              <a:rPr lang="en-US" baseline="0" dirty="0" smtClean="0"/>
              <a:t>Some permissions are more difficult to understand than others, even in the same app.</a:t>
            </a:r>
          </a:p>
          <a:p>
            <a:endParaRPr lang="en-US" baseline="0" dirty="0" smtClean="0"/>
          </a:p>
          <a:p>
            <a:r>
              <a:rPr lang="en-US" baseline="0" dirty="0" smtClean="0"/>
              <a:t>For example, in a camera app (</a:t>
            </a:r>
            <a:r>
              <a:rPr lang="en-US" baseline="0" dirty="0" err="1" smtClean="0"/>
              <a:t>Instagram</a:t>
            </a:r>
            <a:r>
              <a:rPr lang="en-US" baseline="0" dirty="0" smtClean="0"/>
              <a:t>), user will find the camera permission easier to understand than the location permission.</a:t>
            </a:r>
          </a:p>
          <a:p>
            <a:endParaRPr lang="en-US" baseline="0" dirty="0" smtClean="0"/>
          </a:p>
          <a:p>
            <a:r>
              <a:rPr lang="en-US" baseline="0" dirty="0" smtClean="0"/>
              <a:t>But in a GPS navigation app (</a:t>
            </a:r>
            <a:r>
              <a:rPr lang="en-US" baseline="0" dirty="0" err="1" smtClean="0"/>
              <a:t>waze</a:t>
            </a:r>
            <a:r>
              <a:rPr lang="en-US" baseline="0" dirty="0" smtClean="0"/>
              <a:t>), user will find the location permission easy to understand but the camera permission is confusing. </a:t>
            </a:r>
          </a:p>
          <a:p>
            <a:endParaRPr lang="en-US" baseline="0" dirty="0" smtClean="0"/>
          </a:p>
          <a:p>
            <a:r>
              <a:rPr lang="en-US" baseline="0" dirty="0" smtClean="0"/>
              <a:t>If both the two apps need to select a permission to explain, which one will each of them choose to explain? Would they rather choose the easier one or the difficult one?</a:t>
            </a:r>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13</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to represent how difficult a permission is? We find that we can approximate the easiness of using a permission as the proportion of apps using that permission in a group.</a:t>
            </a:r>
          </a:p>
          <a:p>
            <a:endParaRPr lang="en-US" baseline="0" dirty="0" smtClean="0"/>
          </a:p>
          <a:p>
            <a:r>
              <a:rPr lang="en-US" baseline="0" dirty="0" smtClean="0"/>
              <a:t>For example, among the group that contains all the camera apps, 71.4exapps use the camera permission, and so on. We can see these numbers are consistent with the easiness of understanding these permissions.</a:t>
            </a:r>
          </a:p>
          <a:p>
            <a:endParaRPr lang="en-US" baseline="0" dirty="0" smtClean="0"/>
          </a:p>
          <a:p>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14</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define 8 app groups. Each app group corresponds to a permission group.</a:t>
            </a:r>
          </a:p>
          <a:p>
            <a:endParaRPr lang="en-US" baseline="0" dirty="0" smtClean="0"/>
          </a:p>
          <a:p>
            <a:r>
              <a:rPr lang="en-US" baseline="0" dirty="0" smtClean="0"/>
              <a:t>For example, the location app group contains all the GPS navigation apps and all the weather apps. </a:t>
            </a:r>
          </a:p>
          <a:p>
            <a:endParaRPr lang="en-US" baseline="0" dirty="0" smtClean="0"/>
          </a:p>
          <a:p>
            <a:r>
              <a:rPr lang="en-US" baseline="0" dirty="0" smtClean="0"/>
              <a:t>In average, each of the 8 app groups contain 1,840 apps</a:t>
            </a:r>
          </a:p>
          <a:p>
            <a:endParaRPr lang="en-US" baseline="0" dirty="0" smtClean="0"/>
          </a:p>
          <a:p>
            <a:r>
              <a:rPr lang="en-US" baseline="0" dirty="0" smtClean="0"/>
              <a:t>We study the correlation between % apps using the permission vs. % apps explaining the permission.</a:t>
            </a:r>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15</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show the correlation using the two plots.</a:t>
            </a:r>
          </a:p>
          <a:p>
            <a:endParaRPr lang="en-US" baseline="0" dirty="0" smtClean="0"/>
          </a:p>
          <a:p>
            <a:r>
              <a:rPr lang="en-US" baseline="0" dirty="0" smtClean="0"/>
              <a:t>For the two plots, each row corresponds to an app group and each column corresponds to a permission-group.</a:t>
            </a:r>
          </a:p>
          <a:p>
            <a:endParaRPr lang="en-US" baseline="0" dirty="0" smtClean="0"/>
          </a:p>
          <a:p>
            <a:r>
              <a:rPr lang="en-US" baseline="0" dirty="0" smtClean="0"/>
              <a:t>So, for example, this number 0.23 is how often the location apps use the camera permission, and this number 0.25 is how often the location apps explain the camera permission.</a:t>
            </a:r>
          </a:p>
          <a:p>
            <a:endParaRPr lang="en-US" baseline="0" dirty="0" smtClean="0"/>
          </a:p>
          <a:p>
            <a:r>
              <a:rPr lang="en-US" baseline="0" dirty="0" smtClean="0"/>
              <a:t>In the non-diagonal column and row, we show the average over all the non-diagonal cells. </a:t>
            </a:r>
          </a:p>
          <a:p>
            <a:endParaRPr lang="en-US" baseline="0" dirty="0" smtClean="0"/>
          </a:p>
          <a:p>
            <a:r>
              <a:rPr lang="en-US" baseline="0" dirty="0" smtClean="0"/>
              <a:t>If we compare the diagonal number with the non-diagonal number on the right figure, we can clearly see that the % explain permission in the diagonal is usually higher than the number in the non-diagonal, e.g., the location permission is explained more frequently in the location apps (0.32) than in other apps (0.24)</a:t>
            </a:r>
          </a:p>
          <a:p>
            <a:endParaRPr lang="en-US" baseline="0" dirty="0" smtClean="0"/>
          </a:p>
          <a:p>
            <a:r>
              <a:rPr lang="en-US" baseline="0" dirty="0" smtClean="0"/>
              <a:t>What these numbers tells us is that in average, permissions are explained more in easier permissions than in difficult permissions</a:t>
            </a:r>
          </a:p>
          <a:p>
            <a:endParaRPr lang="en-US" baseline="0" dirty="0" smtClean="0"/>
          </a:p>
          <a:p>
            <a:r>
              <a:rPr lang="en-US" baseline="0" dirty="0" smtClean="0"/>
              <a:t>But there are a few exceptions, e.g., microphone is frequently explained in camera apps (0.33)</a:t>
            </a:r>
          </a:p>
          <a:p>
            <a:endParaRPr lang="en-US" baseline="0" dirty="0" smtClean="0"/>
          </a:p>
          <a:p>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16</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17</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move on to study of the </a:t>
            </a:r>
            <a:r>
              <a:rPr lang="en-US" b="1" baseline="0" dirty="0" smtClean="0"/>
              <a:t>how</a:t>
            </a:r>
            <a:r>
              <a:rPr lang="en-US" baseline="0" dirty="0" smtClean="0"/>
              <a:t> questions, the third question in our study is, does there exist any incorrect rationales?</a:t>
            </a:r>
          </a:p>
          <a:p>
            <a:endParaRPr lang="en-US" baseline="0" dirty="0" smtClean="0"/>
          </a:p>
          <a:p>
            <a:r>
              <a:rPr lang="en-US" baseline="0" dirty="0" smtClean="0"/>
              <a:t>We observe that incorrect rationales can happen when one app-group controls multiple permissions at the same time. </a:t>
            </a:r>
          </a:p>
          <a:p>
            <a:endParaRPr lang="en-US" baseline="0" dirty="0" smtClean="0"/>
          </a:p>
          <a:p>
            <a:r>
              <a:rPr lang="en-US" baseline="0" dirty="0" smtClean="0"/>
              <a:t>For example, the PHONE permission-group controls 9 permissions, and the 9 permissions control quite different functionalities</a:t>
            </a:r>
          </a:p>
          <a:p>
            <a:endParaRPr lang="en-US" baseline="0" dirty="0" smtClean="0"/>
          </a:p>
          <a:p>
            <a:r>
              <a:rPr lang="en-US" baseline="0" dirty="0" smtClean="0"/>
              <a:t>For example, these two permission control the read phone state permission, these two allows the app to make calls, and these two control user’s call log</a:t>
            </a:r>
          </a:p>
          <a:p>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18</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the answer to the third research question is yes, there are incorrect rationales.</a:t>
            </a:r>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19</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the popularity of smartphones keeps growing, the industry also faces more and more challenges in protecting user privacy. </a:t>
            </a:r>
          </a:p>
          <a:p>
            <a:endParaRPr lang="en-US" baseline="0" dirty="0" smtClean="0"/>
          </a:p>
          <a:p>
            <a:r>
              <a:rPr lang="en-US" baseline="0" dirty="0" smtClean="0"/>
              <a:t>Earlier this year, we all heard about Cambridge </a:t>
            </a:r>
            <a:r>
              <a:rPr lang="en-US" baseline="0" dirty="0" err="1" smtClean="0"/>
              <a:t>Analytica</a:t>
            </a:r>
            <a:r>
              <a:rPr lang="en-US" baseline="0" dirty="0" smtClean="0"/>
              <a:t>, the company that harvested 87 million user profiles by requesting access to their Facebook logins. </a:t>
            </a:r>
          </a:p>
          <a:p>
            <a:endParaRPr lang="en-US" baseline="0" dirty="0" smtClean="0"/>
          </a:p>
          <a:p>
            <a:r>
              <a:rPr lang="en-US" baseline="0" dirty="0" smtClean="0"/>
              <a:t>In recent years, we have seen a lot of similar data breach incidents. Every time, millions of users got their personal information leaked. </a:t>
            </a:r>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2</a:t>
            </a:fld>
            <a:endParaRPr lang="en-US"/>
          </a:p>
        </p:txBody>
      </p:sp>
    </p:spTree>
    <p:extLst>
      <p:ext uri="{BB962C8B-B14F-4D97-AF65-F5344CB8AC3E}">
        <p14:creationId xmlns:p14="http://schemas.microsoft.com/office/powerpoint/2010/main" val="2627782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the answer to the third research question is yes, there are incorrect rationales.</a:t>
            </a:r>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20</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use a CNN sentence classifier to identify case 1 and case 2. </a:t>
            </a:r>
          </a:p>
          <a:p>
            <a:endParaRPr lang="en-US" baseline="0" dirty="0" smtClean="0"/>
          </a:p>
          <a:p>
            <a:r>
              <a:rPr lang="en-US" baseline="0" dirty="0" smtClean="0"/>
              <a:t>And we find that for the PHONE permission, there’s actually 11.3% apps which claims they only use the phone state permission, but they have requested other permissions.</a:t>
            </a:r>
          </a:p>
          <a:p>
            <a:endParaRPr lang="en-US" baseline="0" dirty="0" smtClean="0"/>
          </a:p>
          <a:p>
            <a:r>
              <a:rPr lang="en-US" baseline="0" dirty="0" smtClean="0"/>
              <a:t>There are also 13.2% apps that only request the access to get users’ account, but they claim they use the users’ contact information. </a:t>
            </a:r>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21</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for the last research question, we study how specific are the rationale sentences.</a:t>
            </a:r>
          </a:p>
          <a:p>
            <a:endParaRPr lang="en-US" baseline="0" dirty="0" smtClean="0"/>
          </a:p>
          <a:p>
            <a:r>
              <a:rPr lang="en-US" baseline="0" dirty="0" smtClean="0"/>
              <a:t>Notice no matter the app provide rationales or not, the user can already see this message: “allow </a:t>
            </a:r>
            <a:r>
              <a:rPr lang="en-US" baseline="0" dirty="0" err="1" smtClean="0"/>
              <a:t>facebook</a:t>
            </a:r>
            <a:r>
              <a:rPr lang="en-US" baseline="0" dirty="0" smtClean="0"/>
              <a:t> to access this device’s location”</a:t>
            </a:r>
          </a:p>
          <a:p>
            <a:endParaRPr lang="en-US" baseline="0" dirty="0" smtClean="0"/>
          </a:p>
          <a:p>
            <a:r>
              <a:rPr lang="en-US" baseline="0" dirty="0" smtClean="0"/>
              <a:t>So if the rationale just repeat this information, it doesn’t make much more sense on top of that. </a:t>
            </a:r>
          </a:p>
          <a:p>
            <a:endParaRPr lang="en-US" baseline="0" dirty="0" smtClean="0"/>
          </a:p>
          <a:p>
            <a:r>
              <a:rPr lang="en-US" baseline="0" dirty="0" smtClean="0"/>
              <a:t>A specific rationale should be like this one, by containing some words that describe the specific purpose. </a:t>
            </a:r>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22</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for the last research question, we study how specific are the rationale sentences.</a:t>
            </a:r>
          </a:p>
          <a:p>
            <a:endParaRPr lang="en-US" baseline="0" dirty="0" smtClean="0"/>
          </a:p>
          <a:p>
            <a:r>
              <a:rPr lang="en-US" baseline="0" dirty="0" smtClean="0"/>
              <a:t>Notice no matter the app provide rationales or not, the user can already see this message: “allow </a:t>
            </a:r>
            <a:r>
              <a:rPr lang="en-US" baseline="0" dirty="0" err="1" smtClean="0"/>
              <a:t>facebook</a:t>
            </a:r>
            <a:r>
              <a:rPr lang="en-US" baseline="0" dirty="0" smtClean="0"/>
              <a:t> to access this device’s location”</a:t>
            </a:r>
          </a:p>
          <a:p>
            <a:endParaRPr lang="en-US" baseline="0" dirty="0" smtClean="0"/>
          </a:p>
          <a:p>
            <a:r>
              <a:rPr lang="en-US" baseline="0" dirty="0" smtClean="0"/>
              <a:t>So if the rationale just repeat this information, it doesn’t make much more sense on top of that. </a:t>
            </a:r>
          </a:p>
          <a:p>
            <a:endParaRPr lang="en-US" baseline="0" dirty="0" smtClean="0"/>
          </a:p>
          <a:p>
            <a:r>
              <a:rPr lang="en-US" baseline="0" dirty="0" smtClean="0"/>
              <a:t>A specific rationale should be like this one, by containing some words that describe the specific purpose. </a:t>
            </a:r>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23</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find specific rationales, we train a Stanford NER tagger. </a:t>
            </a:r>
          </a:p>
          <a:p>
            <a:endParaRPr lang="en-US" baseline="0" dirty="0" smtClean="0"/>
          </a:p>
          <a:p>
            <a:r>
              <a:rPr lang="en-US" baseline="0" dirty="0" smtClean="0"/>
              <a:t>The value in this table shows the proportion of specific rationales for each permission.</a:t>
            </a:r>
          </a:p>
          <a:p>
            <a:endParaRPr lang="en-US" baseline="0" dirty="0" smtClean="0"/>
          </a:p>
          <a:p>
            <a:r>
              <a:rPr lang="en-US" baseline="0" dirty="0" smtClean="0"/>
              <a:t>For example, only 25% of the microphone rationales are specifically explained. </a:t>
            </a:r>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24</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second research question finds that apps prefer explaining easier permissions than difficult permissions, why is this the case?</a:t>
            </a:r>
          </a:p>
          <a:p>
            <a:endParaRPr lang="en-US" baseline="0" dirty="0" smtClean="0"/>
          </a:p>
          <a:p>
            <a:r>
              <a:rPr lang="en-US" baseline="0" dirty="0" smtClean="0"/>
              <a:t>First, it may be because some unexplained permissions are over-privileged ones that apps cannot justify.</a:t>
            </a:r>
          </a:p>
          <a:p>
            <a:endParaRPr lang="en-US" baseline="0" dirty="0" smtClean="0"/>
          </a:p>
          <a:p>
            <a:r>
              <a:rPr lang="en-US" baseline="0" dirty="0" smtClean="0"/>
              <a:t>The second possibility is that rare permissions are too difficult to explain, like if you tell the user that camera permission is for camera they will understand, but if you tell them the camera permission in a GPS app is for augmented reality, they get lost, so developer just skip these explanations.</a:t>
            </a:r>
          </a:p>
          <a:p>
            <a:endParaRPr lang="en-US" baseline="0" dirty="0" smtClean="0"/>
          </a:p>
          <a:p>
            <a:r>
              <a:rPr lang="en-US" baseline="0" dirty="0" smtClean="0"/>
              <a:t>The third possibility is that developers are just lazy, and they prefer explaining permissions that are easy to themselves, and they forget about if users feel it’s difficult to understand</a:t>
            </a:r>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25</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the answer to the third research question is yes, there are incorrect rationales.</a:t>
            </a:r>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26</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second research question finds that apps prefer explaining easier permissions than difficult permissions, why is this the case?</a:t>
            </a:r>
          </a:p>
          <a:p>
            <a:endParaRPr lang="en-US" baseline="0" dirty="0" smtClean="0"/>
          </a:p>
          <a:p>
            <a:r>
              <a:rPr lang="en-US" baseline="0" dirty="0" smtClean="0"/>
              <a:t>First, it may be because some unexplained permissions are over-privileged ones that apps cannot justify.</a:t>
            </a:r>
          </a:p>
          <a:p>
            <a:endParaRPr lang="en-US" baseline="0" dirty="0" smtClean="0"/>
          </a:p>
          <a:p>
            <a:r>
              <a:rPr lang="en-US" baseline="0" dirty="0" smtClean="0"/>
              <a:t>The second possibility is that rare permissions are too difficult to explain, like if you tell the user that camera permission is for camera they will understand, but if you tell them the camera permission in a GPS app is for augmented reality, they get lost, so developer just skip these explanations.</a:t>
            </a:r>
          </a:p>
          <a:p>
            <a:endParaRPr lang="en-US" baseline="0" dirty="0" smtClean="0"/>
          </a:p>
          <a:p>
            <a:r>
              <a:rPr lang="en-US" baseline="0" dirty="0" smtClean="0"/>
              <a:t>The third possibility is that developers are just lazy, and they prefer explaining permissions that are easy to themselves, and they forget about if users feel it’s difficult to understand</a:t>
            </a:r>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27</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28</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762A8-E532-4F66-A169-E4DBD834C52E}" type="slidenum">
              <a:rPr lang="en-US">
                <a:solidFill>
                  <a:srgbClr val="000000"/>
                </a:solidFill>
              </a:rPr>
              <a:pPr/>
              <a:t>29</a:t>
            </a:fld>
            <a:endParaRPr lang="en-US">
              <a:solidFill>
                <a:srgbClr val="000000"/>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6497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way Android protects users’ private information is through the Android permission system.</a:t>
            </a:r>
          </a:p>
          <a:p>
            <a:endParaRPr lang="en-US" baseline="0" dirty="0" smtClean="0"/>
          </a:p>
          <a:p>
            <a:r>
              <a:rPr lang="en-US" baseline="0" dirty="0" smtClean="0"/>
              <a:t>The permission system controls users’ private data resources such as location, contact list, and so on, and users must grant these permissions before the app can access their information. </a:t>
            </a:r>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3</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30</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However, existing work shows that there’s a knowledge gap between user understanding and the technical permission usage.</a:t>
            </a:r>
          </a:p>
          <a:p>
            <a:endParaRPr lang="en-US" baseline="0" dirty="0" smtClean="0"/>
          </a:p>
          <a:p>
            <a:r>
              <a:rPr lang="en-US" baseline="0" dirty="0" smtClean="0"/>
              <a:t>Users often don’t understand what the permissions are used for. </a:t>
            </a:r>
          </a:p>
          <a:p>
            <a:endParaRPr lang="en-US" baseline="0" dirty="0" smtClean="0"/>
          </a:p>
          <a:p>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4</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way Android protects users’ private information is through the Android permission system.</a:t>
            </a:r>
          </a:p>
          <a:p>
            <a:endParaRPr lang="en-US" baseline="0" dirty="0" smtClean="0"/>
          </a:p>
          <a:p>
            <a:r>
              <a:rPr lang="en-US" baseline="0" dirty="0" smtClean="0"/>
              <a:t>The permission system controls users’ private data resources such as location, contact list, and so on, and users must grant these permissions before the app can access their information. </a:t>
            </a:r>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5</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way Android protects users’ private information is through the Android permission system.</a:t>
            </a:r>
          </a:p>
          <a:p>
            <a:endParaRPr lang="en-US" baseline="0" dirty="0" smtClean="0"/>
          </a:p>
          <a:p>
            <a:r>
              <a:rPr lang="en-US" baseline="0" dirty="0" smtClean="0"/>
              <a:t>The permission system controls users’ private data resources such as location, contact list, and so on, and users must grant these permissions before the app can access their information. </a:t>
            </a:r>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6</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However, existing work shows that there’s a knowledge gap between user understanding and the technical permission usage.</a:t>
            </a:r>
          </a:p>
          <a:p>
            <a:endParaRPr lang="en-US" baseline="0" dirty="0" smtClean="0"/>
          </a:p>
          <a:p>
            <a:r>
              <a:rPr lang="en-US" baseline="0" dirty="0" smtClean="0"/>
              <a:t>Users often don’t understand what the permissions are used for. </a:t>
            </a:r>
          </a:p>
          <a:p>
            <a:endParaRPr lang="en-US" baseline="0" dirty="0" smtClean="0"/>
          </a:p>
          <a:p>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7</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Berkeley paper only shows that rationales work in theory. In practice, we want to understand when and how an app provide a rationale.</a:t>
            </a:r>
          </a:p>
          <a:p>
            <a:endParaRPr lang="en-US" baseline="0" dirty="0" smtClean="0"/>
          </a:p>
          <a:p>
            <a:r>
              <a:rPr lang="en-US" baseline="0" dirty="0" smtClean="0"/>
              <a:t>Because the rationales won’t be effective if no apps use it in practice, and only through statistical study can we understand how the rationale feature works at a large scale.</a:t>
            </a:r>
          </a:p>
          <a:p>
            <a:endParaRPr lang="en-US" baseline="0" dirty="0" smtClean="0"/>
          </a:p>
          <a:p>
            <a:r>
              <a:rPr lang="en-US" baseline="0" dirty="0" smtClean="0"/>
              <a:t>More specifically, we study these four research questions. RQ1 and RQ2 are when questions and RQ3 and RQ4 are how questions.</a:t>
            </a:r>
          </a:p>
          <a:p>
            <a:endParaRPr lang="en-US" baseline="0" dirty="0" smtClean="0"/>
          </a:p>
          <a:p>
            <a:r>
              <a:rPr lang="en-US" baseline="0" dirty="0" smtClean="0"/>
              <a:t>RQ1 asks how many apps provide rationales, and is there any difference between different permissions?</a:t>
            </a:r>
          </a:p>
          <a:p>
            <a:endParaRPr lang="en-US" baseline="0" dirty="0" smtClean="0"/>
          </a:p>
          <a:p>
            <a:r>
              <a:rPr lang="en-US" baseline="0" dirty="0" smtClean="0"/>
              <a:t>RQ2 further asks if apps provide more rationales for difficult permissions or for easier permissions?</a:t>
            </a:r>
          </a:p>
          <a:p>
            <a:endParaRPr lang="en-US" baseline="0" dirty="0" smtClean="0"/>
          </a:p>
          <a:p>
            <a:r>
              <a:rPr lang="en-US" baseline="0" dirty="0" smtClean="0"/>
              <a:t>RQ3 asks if there exist any incorrect rationales</a:t>
            </a:r>
          </a:p>
          <a:p>
            <a:endParaRPr lang="en-US" baseline="0" dirty="0" smtClean="0"/>
          </a:p>
          <a:p>
            <a:r>
              <a:rPr lang="en-US" baseline="0" dirty="0" smtClean="0"/>
              <a:t>And finally, RQ4 asks about how specific the rationales are. </a:t>
            </a:r>
          </a:p>
          <a:p>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8</a:t>
            </a:fld>
            <a:endParaRPr lang="en-US"/>
          </a:p>
        </p:txBody>
      </p:sp>
    </p:spTree>
    <p:extLst>
      <p:ext uri="{BB962C8B-B14F-4D97-AF65-F5344CB8AC3E}">
        <p14:creationId xmlns:p14="http://schemas.microsoft.com/office/powerpoint/2010/main" val="1682299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Berkeley paper only shows that rationales work in theory. In practice, we want to understand when and how an app provide a rationale.</a:t>
            </a:r>
          </a:p>
          <a:p>
            <a:endParaRPr lang="en-US" baseline="0" dirty="0" smtClean="0"/>
          </a:p>
          <a:p>
            <a:r>
              <a:rPr lang="en-US" baseline="0" dirty="0" smtClean="0"/>
              <a:t>Because the rationales won’t be effective if no apps use it in practice, and only through statistical study can we understand how the rationale feature works at a large scale.</a:t>
            </a:r>
          </a:p>
          <a:p>
            <a:endParaRPr lang="en-US" baseline="0" dirty="0" smtClean="0"/>
          </a:p>
          <a:p>
            <a:r>
              <a:rPr lang="en-US" baseline="0" dirty="0" smtClean="0"/>
              <a:t>More specifically, we study these four research questions. RQ1 and RQ2 are when questions and RQ3 and RQ4 are how questions.</a:t>
            </a:r>
          </a:p>
          <a:p>
            <a:endParaRPr lang="en-US" baseline="0" dirty="0" smtClean="0"/>
          </a:p>
          <a:p>
            <a:r>
              <a:rPr lang="en-US" baseline="0" dirty="0" smtClean="0"/>
              <a:t>RQ1 asks how many apps provide rationales, and is there any difference between different permissions?</a:t>
            </a:r>
          </a:p>
          <a:p>
            <a:endParaRPr lang="en-US" baseline="0" dirty="0" smtClean="0"/>
          </a:p>
          <a:p>
            <a:r>
              <a:rPr lang="en-US" baseline="0" dirty="0" smtClean="0"/>
              <a:t>RQ2 further asks if apps provide more rationales for difficult permissions or for easier permissions?</a:t>
            </a:r>
          </a:p>
          <a:p>
            <a:endParaRPr lang="en-US" baseline="0" dirty="0" smtClean="0"/>
          </a:p>
          <a:p>
            <a:r>
              <a:rPr lang="en-US" baseline="0" dirty="0" smtClean="0"/>
              <a:t>RQ3 asks if there exist any incorrect rationales</a:t>
            </a:r>
          </a:p>
          <a:p>
            <a:endParaRPr lang="en-US" baseline="0" dirty="0" smtClean="0"/>
          </a:p>
          <a:p>
            <a:r>
              <a:rPr lang="en-US" baseline="0" dirty="0" smtClean="0"/>
              <a:t>And finally, RQ4 asks about how specific the rationales are. </a:t>
            </a:r>
          </a:p>
          <a:p>
            <a:endParaRPr lang="en-US" baseline="0" dirty="0" smtClean="0"/>
          </a:p>
        </p:txBody>
      </p:sp>
      <p:sp>
        <p:nvSpPr>
          <p:cNvPr id="4" name="Date Placeholder 3"/>
          <p:cNvSpPr>
            <a:spLocks noGrp="1"/>
          </p:cNvSpPr>
          <p:nvPr>
            <p:ph type="dt" idx="10"/>
          </p:nvPr>
        </p:nvSpPr>
        <p:spPr/>
        <p:txBody>
          <a:bodyPr/>
          <a:lstStyle/>
          <a:p>
            <a:fld id="{7F7D7EDE-BE56-4F95-B2A7-44243DD87395}" type="datetime1">
              <a:rPr lang="en-US" smtClean="0"/>
              <a:t>9/30/18</a:t>
            </a:fld>
            <a:endParaRPr lang="en-US"/>
          </a:p>
        </p:txBody>
      </p:sp>
      <p:sp>
        <p:nvSpPr>
          <p:cNvPr id="5" name="Slide Number Placeholder 4"/>
          <p:cNvSpPr>
            <a:spLocks noGrp="1"/>
          </p:cNvSpPr>
          <p:nvPr>
            <p:ph type="sldNum" sz="quarter" idx="11"/>
          </p:nvPr>
        </p:nvSpPr>
        <p:spPr/>
        <p:txBody>
          <a:bodyPr/>
          <a:lstStyle/>
          <a:p>
            <a:fld id="{5342EA06-F935-4AF2-AFCE-A488904DC4F8}" type="slidenum">
              <a:rPr lang="en-US" smtClean="0"/>
              <a:t>9</a:t>
            </a:fld>
            <a:endParaRPr lang="en-US"/>
          </a:p>
        </p:txBody>
      </p:sp>
    </p:spTree>
    <p:extLst>
      <p:ext uri="{BB962C8B-B14F-4D97-AF65-F5344CB8AC3E}">
        <p14:creationId xmlns:p14="http://schemas.microsoft.com/office/powerpoint/2010/main" val="168229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7010400" y="-15240"/>
            <a:ext cx="2133600"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616482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939444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512821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47800" y="2590800"/>
            <a:ext cx="6400800" cy="838200"/>
          </a:xfrm>
        </p:spPr>
        <p:txBody>
          <a:bodyPr/>
          <a:lstStyle>
            <a:lvl1pPr>
              <a:defRPr>
                <a:solidFill>
                  <a:schemeClr val="accent2"/>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981200" y="3505200"/>
            <a:ext cx="5334000" cy="990600"/>
          </a:xfrm>
        </p:spPr>
        <p:txBody>
          <a:bodyPr/>
          <a:lstStyle>
            <a:lvl1pPr marL="0" indent="0" algn="ctr">
              <a:buFontTx/>
              <a:buNone/>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solidFill>
                <a:srgbClr val="FFFFFF"/>
              </a:solidFill>
            </a:endParaRPr>
          </a:p>
        </p:txBody>
      </p:sp>
      <p:sp>
        <p:nvSpPr>
          <p:cNvPr id="3077"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3078" name="Rectangle 6"/>
          <p:cNvSpPr>
            <a:spLocks noGrp="1" noChangeArrowheads="1"/>
          </p:cNvSpPr>
          <p:nvPr>
            <p:ph type="sldNum" sz="quarter" idx="4"/>
          </p:nvPr>
        </p:nvSpPr>
        <p:spPr/>
        <p:txBody>
          <a:bodyPr/>
          <a:lstStyle>
            <a:lvl1pPr>
              <a:defRPr/>
            </a:lvl1pPr>
          </a:lstStyle>
          <a:p>
            <a:fld id="{570CCC89-CFA1-41C4-84C8-7B773D6462CD}" type="slidenum">
              <a:rPr lang="en-US">
                <a:solidFill>
                  <a:srgbClr val="FFFFFF"/>
                </a:solidFill>
              </a:rPr>
              <a:pPr/>
              <a:t>‹#›</a:t>
            </a:fld>
            <a:endParaRPr lang="en-US">
              <a:solidFill>
                <a:srgbClr val="FFFFFF"/>
              </a:solidFill>
            </a:endParaRPr>
          </a:p>
        </p:txBody>
      </p:sp>
      <p:pic>
        <p:nvPicPr>
          <p:cNvPr id="3083" name="Picture 11" descr="leave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17508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1480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Tree>
    <p:extLst>
      <p:ext uri="{BB962C8B-B14F-4D97-AF65-F5344CB8AC3E}">
        <p14:creationId xmlns:p14="http://schemas.microsoft.com/office/powerpoint/2010/main" val="4288821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2118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556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5472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501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87979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6543337"/>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919695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9050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3152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967224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538609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065507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257822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45177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6857709"/>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122118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781800" y="6400800"/>
            <a:ext cx="2133600" cy="365125"/>
          </a:xfrm>
          <a:prstGeom prst="rect">
            <a:avLst/>
          </a:prstGeom>
        </p:spPr>
        <p:txBody>
          <a:bodyPr vert="horz" lIns="91440" tIns="45720" rIns="91440" bIns="45720" rtlCol="0" anchor="ctr"/>
          <a:lstStyle>
            <a:lvl1pPr algn="r">
              <a:defRPr sz="1200" b="1">
                <a:solidFill>
                  <a:schemeClr val="tx1"/>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471721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50"/>
            </a:lvl1pPr>
          </a:lstStyle>
          <a:p>
            <a:pPr eaLnBrk="0" fontAlgn="base" hangingPunct="0">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050"/>
            </a:lvl1pPr>
          </a:lstStyle>
          <a:p>
            <a:pPr eaLnBrk="0" fontAlgn="base" hangingPunct="0">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50"/>
            </a:lvl1pPr>
          </a:lstStyle>
          <a:p>
            <a:pPr eaLnBrk="0" fontAlgn="base" hangingPunct="0">
              <a:spcBef>
                <a:spcPct val="0"/>
              </a:spcBef>
              <a:spcAft>
                <a:spcPct val="0"/>
              </a:spcAft>
            </a:pPr>
            <a:fld id="{4DCFD142-9333-401A-BF3A-830E13793191}" type="slidenum">
              <a:rPr lang="en-US">
                <a:solidFill>
                  <a:srgbClr val="FFFFFF"/>
                </a:solidFill>
              </a:rPr>
              <a:pPr eaLnBrk="0" fontAlgn="base" hangingPunct="0">
                <a:spcBef>
                  <a:spcPct val="0"/>
                </a:spcBef>
                <a:spcAft>
                  <a:spcPct val="0"/>
                </a:spcAft>
              </a:pPr>
              <a:t>‹#›</a:t>
            </a:fld>
            <a:endParaRPr lang="en-US">
              <a:solidFill>
                <a:srgbClr val="FFFFFF"/>
              </a:solidFill>
            </a:endParaRPr>
          </a:p>
        </p:txBody>
      </p:sp>
      <p:pic>
        <p:nvPicPr>
          <p:cNvPr id="1033" name="Picture 9" descr="leaves_nex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551336"/>
      </p:ext>
    </p:extLst>
  </p:cSld>
  <p:clrMap bg1="dk2" tx1="lt1" bg2="dk1"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1" fontAlgn="base" hangingPunct="1">
        <a:spcBef>
          <a:spcPct val="0"/>
        </a:spcBef>
        <a:spcAft>
          <a:spcPct val="0"/>
        </a:spcAft>
        <a:defRPr sz="3300" kern="1200">
          <a:solidFill>
            <a:schemeClr val="bg2"/>
          </a:solidFill>
          <a:latin typeface="+mj-lt"/>
          <a:ea typeface="+mj-ea"/>
          <a:cs typeface="+mj-cs"/>
        </a:defRPr>
      </a:lvl1pPr>
      <a:lvl2pPr algn="ctr" rtl="0" eaLnBrk="1" fontAlgn="base" hangingPunct="1">
        <a:spcBef>
          <a:spcPct val="0"/>
        </a:spcBef>
        <a:spcAft>
          <a:spcPct val="0"/>
        </a:spcAft>
        <a:defRPr sz="3300">
          <a:solidFill>
            <a:schemeClr val="bg2"/>
          </a:solidFill>
          <a:latin typeface="Arial" panose="020B0604020202020204" pitchFamily="34" charset="0"/>
          <a:ea typeface="ＭＳ Ｐゴシック" panose="020B0600070205080204" pitchFamily="34" charset="-128"/>
        </a:defRPr>
      </a:lvl2pPr>
      <a:lvl3pPr algn="ctr" rtl="0" eaLnBrk="1" fontAlgn="base" hangingPunct="1">
        <a:spcBef>
          <a:spcPct val="0"/>
        </a:spcBef>
        <a:spcAft>
          <a:spcPct val="0"/>
        </a:spcAft>
        <a:defRPr sz="3300">
          <a:solidFill>
            <a:schemeClr val="bg2"/>
          </a:solidFill>
          <a:latin typeface="Arial" panose="020B0604020202020204" pitchFamily="34" charset="0"/>
          <a:ea typeface="ＭＳ Ｐゴシック" panose="020B0600070205080204" pitchFamily="34" charset="-128"/>
        </a:defRPr>
      </a:lvl3pPr>
      <a:lvl4pPr algn="ctr" rtl="0" eaLnBrk="1" fontAlgn="base" hangingPunct="1">
        <a:spcBef>
          <a:spcPct val="0"/>
        </a:spcBef>
        <a:spcAft>
          <a:spcPct val="0"/>
        </a:spcAft>
        <a:defRPr sz="3300">
          <a:solidFill>
            <a:schemeClr val="bg2"/>
          </a:solidFill>
          <a:latin typeface="Arial" panose="020B0604020202020204" pitchFamily="34" charset="0"/>
          <a:ea typeface="ＭＳ Ｐゴシック" panose="020B0600070205080204" pitchFamily="34" charset="-128"/>
        </a:defRPr>
      </a:lvl4pPr>
      <a:lvl5pPr algn="ctr" rtl="0" eaLnBrk="1" fontAlgn="base" hangingPunct="1">
        <a:spcBef>
          <a:spcPct val="0"/>
        </a:spcBef>
        <a:spcAft>
          <a:spcPct val="0"/>
        </a:spcAft>
        <a:defRPr sz="3300">
          <a:solidFill>
            <a:schemeClr val="bg2"/>
          </a:solidFill>
          <a:latin typeface="Arial" panose="020B0604020202020204" pitchFamily="34" charset="0"/>
          <a:ea typeface="ＭＳ Ｐゴシック" panose="020B0600070205080204" pitchFamily="34" charset="-128"/>
        </a:defRPr>
      </a:lvl5pPr>
      <a:lvl6pPr marL="342900" algn="ctr" rtl="0" eaLnBrk="1" fontAlgn="base" hangingPunct="1">
        <a:spcBef>
          <a:spcPct val="0"/>
        </a:spcBef>
        <a:spcAft>
          <a:spcPct val="0"/>
        </a:spcAft>
        <a:defRPr sz="3300">
          <a:solidFill>
            <a:schemeClr val="bg2"/>
          </a:solidFill>
          <a:latin typeface="Arial" panose="020B0604020202020204" pitchFamily="34" charset="0"/>
          <a:ea typeface="ＭＳ Ｐゴシック" panose="020B0600070205080204" pitchFamily="34" charset="-128"/>
        </a:defRPr>
      </a:lvl6pPr>
      <a:lvl7pPr marL="685800" algn="ctr" rtl="0" eaLnBrk="1" fontAlgn="base" hangingPunct="1">
        <a:spcBef>
          <a:spcPct val="0"/>
        </a:spcBef>
        <a:spcAft>
          <a:spcPct val="0"/>
        </a:spcAft>
        <a:defRPr sz="3300">
          <a:solidFill>
            <a:schemeClr val="bg2"/>
          </a:solidFill>
          <a:latin typeface="Arial" panose="020B0604020202020204" pitchFamily="34" charset="0"/>
          <a:ea typeface="ＭＳ Ｐゴシック" panose="020B0600070205080204" pitchFamily="34" charset="-128"/>
        </a:defRPr>
      </a:lvl7pPr>
      <a:lvl8pPr marL="1028700" algn="ctr" rtl="0" eaLnBrk="1" fontAlgn="base" hangingPunct="1">
        <a:spcBef>
          <a:spcPct val="0"/>
        </a:spcBef>
        <a:spcAft>
          <a:spcPct val="0"/>
        </a:spcAft>
        <a:defRPr sz="3300">
          <a:solidFill>
            <a:schemeClr val="bg2"/>
          </a:solidFill>
          <a:latin typeface="Arial" panose="020B0604020202020204" pitchFamily="34" charset="0"/>
          <a:ea typeface="ＭＳ Ｐゴシック" panose="020B0600070205080204" pitchFamily="34" charset="-128"/>
        </a:defRPr>
      </a:lvl8pPr>
      <a:lvl9pPr marL="1371600" algn="ctr" rtl="0" eaLnBrk="1" fontAlgn="base" hangingPunct="1">
        <a:spcBef>
          <a:spcPct val="0"/>
        </a:spcBef>
        <a:spcAft>
          <a:spcPct val="0"/>
        </a:spcAft>
        <a:defRPr sz="3300">
          <a:solidFill>
            <a:schemeClr val="bg2"/>
          </a:solidFill>
          <a:latin typeface="Arial" panose="020B0604020202020204" pitchFamily="34" charset="0"/>
          <a:ea typeface="ＭＳ Ｐゴシック" panose="020B0600070205080204" pitchFamily="34" charset="-128"/>
        </a:defRPr>
      </a:lvl9pPr>
    </p:titleStyle>
    <p:bodyStyle>
      <a:lvl1pPr marL="257175" indent="-257175" algn="l" rtl="0" eaLnBrk="1" fontAlgn="base" hangingPunct="1">
        <a:spcBef>
          <a:spcPct val="20000"/>
        </a:spcBef>
        <a:spcAft>
          <a:spcPct val="0"/>
        </a:spcAft>
        <a:buChar char="•"/>
        <a:defRPr sz="2400" kern="1200">
          <a:solidFill>
            <a:schemeClr val="accent2"/>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accent2"/>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accent2"/>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accent2"/>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15.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7.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7.png"/><Relationship Id="rId5" Type="http://schemas.openxmlformats.org/officeDocument/2006/relationships/image" Target="../media/image20.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17.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685800" y="1828800"/>
            <a:ext cx="8229600" cy="1257300"/>
          </a:xfrm>
        </p:spPr>
        <p:txBody>
          <a:bodyPr/>
          <a:lstStyle/>
          <a:p>
            <a:r>
              <a:rPr lang="en-US" sz="2700" b="1" dirty="0">
                <a:solidFill>
                  <a:schemeClr val="tx1"/>
                </a:solidFill>
                <a:latin typeface="Corbel"/>
                <a:cs typeface="Corbel"/>
              </a:rPr>
              <a:t>A Large-Scale Empirical Study on Android </a:t>
            </a:r>
            <a:r>
              <a:rPr lang="en-US" sz="2700" b="1" dirty="0" smtClean="0">
                <a:solidFill>
                  <a:schemeClr val="tx1"/>
                </a:solidFill>
                <a:latin typeface="Corbel"/>
                <a:cs typeface="Corbel"/>
              </a:rPr>
              <a:t>Runtime-Permission Rationale </a:t>
            </a:r>
            <a:r>
              <a:rPr lang="en-US" sz="2700" b="1" dirty="0">
                <a:solidFill>
                  <a:schemeClr val="tx1"/>
                </a:solidFill>
                <a:latin typeface="Corbel"/>
                <a:cs typeface="Corbel"/>
              </a:rPr>
              <a:t>Messages</a:t>
            </a:r>
          </a:p>
        </p:txBody>
      </p:sp>
      <p:sp>
        <p:nvSpPr>
          <p:cNvPr id="8" name="Subtitle 1"/>
          <p:cNvSpPr txBox="1">
            <a:spLocks/>
          </p:cNvSpPr>
          <p:nvPr/>
        </p:nvSpPr>
        <p:spPr bwMode="gray">
          <a:xfrm>
            <a:off x="838200" y="3962400"/>
            <a:ext cx="77724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0" hangingPunct="0"/>
            <a:r>
              <a:rPr lang="en-US" sz="1800" b="1" dirty="0" smtClean="0">
                <a:solidFill>
                  <a:srgbClr val="FFFF00"/>
                </a:solidFill>
                <a:latin typeface="Corbel" pitchFamily="34" charset="0"/>
              </a:rPr>
              <a:t>Xueqing Liu</a:t>
            </a:r>
            <a:r>
              <a:rPr lang="en-US" sz="1800" b="1" baseline="30000" dirty="0" smtClean="0">
                <a:solidFill>
                  <a:srgbClr val="FFFF00"/>
                </a:solidFill>
                <a:latin typeface="Corbel" pitchFamily="34" charset="0"/>
              </a:rPr>
              <a:t>1</a:t>
            </a:r>
            <a:r>
              <a:rPr lang="en-US" sz="1800" b="1" dirty="0" smtClean="0">
                <a:latin typeface="Corbel" pitchFamily="34" charset="0"/>
              </a:rPr>
              <a:t>, </a:t>
            </a:r>
            <a:r>
              <a:rPr lang="en-US" sz="1800" b="1" dirty="0" err="1" smtClean="0">
                <a:latin typeface="Corbel" pitchFamily="34" charset="0"/>
              </a:rPr>
              <a:t>Yue</a:t>
            </a:r>
            <a:r>
              <a:rPr lang="en-US" sz="1800" b="1" dirty="0" smtClean="0">
                <a:latin typeface="Corbel" pitchFamily="34" charset="0"/>
              </a:rPr>
              <a:t> Leng</a:t>
            </a:r>
            <a:r>
              <a:rPr lang="en-US" sz="1800" b="1" baseline="30000" dirty="0" smtClean="0">
                <a:latin typeface="Corbel" pitchFamily="34" charset="0"/>
              </a:rPr>
              <a:t>1</a:t>
            </a:r>
            <a:r>
              <a:rPr lang="en-US" sz="1800" b="1" dirty="0" smtClean="0">
                <a:latin typeface="Corbel" pitchFamily="34" charset="0"/>
              </a:rPr>
              <a:t>, Wei  Yang</a:t>
            </a:r>
            <a:r>
              <a:rPr lang="en-US" sz="1800" b="1" baseline="30000" dirty="0" smtClean="0">
                <a:latin typeface="Corbel" pitchFamily="34" charset="0"/>
              </a:rPr>
              <a:t>2</a:t>
            </a:r>
            <a:r>
              <a:rPr lang="en-US" sz="1800" b="1" dirty="0" smtClean="0">
                <a:latin typeface="Corbel" pitchFamily="34" charset="0"/>
              </a:rPr>
              <a:t>, </a:t>
            </a:r>
            <a:r>
              <a:rPr lang="en-US" sz="1800" b="1" dirty="0" err="1" smtClean="0">
                <a:latin typeface="Corbel" pitchFamily="34" charset="0"/>
              </a:rPr>
              <a:t>Wenyu</a:t>
            </a:r>
            <a:r>
              <a:rPr lang="en-US" sz="1800" b="1" dirty="0" smtClean="0">
                <a:latin typeface="Corbel" pitchFamily="34" charset="0"/>
              </a:rPr>
              <a:t> Wang</a:t>
            </a:r>
            <a:r>
              <a:rPr lang="en-US" sz="1800" b="1" baseline="30000" dirty="0" smtClean="0">
                <a:latin typeface="Corbel" pitchFamily="34" charset="0"/>
              </a:rPr>
              <a:t>1</a:t>
            </a:r>
            <a:r>
              <a:rPr lang="en-US" sz="1800" b="1" dirty="0" smtClean="0">
                <a:latin typeface="Corbel" pitchFamily="34" charset="0"/>
              </a:rPr>
              <a:t>, </a:t>
            </a:r>
            <a:r>
              <a:rPr lang="en-US" sz="1800" b="1" dirty="0" err="1" smtClean="0">
                <a:latin typeface="Corbel" pitchFamily="34" charset="0"/>
              </a:rPr>
              <a:t>Chengxiang</a:t>
            </a:r>
            <a:r>
              <a:rPr lang="en-US" sz="1800" b="1" dirty="0" smtClean="0">
                <a:latin typeface="Corbel" pitchFamily="34" charset="0"/>
              </a:rPr>
              <a:t> Zhai</a:t>
            </a:r>
            <a:r>
              <a:rPr lang="en-US" sz="1800" b="1" baseline="30000" dirty="0" smtClean="0">
                <a:latin typeface="Corbel" pitchFamily="34" charset="0"/>
              </a:rPr>
              <a:t>1</a:t>
            </a:r>
            <a:r>
              <a:rPr lang="en-US" sz="1800" b="1" dirty="0" smtClean="0">
                <a:latin typeface="Corbel" pitchFamily="34" charset="0"/>
              </a:rPr>
              <a:t>, Tao Xie</a:t>
            </a:r>
            <a:r>
              <a:rPr lang="en-US" sz="1800" b="1" baseline="30000" dirty="0" smtClean="0">
                <a:latin typeface="Corbel" pitchFamily="34" charset="0"/>
              </a:rPr>
              <a:t>1</a:t>
            </a:r>
            <a:endParaRPr lang="en-US" sz="1800" b="1" dirty="0" smtClean="0">
              <a:latin typeface="Corbel" pitchFamily="34" charset="0"/>
            </a:endParaRPr>
          </a:p>
          <a:p>
            <a:pPr algn="ctr" eaLnBrk="0" hangingPunct="0"/>
            <a:endParaRPr lang="en-US" sz="1800" b="1" dirty="0" smtClean="0">
              <a:latin typeface="Corbel" pitchFamily="34" charset="0"/>
            </a:endParaRPr>
          </a:p>
          <a:p>
            <a:pPr algn="ctr" eaLnBrk="0" hangingPunct="0"/>
            <a:r>
              <a:rPr lang="en-US" sz="1600" b="1" dirty="0" smtClean="0">
                <a:latin typeface="Corbel" pitchFamily="34" charset="0"/>
              </a:rPr>
              <a:t>Email: {xliu93,yueleng2,wenyu2,czhai,taoxie}@</a:t>
            </a:r>
            <a:r>
              <a:rPr lang="en-US" sz="1600" b="1" dirty="0" err="1" smtClean="0">
                <a:latin typeface="Corbel" pitchFamily="34" charset="0"/>
              </a:rPr>
              <a:t>illinois.edu</a:t>
            </a:r>
            <a:r>
              <a:rPr lang="en-US" sz="1600" b="1" dirty="0" smtClean="0">
                <a:latin typeface="Corbel" pitchFamily="34" charset="0"/>
              </a:rPr>
              <a:t>, </a:t>
            </a:r>
            <a:r>
              <a:rPr lang="en-US" sz="1600" b="1" dirty="0" err="1" smtClean="0">
                <a:latin typeface="Corbel" pitchFamily="34" charset="0"/>
              </a:rPr>
              <a:t>wei.yang@utdallas.edu</a:t>
            </a:r>
            <a:endParaRPr lang="en-US" sz="1600" b="1" dirty="0">
              <a:latin typeface="Corbel" pitchFamily="34" charset="0"/>
            </a:endParaRPr>
          </a:p>
        </p:txBody>
      </p:sp>
    </p:spTree>
    <p:extLst>
      <p:ext uri="{BB962C8B-B14F-4D97-AF65-F5344CB8AC3E}">
        <p14:creationId xmlns:p14="http://schemas.microsoft.com/office/powerpoint/2010/main" val="33449964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Empirical Study on Runtime Permission Rationale</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9" name="Content Placeholder 2"/>
          <p:cNvSpPr>
            <a:spLocks noGrp="1"/>
          </p:cNvSpPr>
          <p:nvPr>
            <p:ph idx="1"/>
          </p:nvPr>
        </p:nvSpPr>
        <p:spPr>
          <a:xfrm>
            <a:off x="457200" y="1600200"/>
            <a:ext cx="8229600" cy="4525963"/>
          </a:xfrm>
        </p:spPr>
        <p:txBody>
          <a:bodyPr>
            <a:normAutofit/>
          </a:bodyPr>
          <a:lstStyle/>
          <a:p>
            <a:pPr>
              <a:buFont typeface="Arial"/>
              <a:buChar char="•"/>
            </a:pPr>
            <a:r>
              <a:rPr lang="en-US" sz="2400" b="1" dirty="0" smtClean="0">
                <a:solidFill>
                  <a:srgbClr val="FF0000"/>
                </a:solidFill>
              </a:rPr>
              <a:t>RQ1:</a:t>
            </a:r>
            <a:r>
              <a:rPr lang="en-US" sz="2400" dirty="0" smtClean="0"/>
              <a:t> Which permission is more frequently explained?</a:t>
            </a:r>
          </a:p>
          <a:p>
            <a:pPr>
              <a:buFont typeface="Arial"/>
              <a:buChar char="•"/>
            </a:pPr>
            <a:endParaRPr lang="en-US" sz="2400" dirty="0" smtClean="0"/>
          </a:p>
          <a:p>
            <a:pPr>
              <a:buFont typeface="Arial"/>
              <a:buChar char="•"/>
            </a:pPr>
            <a:r>
              <a:rPr lang="en-US" sz="2400" b="1" dirty="0" smtClean="0">
                <a:solidFill>
                  <a:srgbClr val="FF0000"/>
                </a:solidFill>
              </a:rPr>
              <a:t>RQ2:</a:t>
            </a:r>
            <a:r>
              <a:rPr lang="en-US" sz="2400" dirty="0" smtClean="0"/>
              <a:t> Are less-straightforward permissions more explained?</a:t>
            </a:r>
          </a:p>
          <a:p>
            <a:pPr>
              <a:buFont typeface="Arial"/>
              <a:buChar char="•"/>
            </a:pPr>
            <a:endParaRPr lang="en-US" sz="2400" dirty="0" smtClean="0"/>
          </a:p>
          <a:p>
            <a:pPr>
              <a:buFont typeface="Arial"/>
              <a:buChar char="•"/>
            </a:pPr>
            <a:r>
              <a:rPr lang="en-US" sz="2400" b="1" dirty="0" smtClean="0">
                <a:solidFill>
                  <a:srgbClr val="FF0000"/>
                </a:solidFill>
              </a:rPr>
              <a:t>RQ3:</a:t>
            </a:r>
            <a:r>
              <a:rPr lang="en-US" sz="2400" dirty="0" smtClean="0"/>
              <a:t> Do rationales correctly explain the permission?</a:t>
            </a:r>
          </a:p>
          <a:p>
            <a:pPr>
              <a:buFont typeface="Arial"/>
              <a:buChar char="•"/>
            </a:pPr>
            <a:endParaRPr lang="en-US" sz="2400" dirty="0" smtClean="0"/>
          </a:p>
          <a:p>
            <a:pPr>
              <a:buFont typeface="Arial"/>
              <a:buChar char="•"/>
            </a:pPr>
            <a:r>
              <a:rPr lang="en-US" sz="2400" b="1" dirty="0" smtClean="0">
                <a:solidFill>
                  <a:srgbClr val="FF0000"/>
                </a:solidFill>
              </a:rPr>
              <a:t>RQ4:</a:t>
            </a:r>
            <a:r>
              <a:rPr lang="en-US" sz="2400" dirty="0" smtClean="0">
                <a:solidFill>
                  <a:srgbClr val="FF0000"/>
                </a:solidFill>
              </a:rPr>
              <a:t> </a:t>
            </a:r>
            <a:r>
              <a:rPr lang="en-US" sz="2400" dirty="0" smtClean="0"/>
              <a:t>How specific are the explanations?</a:t>
            </a:r>
          </a:p>
          <a:p>
            <a:pPr>
              <a:buFont typeface="Arial"/>
              <a:buChar char="•"/>
            </a:pPr>
            <a:endParaRPr lang="en-US" sz="2400" dirty="0"/>
          </a:p>
          <a:p>
            <a:pPr>
              <a:buFont typeface="Arial"/>
              <a:buChar char="•"/>
            </a:pPr>
            <a:r>
              <a:rPr lang="en-US" sz="2400" b="1" dirty="0" smtClean="0">
                <a:solidFill>
                  <a:srgbClr val="F0989F"/>
                </a:solidFill>
              </a:rPr>
              <a:t>RQ5</a:t>
            </a:r>
            <a:r>
              <a:rPr lang="en-US" sz="2400" dirty="0" smtClean="0">
                <a:solidFill>
                  <a:srgbClr val="F0989F"/>
                </a:solidFill>
              </a:rPr>
              <a:t>: </a:t>
            </a:r>
            <a:r>
              <a:rPr lang="en-US" sz="2400" dirty="0" smtClean="0">
                <a:solidFill>
                  <a:srgbClr val="A6A6A6"/>
                </a:solidFill>
              </a:rPr>
              <a:t>Is explanation in rationales correlated to the explanation in app description?</a:t>
            </a:r>
            <a:endParaRPr lang="en-US" sz="2400" dirty="0">
              <a:solidFill>
                <a:srgbClr val="A6A6A6"/>
              </a:solidFill>
            </a:endParaRPr>
          </a:p>
        </p:txBody>
      </p:sp>
    </p:spTree>
    <p:extLst>
      <p:ext uri="{BB962C8B-B14F-4D97-AF65-F5344CB8AC3E}">
        <p14:creationId xmlns:p14="http://schemas.microsoft.com/office/powerpoint/2010/main" val="601599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Data Collection</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7" name="Content Placeholder 2"/>
          <p:cNvSpPr txBox="1">
            <a:spLocks/>
          </p:cNvSpPr>
          <p:nvPr/>
        </p:nvSpPr>
        <p:spPr>
          <a:xfrm>
            <a:off x="457200" y="1676400"/>
            <a:ext cx="8153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a:buChar char="•"/>
            </a:pPr>
            <a:r>
              <a:rPr lang="en-US" sz="2400" dirty="0" smtClean="0"/>
              <a:t>Crawled 83,244 apps with a runtime permission version (Google Play store and </a:t>
            </a:r>
            <a:r>
              <a:rPr lang="en-US" sz="2400" dirty="0" err="1" smtClean="0"/>
              <a:t>APKPure</a:t>
            </a:r>
            <a:r>
              <a:rPr lang="en-US" sz="2400" dirty="0" smtClean="0"/>
              <a:t>)</a:t>
            </a:r>
          </a:p>
          <a:p>
            <a:pPr>
              <a:buFont typeface="Arial"/>
              <a:buChar char="•"/>
            </a:pPr>
            <a:endParaRPr lang="en-US" sz="2400" dirty="0"/>
          </a:p>
          <a:p>
            <a:pPr>
              <a:buFont typeface="Arial"/>
              <a:buChar char="•"/>
            </a:pPr>
            <a:r>
              <a:rPr lang="en-US" sz="2400" dirty="0" smtClean="0"/>
              <a:t>Collect 115,558 rationales</a:t>
            </a:r>
            <a:r>
              <a:rPr lang="en-US" sz="2400" dirty="0"/>
              <a:t> </a:t>
            </a:r>
            <a:r>
              <a:rPr lang="en-US" sz="2400" dirty="0" smtClean="0"/>
              <a:t>from </a:t>
            </a:r>
            <a:r>
              <a:rPr lang="en-US" sz="2400" b="1" dirty="0" smtClean="0"/>
              <a:t>./res/values/</a:t>
            </a:r>
            <a:r>
              <a:rPr lang="en-US" sz="2400" b="1" dirty="0" err="1" smtClean="0"/>
              <a:t>strings.xml</a:t>
            </a:r>
            <a:endParaRPr lang="en-US" sz="2400" b="1" dirty="0" smtClean="0"/>
          </a:p>
        </p:txBody>
      </p:sp>
      <p:sp>
        <p:nvSpPr>
          <p:cNvPr id="5" name="TextBox 4"/>
          <p:cNvSpPr txBox="1"/>
          <p:nvPr/>
        </p:nvSpPr>
        <p:spPr>
          <a:xfrm>
            <a:off x="1066800" y="3581400"/>
            <a:ext cx="7315200" cy="1015663"/>
          </a:xfrm>
          <a:prstGeom prst="rect">
            <a:avLst/>
          </a:prstGeom>
          <a:noFill/>
        </p:spPr>
        <p:txBody>
          <a:bodyPr wrap="square" rtlCol="0">
            <a:spAutoFit/>
          </a:bodyPr>
          <a:lstStyle/>
          <a:p>
            <a:r>
              <a:rPr lang="en-US" sz="2000" dirty="0"/>
              <a:t> </a:t>
            </a:r>
            <a:r>
              <a:rPr lang="en-US" sz="2000" dirty="0">
                <a:solidFill>
                  <a:srgbClr val="0000FF"/>
                </a:solidFill>
              </a:rPr>
              <a:t>&lt;string </a:t>
            </a:r>
            <a:r>
              <a:rPr lang="en-US" sz="2000" dirty="0">
                <a:solidFill>
                  <a:srgbClr val="008000"/>
                </a:solidFill>
              </a:rPr>
              <a:t>name=</a:t>
            </a:r>
            <a:r>
              <a:rPr lang="en-US" sz="2000" dirty="0">
                <a:solidFill>
                  <a:srgbClr val="000000"/>
                </a:solidFill>
              </a:rPr>
              <a:t>"</a:t>
            </a:r>
            <a:r>
              <a:rPr lang="en-US" sz="2000" dirty="0" err="1">
                <a:solidFill>
                  <a:srgbClr val="000000"/>
                </a:solidFill>
              </a:rPr>
              <a:t>save_screenshot_permissions_prompt_title</a:t>
            </a:r>
            <a:r>
              <a:rPr lang="en-US" sz="2000" dirty="0">
                <a:solidFill>
                  <a:srgbClr val="000000"/>
                </a:solidFill>
              </a:rPr>
              <a:t>"</a:t>
            </a:r>
            <a:r>
              <a:rPr lang="en-US" sz="2000" dirty="0">
                <a:solidFill>
                  <a:srgbClr val="1F8DEC"/>
                </a:solidFill>
              </a:rPr>
              <a:t>&gt;</a:t>
            </a:r>
            <a:r>
              <a:rPr lang="en-US" sz="2000" dirty="0">
                <a:solidFill>
                  <a:srgbClr val="000000"/>
                </a:solidFill>
              </a:rPr>
              <a:t>To save your screenshot, we need permission to write to your storage.</a:t>
            </a:r>
            <a:r>
              <a:rPr lang="en-US" sz="2000" dirty="0">
                <a:solidFill>
                  <a:srgbClr val="0000FF"/>
                </a:solidFill>
              </a:rPr>
              <a:t>&lt;/string&gt;</a:t>
            </a:r>
          </a:p>
        </p:txBody>
      </p:sp>
      <p:sp>
        <p:nvSpPr>
          <p:cNvPr id="10" name="TextBox 9"/>
          <p:cNvSpPr txBox="1"/>
          <p:nvPr/>
        </p:nvSpPr>
        <p:spPr>
          <a:xfrm>
            <a:off x="1066800" y="3581400"/>
            <a:ext cx="7315200" cy="1015663"/>
          </a:xfrm>
          <a:prstGeom prst="rect">
            <a:avLst/>
          </a:prstGeom>
          <a:solidFill>
            <a:schemeClr val="bg1"/>
          </a:solidFill>
        </p:spPr>
        <p:txBody>
          <a:bodyPr wrap="square" rtlCol="0">
            <a:spAutoFit/>
          </a:bodyPr>
          <a:lstStyle/>
          <a:p>
            <a:r>
              <a:rPr lang="en-US" sz="2000" dirty="0"/>
              <a:t> </a:t>
            </a:r>
            <a:r>
              <a:rPr lang="en-US" sz="2000" dirty="0">
                <a:solidFill>
                  <a:srgbClr val="0000FF"/>
                </a:solidFill>
              </a:rPr>
              <a:t>&lt;string </a:t>
            </a:r>
            <a:r>
              <a:rPr lang="en-US" sz="2000" dirty="0">
                <a:solidFill>
                  <a:srgbClr val="008000"/>
                </a:solidFill>
              </a:rPr>
              <a:t>name=</a:t>
            </a:r>
            <a:r>
              <a:rPr lang="en-US" sz="2000" dirty="0"/>
              <a:t>"</a:t>
            </a:r>
            <a:r>
              <a:rPr lang="en-US" sz="2000" dirty="0" err="1"/>
              <a:t>save_screenshot_</a:t>
            </a:r>
            <a:r>
              <a:rPr lang="en-US" sz="2000" b="1" dirty="0" err="1">
                <a:solidFill>
                  <a:srgbClr val="FF0000"/>
                </a:solidFill>
              </a:rPr>
              <a:t>permissions</a:t>
            </a:r>
            <a:r>
              <a:rPr lang="en-US" sz="2000" dirty="0" err="1"/>
              <a:t>_prompt_title</a:t>
            </a:r>
            <a:r>
              <a:rPr lang="en-US" sz="2000" dirty="0"/>
              <a:t>"</a:t>
            </a:r>
            <a:r>
              <a:rPr lang="en-US" sz="2000" dirty="0">
                <a:solidFill>
                  <a:srgbClr val="1F8DEC"/>
                </a:solidFill>
              </a:rPr>
              <a:t>&gt;</a:t>
            </a:r>
            <a:r>
              <a:rPr lang="en-US" sz="2000" dirty="0">
                <a:solidFill>
                  <a:srgbClr val="000000"/>
                </a:solidFill>
              </a:rPr>
              <a:t>To save your screenshot, we need </a:t>
            </a:r>
            <a:r>
              <a:rPr lang="en-US" sz="2000" b="1" dirty="0">
                <a:solidFill>
                  <a:srgbClr val="FF0000"/>
                </a:solidFill>
              </a:rPr>
              <a:t>permission</a:t>
            </a:r>
            <a:r>
              <a:rPr lang="en-US" sz="2000" dirty="0">
                <a:solidFill>
                  <a:srgbClr val="FF0000"/>
                </a:solidFill>
              </a:rPr>
              <a:t> </a:t>
            </a:r>
            <a:r>
              <a:rPr lang="en-US" sz="2000" dirty="0">
                <a:solidFill>
                  <a:srgbClr val="000000"/>
                </a:solidFill>
              </a:rPr>
              <a:t>to write to your storage.</a:t>
            </a:r>
            <a:r>
              <a:rPr lang="en-US" sz="2000" dirty="0">
                <a:solidFill>
                  <a:srgbClr val="0000FF"/>
                </a:solidFill>
              </a:rPr>
              <a:t>&lt;/string&gt;</a:t>
            </a:r>
          </a:p>
        </p:txBody>
      </p:sp>
      <p:sp>
        <p:nvSpPr>
          <p:cNvPr id="11" name="TextBox 10"/>
          <p:cNvSpPr txBox="1"/>
          <p:nvPr/>
        </p:nvSpPr>
        <p:spPr>
          <a:xfrm>
            <a:off x="2895600" y="5221069"/>
            <a:ext cx="5410200" cy="646331"/>
          </a:xfrm>
          <a:prstGeom prst="rect">
            <a:avLst/>
          </a:prstGeom>
          <a:noFill/>
        </p:spPr>
        <p:txBody>
          <a:bodyPr wrap="square" rtlCol="0">
            <a:spAutoFit/>
          </a:bodyPr>
          <a:lstStyle/>
          <a:p>
            <a:r>
              <a:rPr lang="en-US" b="1" dirty="0" smtClean="0"/>
              <a:t>Step 1</a:t>
            </a:r>
            <a:r>
              <a:rPr lang="en-US" dirty="0" smtClean="0"/>
              <a:t>: keyword matching, e.g., sentences containing “perm”, “toast” (positive)  </a:t>
            </a:r>
            <a:endParaRPr lang="en-US" dirty="0"/>
          </a:p>
        </p:txBody>
      </p:sp>
      <p:cxnSp>
        <p:nvCxnSpPr>
          <p:cNvPr id="14" name="Straight Arrow Connector 13"/>
          <p:cNvCxnSpPr/>
          <p:nvPr/>
        </p:nvCxnSpPr>
        <p:spPr>
          <a:xfrm flipH="1" flipV="1">
            <a:off x="5029200" y="4267200"/>
            <a:ext cx="381000" cy="990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5410200" y="3962400"/>
            <a:ext cx="228600" cy="12954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895600" y="5221069"/>
            <a:ext cx="5791200" cy="646331"/>
          </a:xfrm>
          <a:prstGeom prst="rect">
            <a:avLst/>
          </a:prstGeom>
          <a:noFill/>
        </p:spPr>
        <p:txBody>
          <a:bodyPr wrap="square" rtlCol="0">
            <a:spAutoFit/>
          </a:bodyPr>
          <a:lstStyle/>
          <a:p>
            <a:r>
              <a:rPr lang="en-US" b="1" dirty="0" smtClean="0"/>
              <a:t>Step 2</a:t>
            </a:r>
            <a:r>
              <a:rPr lang="en-US" dirty="0" smtClean="0"/>
              <a:t>: Build 9 CNN sentence classifiers, e.g., STORAGE</a:t>
            </a:r>
            <a:r>
              <a:rPr lang="en-US" dirty="0"/>
              <a:t> </a:t>
            </a:r>
            <a:r>
              <a:rPr lang="en-US" dirty="0" smtClean="0"/>
              <a:t>(positive) vs. not STORAGE (negative)</a:t>
            </a:r>
            <a:endParaRPr lang="en-US" dirty="0"/>
          </a:p>
        </p:txBody>
      </p:sp>
      <p:pic>
        <p:nvPicPr>
          <p:cNvPr id="17" name="Picture 16"/>
          <p:cNvPicPr>
            <a:picLocks noChangeAspect="1"/>
          </p:cNvPicPr>
          <p:nvPr/>
        </p:nvPicPr>
        <p:blipFill>
          <a:blip r:embed="rId3"/>
          <a:stretch>
            <a:fillRect/>
          </a:stretch>
        </p:blipFill>
        <p:spPr>
          <a:xfrm>
            <a:off x="304800" y="5867400"/>
            <a:ext cx="762000" cy="762000"/>
          </a:xfrm>
          <a:prstGeom prst="rect">
            <a:avLst/>
          </a:prstGeom>
        </p:spPr>
      </p:pic>
      <p:sp>
        <p:nvSpPr>
          <p:cNvPr id="18" name="TextBox 17"/>
          <p:cNvSpPr txBox="1"/>
          <p:nvPr/>
        </p:nvSpPr>
        <p:spPr>
          <a:xfrm>
            <a:off x="1042606" y="6019800"/>
            <a:ext cx="2215721" cy="369332"/>
          </a:xfrm>
          <a:prstGeom prst="rect">
            <a:avLst/>
          </a:prstGeom>
          <a:noFill/>
        </p:spPr>
        <p:txBody>
          <a:bodyPr wrap="none" rtlCol="0">
            <a:spAutoFit/>
          </a:bodyPr>
          <a:lstStyle/>
          <a:p>
            <a:r>
              <a:rPr lang="en-US" dirty="0" smtClean="0"/>
              <a:t>Permission: STORAGE</a:t>
            </a:r>
            <a:endParaRPr lang="en-US" dirty="0"/>
          </a:p>
        </p:txBody>
      </p:sp>
      <p:cxnSp>
        <p:nvCxnSpPr>
          <p:cNvPr id="19" name="Straight Arrow Connector 18"/>
          <p:cNvCxnSpPr/>
          <p:nvPr/>
        </p:nvCxnSpPr>
        <p:spPr>
          <a:xfrm flipH="1" flipV="1">
            <a:off x="5029200" y="4267200"/>
            <a:ext cx="381000" cy="990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5410200" y="3962400"/>
            <a:ext cx="228600" cy="12954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558168331"/>
              </p:ext>
            </p:extLst>
          </p:nvPr>
        </p:nvGraphicFramePr>
        <p:xfrm>
          <a:off x="3581400" y="4800600"/>
          <a:ext cx="2343150" cy="1066800"/>
        </p:xfrm>
        <a:graphic>
          <a:graphicData uri="http://schemas.openxmlformats.org/drawingml/2006/table">
            <a:tbl>
              <a:tblPr firstRow="1" bandRow="1">
                <a:tableStyleId>{5C22544A-7EE6-4342-B048-85BDC9FD1C3A}</a:tableStyleId>
              </a:tblPr>
              <a:tblGrid>
                <a:gridCol w="781050"/>
                <a:gridCol w="781050"/>
                <a:gridCol w="781050"/>
              </a:tblGrid>
              <a:tr h="304800">
                <a:tc>
                  <a:txBody>
                    <a:bodyPr/>
                    <a:lstStyle/>
                    <a:p>
                      <a:pPr algn="ct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80000"/>
                        </a:lnSpc>
                      </a:pPr>
                      <a:r>
                        <a:rPr lang="en-US" sz="1400" b="1" dirty="0" smtClean="0">
                          <a:solidFill>
                            <a:srgbClr val="000000"/>
                          </a:solidFill>
                        </a:rPr>
                        <a:t>FP</a:t>
                      </a:r>
                      <a:endParaRPr lang="en-US" sz="14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80000"/>
                        </a:lnSpc>
                      </a:pPr>
                      <a:r>
                        <a:rPr lang="en-US" sz="1400" b="1" dirty="0" smtClean="0">
                          <a:solidFill>
                            <a:srgbClr val="000000"/>
                          </a:solidFill>
                        </a:rPr>
                        <a:t>FN</a:t>
                      </a:r>
                      <a:endParaRPr lang="en-US" sz="14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26571">
                <a:tc>
                  <a:txBody>
                    <a:bodyPr/>
                    <a:lstStyle/>
                    <a:p>
                      <a:pPr algn="ctr">
                        <a:lnSpc>
                          <a:spcPct val="80000"/>
                        </a:lnSpc>
                      </a:pPr>
                      <a:r>
                        <a:rPr lang="en-US" sz="1400" b="1" dirty="0" smtClean="0">
                          <a:solidFill>
                            <a:srgbClr val="000000"/>
                          </a:solidFill>
                        </a:rPr>
                        <a:t>Step</a:t>
                      </a:r>
                      <a:r>
                        <a:rPr lang="en-US" sz="1400" b="1" baseline="0" dirty="0" smtClean="0">
                          <a:solidFill>
                            <a:srgbClr val="000000"/>
                          </a:solidFill>
                        </a:rPr>
                        <a:t> 1</a:t>
                      </a:r>
                      <a:endParaRPr lang="en-US" sz="14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en-US" sz="1400" b="0" dirty="0" smtClean="0">
                          <a:solidFill>
                            <a:srgbClr val="000000"/>
                          </a:solidFill>
                        </a:rPr>
                        <a:t>N/A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en-US" sz="1400" b="0" dirty="0" smtClean="0">
                          <a:solidFill>
                            <a:srgbClr val="000000"/>
                          </a:solidFill>
                        </a:rPr>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35429">
                <a:tc>
                  <a:txBody>
                    <a:bodyPr/>
                    <a:lstStyle/>
                    <a:p>
                      <a:pPr algn="ctr">
                        <a:lnSpc>
                          <a:spcPct val="80000"/>
                        </a:lnSpc>
                      </a:pPr>
                      <a:r>
                        <a:rPr lang="en-US" sz="1400" b="1" dirty="0" smtClean="0"/>
                        <a:t>Step</a:t>
                      </a:r>
                      <a:r>
                        <a:rPr lang="en-US" sz="1400" b="1" baseline="0" dirty="0" smtClean="0"/>
                        <a:t> 2</a:t>
                      </a:r>
                      <a:endParaRPr lang="en-US" sz="1400" b="1"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5.1%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6.8%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66001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P spid="16" grpId="0"/>
      <p:bldP spid="1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0000"/>
                </a:solidFill>
              </a:rPr>
              <a:t>RQ1: </a:t>
            </a:r>
            <a:r>
              <a:rPr lang="en-US" sz="3600" dirty="0" smtClean="0"/>
              <a:t>Which Permissions are More Frequently Explained?</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9" name="Content Placeholder 2"/>
          <p:cNvSpPr>
            <a:spLocks noGrp="1"/>
          </p:cNvSpPr>
          <p:nvPr>
            <p:ph idx="1"/>
          </p:nvPr>
        </p:nvSpPr>
        <p:spPr>
          <a:xfrm>
            <a:off x="304800" y="5562600"/>
            <a:ext cx="8001000" cy="838200"/>
          </a:xfrm>
        </p:spPr>
        <p:txBody>
          <a:bodyPr>
            <a:normAutofit/>
          </a:bodyPr>
          <a:lstStyle/>
          <a:p>
            <a:pPr>
              <a:buFont typeface="Arial"/>
              <a:buChar char="•"/>
            </a:pPr>
            <a:r>
              <a:rPr lang="en-US" sz="2400" dirty="0" smtClean="0"/>
              <a:t>23.8% apps provide rationales (33.9% in top-500 apps)</a:t>
            </a:r>
          </a:p>
          <a:p>
            <a:pPr>
              <a:buFont typeface="Arial"/>
              <a:buChar char="•"/>
            </a:pPr>
            <a:endParaRPr lang="en-US" sz="2400" dirty="0"/>
          </a:p>
          <a:p>
            <a:pPr>
              <a:buFont typeface="Arial"/>
              <a:buChar char="•"/>
            </a:pPr>
            <a:endParaRPr lang="en-US" sz="2400" dirty="0" smtClean="0"/>
          </a:p>
          <a:p>
            <a:pPr>
              <a:buFont typeface="Arial"/>
              <a:buChar char="•"/>
            </a:pPr>
            <a:endParaRPr lang="en-US" sz="2400" dirty="0"/>
          </a:p>
        </p:txBody>
      </p:sp>
      <p:graphicFrame>
        <p:nvGraphicFramePr>
          <p:cNvPr id="5" name="Chart 4"/>
          <p:cNvGraphicFramePr/>
          <p:nvPr>
            <p:extLst>
              <p:ext uri="{D42A27DB-BD31-4B8C-83A1-F6EECF244321}">
                <p14:modId xmlns:p14="http://schemas.microsoft.com/office/powerpoint/2010/main" val="3116425846"/>
              </p:ext>
            </p:extLst>
          </p:nvPr>
        </p:nvGraphicFramePr>
        <p:xfrm>
          <a:off x="914400" y="1828800"/>
          <a:ext cx="71628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24000" y="5558135"/>
            <a:ext cx="6248400" cy="461665"/>
          </a:xfrm>
          <a:prstGeom prst="rect">
            <a:avLst/>
          </a:prstGeom>
          <a:noFill/>
        </p:spPr>
        <p:txBody>
          <a:bodyPr wrap="square" rtlCol="0">
            <a:spAutoFit/>
          </a:bodyPr>
          <a:lstStyle/>
          <a:p>
            <a:r>
              <a:rPr lang="en-US" sz="2400" dirty="0" smtClean="0"/>
              <a:t>%</a:t>
            </a:r>
            <a:r>
              <a:rPr lang="en-US" sz="2400" dirty="0" err="1" smtClean="0"/>
              <a:t>exp</a:t>
            </a:r>
            <a:r>
              <a:rPr lang="en-US" sz="2400" dirty="0" smtClean="0"/>
              <a:t> =</a:t>
            </a:r>
            <a:endParaRPr lang="en-US" sz="2400" dirty="0"/>
          </a:p>
        </p:txBody>
      </p:sp>
      <p:sp>
        <p:nvSpPr>
          <p:cNvPr id="8" name="TextBox 7"/>
          <p:cNvSpPr txBox="1"/>
          <p:nvPr/>
        </p:nvSpPr>
        <p:spPr>
          <a:xfrm>
            <a:off x="2636757" y="5334000"/>
            <a:ext cx="3535443" cy="400110"/>
          </a:xfrm>
          <a:prstGeom prst="rect">
            <a:avLst/>
          </a:prstGeom>
          <a:noFill/>
        </p:spPr>
        <p:txBody>
          <a:bodyPr wrap="none" rtlCol="0">
            <a:spAutoFit/>
          </a:bodyPr>
          <a:lstStyle/>
          <a:p>
            <a:r>
              <a:rPr lang="en-US" sz="2000" dirty="0" smtClean="0"/>
              <a:t>#apps explaining the permission</a:t>
            </a:r>
            <a:endParaRPr lang="en-US" sz="2000" dirty="0"/>
          </a:p>
        </p:txBody>
      </p:sp>
      <p:sp>
        <p:nvSpPr>
          <p:cNvPr id="11" name="TextBox 10"/>
          <p:cNvSpPr txBox="1"/>
          <p:nvPr/>
        </p:nvSpPr>
        <p:spPr>
          <a:xfrm>
            <a:off x="2921869" y="5791200"/>
            <a:ext cx="3021731" cy="400110"/>
          </a:xfrm>
          <a:prstGeom prst="rect">
            <a:avLst/>
          </a:prstGeom>
          <a:noFill/>
        </p:spPr>
        <p:txBody>
          <a:bodyPr wrap="none" rtlCol="0">
            <a:spAutoFit/>
          </a:bodyPr>
          <a:lstStyle/>
          <a:p>
            <a:r>
              <a:rPr lang="en-US" sz="2000" dirty="0" smtClean="0"/>
              <a:t>#apps using the permission </a:t>
            </a:r>
            <a:endParaRPr lang="en-US" sz="2000" dirty="0"/>
          </a:p>
        </p:txBody>
      </p:sp>
      <p:cxnSp>
        <p:nvCxnSpPr>
          <p:cNvPr id="13" name="Straight Connector 12"/>
          <p:cNvCxnSpPr/>
          <p:nvPr/>
        </p:nvCxnSpPr>
        <p:spPr>
          <a:xfrm>
            <a:off x="2590800" y="5791200"/>
            <a:ext cx="37338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9600" y="5562600"/>
            <a:ext cx="972291" cy="461665"/>
          </a:xfrm>
          <a:prstGeom prst="rect">
            <a:avLst/>
          </a:prstGeom>
          <a:noFill/>
        </p:spPr>
        <p:txBody>
          <a:bodyPr wrap="none" rtlCol="0">
            <a:spAutoFit/>
          </a:bodyPr>
          <a:lstStyle/>
          <a:p>
            <a:r>
              <a:rPr lang="en-US" sz="2400" dirty="0" smtClean="0">
                <a:solidFill>
                  <a:srgbClr val="FF0000"/>
                </a:solidFill>
              </a:rPr>
              <a:t>y-axis:</a:t>
            </a:r>
            <a:endParaRPr lang="en-US" sz="2400" dirty="0">
              <a:solidFill>
                <a:srgbClr val="FF0000"/>
              </a:solidFill>
            </a:endParaRPr>
          </a:p>
        </p:txBody>
      </p:sp>
      <p:sp>
        <p:nvSpPr>
          <p:cNvPr id="6" name="TextBox 5"/>
          <p:cNvSpPr txBox="1"/>
          <p:nvPr/>
        </p:nvSpPr>
        <p:spPr>
          <a:xfrm>
            <a:off x="1676400" y="6248400"/>
            <a:ext cx="2069309" cy="369332"/>
          </a:xfrm>
          <a:prstGeom prst="rect">
            <a:avLst/>
          </a:prstGeom>
          <a:noFill/>
        </p:spPr>
        <p:txBody>
          <a:bodyPr wrap="none" rtlCol="0">
            <a:spAutoFit/>
          </a:bodyPr>
          <a:lstStyle/>
          <a:p>
            <a:r>
              <a:rPr lang="en-US" dirty="0" smtClean="0"/>
              <a:t>(explain proportion)</a:t>
            </a:r>
            <a:endParaRPr lang="en-US" dirty="0"/>
          </a:p>
        </p:txBody>
      </p:sp>
      <p:sp>
        <p:nvSpPr>
          <p:cNvPr id="7" name="TextBox 6"/>
          <p:cNvSpPr txBox="1"/>
          <p:nvPr/>
        </p:nvSpPr>
        <p:spPr>
          <a:xfrm>
            <a:off x="685800" y="1676400"/>
            <a:ext cx="351378" cy="369332"/>
          </a:xfrm>
          <a:prstGeom prst="rect">
            <a:avLst/>
          </a:prstGeom>
          <a:noFill/>
        </p:spPr>
        <p:txBody>
          <a:bodyPr wrap="none" rtlCol="0">
            <a:spAutoFit/>
          </a:bodyPr>
          <a:lstStyle/>
          <a:p>
            <a:r>
              <a:rPr lang="en-US" dirty="0" smtClean="0"/>
              <a:t>%</a:t>
            </a:r>
            <a:endParaRPr lang="en-US" dirty="0"/>
          </a:p>
        </p:txBody>
      </p:sp>
      <p:sp>
        <p:nvSpPr>
          <p:cNvPr id="10" name="TextBox 9"/>
          <p:cNvSpPr txBox="1"/>
          <p:nvPr/>
        </p:nvSpPr>
        <p:spPr>
          <a:xfrm>
            <a:off x="3648278" y="1795046"/>
            <a:ext cx="695122" cy="338554"/>
          </a:xfrm>
          <a:prstGeom prst="rect">
            <a:avLst/>
          </a:prstGeom>
          <a:noFill/>
        </p:spPr>
        <p:txBody>
          <a:bodyPr wrap="none" rtlCol="0">
            <a:spAutoFit/>
          </a:bodyPr>
          <a:lstStyle/>
          <a:p>
            <a:r>
              <a:rPr lang="en-US" sz="1600" b="1" dirty="0" smtClean="0">
                <a:solidFill>
                  <a:srgbClr val="FF0000"/>
                </a:solidFill>
              </a:rPr>
              <a:t>37.7%</a:t>
            </a:r>
            <a:endParaRPr lang="en-US" sz="1600" b="1" dirty="0">
              <a:solidFill>
                <a:srgbClr val="FF0000"/>
              </a:solidFill>
            </a:endParaRPr>
          </a:p>
        </p:txBody>
      </p:sp>
      <p:sp>
        <p:nvSpPr>
          <p:cNvPr id="15" name="TextBox 14"/>
          <p:cNvSpPr txBox="1"/>
          <p:nvPr/>
        </p:nvSpPr>
        <p:spPr>
          <a:xfrm>
            <a:off x="3200400" y="2328446"/>
            <a:ext cx="695122" cy="338554"/>
          </a:xfrm>
          <a:prstGeom prst="rect">
            <a:avLst/>
          </a:prstGeom>
          <a:noFill/>
        </p:spPr>
        <p:txBody>
          <a:bodyPr wrap="none" rtlCol="0">
            <a:spAutoFit/>
          </a:bodyPr>
          <a:lstStyle/>
          <a:p>
            <a:r>
              <a:rPr lang="en-US" sz="1600" b="1" dirty="0" smtClean="0">
                <a:solidFill>
                  <a:srgbClr val="FF0000"/>
                </a:solidFill>
              </a:rPr>
              <a:t>25.6%</a:t>
            </a:r>
            <a:endParaRPr lang="en-US" sz="1600" b="1" dirty="0">
              <a:solidFill>
                <a:srgbClr val="FF0000"/>
              </a:solidFill>
            </a:endParaRPr>
          </a:p>
        </p:txBody>
      </p:sp>
    </p:spTree>
    <p:extLst>
      <p:ext uri="{BB962C8B-B14F-4D97-AF65-F5344CB8AC3E}">
        <p14:creationId xmlns:p14="http://schemas.microsoft.com/office/powerpoint/2010/main" val="2190940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p:bldP spid="8" grpId="0"/>
      <p:bldP spid="11"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3600" dirty="0" smtClean="0">
                <a:solidFill>
                  <a:srgbClr val="FF0000"/>
                </a:solidFill>
                <a:latin typeface="+mj-lt"/>
              </a:rPr>
              <a:t>RQ2: </a:t>
            </a:r>
            <a:r>
              <a:rPr lang="en-US" sz="3600" dirty="0" smtClean="0">
                <a:latin typeface="+mj-lt"/>
              </a:rPr>
              <a:t>Less-straightforward permissions more explained?</a:t>
            </a:r>
            <a:endParaRPr lang="en-US" sz="3600"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7"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a:buChar char="•"/>
            </a:pPr>
            <a:endParaRPr lang="en-US" sz="2400" dirty="0" smtClean="0"/>
          </a:p>
          <a:p>
            <a:pPr>
              <a:buFont typeface="Arial"/>
              <a:buChar char="•"/>
            </a:pPr>
            <a:endParaRPr lang="en-US" sz="2400" dirty="0"/>
          </a:p>
        </p:txBody>
      </p:sp>
      <p:sp>
        <p:nvSpPr>
          <p:cNvPr id="8" name="Content Placeholder 2"/>
          <p:cNvSpPr>
            <a:spLocks noGrp="1"/>
          </p:cNvSpPr>
          <p:nvPr>
            <p:ph idx="1"/>
          </p:nvPr>
        </p:nvSpPr>
        <p:spPr>
          <a:xfrm>
            <a:off x="457200" y="1600200"/>
            <a:ext cx="8229600" cy="4525963"/>
          </a:xfrm>
        </p:spPr>
        <p:txBody>
          <a:bodyPr>
            <a:normAutofit/>
          </a:bodyPr>
          <a:lstStyle/>
          <a:p>
            <a:pPr>
              <a:buFont typeface="Arial"/>
              <a:buChar char="•"/>
            </a:pPr>
            <a:r>
              <a:rPr lang="en-US" sz="2400" dirty="0" smtClean="0"/>
              <a:t>Users have different expectations for different permissions [Jing et al. CODASPY’14]</a:t>
            </a:r>
          </a:p>
          <a:p>
            <a:pPr lvl="1">
              <a:buFont typeface="Arial"/>
              <a:buChar char="•"/>
            </a:pPr>
            <a:r>
              <a:rPr lang="en-US" sz="2400" dirty="0"/>
              <a:t>e</a:t>
            </a:r>
            <a:r>
              <a:rPr lang="en-US" sz="2400" dirty="0" smtClean="0"/>
              <a:t>.g., Camera app: expect CAMERA &gt; LOCATION</a:t>
            </a:r>
          </a:p>
          <a:p>
            <a:pPr>
              <a:buFont typeface="Arial"/>
              <a:buChar char="•"/>
            </a:pPr>
            <a:endParaRPr lang="en-US" sz="2400" dirty="0"/>
          </a:p>
          <a:p>
            <a:pPr>
              <a:buFont typeface="Arial"/>
              <a:buChar char="•"/>
            </a:pPr>
            <a:r>
              <a:rPr lang="en-US" sz="2400" dirty="0" smtClean="0"/>
              <a:t>Google I/O 2015, Android Developers Guide:</a:t>
            </a:r>
          </a:p>
          <a:p>
            <a:pPr lvl="1">
              <a:buFont typeface="Arial"/>
              <a:buChar char="•"/>
            </a:pPr>
            <a:r>
              <a:rPr lang="en-US" sz="2400" dirty="0" smtClean="0"/>
              <a:t>Developers should </a:t>
            </a:r>
            <a:r>
              <a:rPr lang="en-US" sz="2400" b="1" dirty="0" smtClean="0">
                <a:solidFill>
                  <a:srgbClr val="FF0000"/>
                </a:solidFill>
              </a:rPr>
              <a:t>prioritize </a:t>
            </a:r>
            <a:r>
              <a:rPr lang="en-US" sz="2400" dirty="0" smtClean="0"/>
              <a:t>explaining</a:t>
            </a:r>
            <a:r>
              <a:rPr lang="en-US" sz="2400" b="1" dirty="0" smtClean="0"/>
              <a:t> </a:t>
            </a:r>
            <a:r>
              <a:rPr lang="en-US" sz="2400" b="1" dirty="0" smtClean="0">
                <a:solidFill>
                  <a:srgbClr val="FF0000"/>
                </a:solidFill>
              </a:rPr>
              <a:t>non-straightforward permission </a:t>
            </a:r>
            <a:r>
              <a:rPr lang="en-US" sz="2400" dirty="0" smtClean="0">
                <a:solidFill>
                  <a:srgbClr val="000000"/>
                </a:solidFill>
              </a:rPr>
              <a:t>purposes</a:t>
            </a:r>
            <a:r>
              <a:rPr lang="en-US" sz="2400" dirty="0" smtClean="0"/>
              <a:t> (e.g., camera apps using LOCATION) than straightforward purposes (e.g., camera apps using CAMERA)</a:t>
            </a:r>
            <a:endParaRPr lang="en-US" sz="2400" dirty="0"/>
          </a:p>
        </p:txBody>
      </p:sp>
      <p:sp>
        <p:nvSpPr>
          <p:cNvPr id="5" name="Rectangle 4"/>
          <p:cNvSpPr/>
          <p:nvPr/>
        </p:nvSpPr>
        <p:spPr>
          <a:xfrm>
            <a:off x="914400" y="5602069"/>
            <a:ext cx="8839200" cy="646331"/>
          </a:xfrm>
          <a:prstGeom prst="rect">
            <a:avLst/>
          </a:prstGeom>
        </p:spPr>
        <p:txBody>
          <a:bodyPr wrap="square">
            <a:spAutoFit/>
          </a:bodyPr>
          <a:lstStyle/>
          <a:p>
            <a:r>
              <a:rPr lang="en-US" dirty="0" smtClean="0"/>
              <a:t>URL: https</a:t>
            </a:r>
            <a:r>
              <a:rPr lang="en-US" dirty="0"/>
              <a:t>://</a:t>
            </a:r>
            <a:r>
              <a:rPr lang="en-US" dirty="0" err="1"/>
              <a:t>developer.android.com</a:t>
            </a:r>
            <a:r>
              <a:rPr lang="en-US" dirty="0"/>
              <a:t>/reference/android/support/v4/app/</a:t>
            </a:r>
            <a:r>
              <a:rPr lang="en-US" dirty="0" err="1"/>
              <a:t>ActivityCompat#shouldshowrequestpermissionrationale</a:t>
            </a:r>
            <a:endParaRPr lang="en-US" dirty="0"/>
          </a:p>
        </p:txBody>
      </p:sp>
    </p:spTree>
    <p:extLst>
      <p:ext uri="{BB962C8B-B14F-4D97-AF65-F5344CB8AC3E}">
        <p14:creationId xmlns:p14="http://schemas.microsoft.com/office/powerpoint/2010/main" val="1011011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0000"/>
                </a:solidFill>
              </a:rPr>
              <a:t>RQ2: </a:t>
            </a:r>
            <a:r>
              <a:rPr lang="en-US" sz="3600" dirty="0"/>
              <a:t>L</a:t>
            </a:r>
            <a:r>
              <a:rPr lang="en-US" sz="3600" dirty="0" smtClean="0"/>
              <a:t>ess</a:t>
            </a:r>
            <a:r>
              <a:rPr lang="en-US" sz="3600" dirty="0"/>
              <a:t>-straightforward permissions more explained</a:t>
            </a:r>
            <a:r>
              <a:rPr lang="en-US" sz="3600" dirty="0" smtClean="0"/>
              <a:t>? (Cont.)</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7"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a:buChar char="•"/>
            </a:pPr>
            <a:endParaRPr lang="en-US" sz="2400" dirty="0" smtClean="0"/>
          </a:p>
          <a:p>
            <a:pPr>
              <a:buFont typeface="Arial"/>
              <a:buChar char="•"/>
            </a:pPr>
            <a:endParaRPr lang="en-US" sz="2400" dirty="0"/>
          </a:p>
        </p:txBody>
      </p:sp>
      <p:sp>
        <p:nvSpPr>
          <p:cNvPr id="8" name="Content Placeholder 2"/>
          <p:cNvSpPr>
            <a:spLocks noGrp="1"/>
          </p:cNvSpPr>
          <p:nvPr>
            <p:ph idx="1"/>
          </p:nvPr>
        </p:nvSpPr>
        <p:spPr>
          <a:xfrm>
            <a:off x="457200" y="1600200"/>
            <a:ext cx="8229600" cy="4525963"/>
          </a:xfrm>
        </p:spPr>
        <p:txBody>
          <a:bodyPr>
            <a:normAutofit/>
          </a:bodyPr>
          <a:lstStyle/>
          <a:p>
            <a:pPr>
              <a:buFont typeface="Arial"/>
              <a:buChar char="•"/>
            </a:pPr>
            <a:r>
              <a:rPr lang="en-US" sz="2400" dirty="0" smtClean="0"/>
              <a:t>Quantifying straightforwardness</a:t>
            </a:r>
          </a:p>
          <a:p>
            <a:pPr marL="0" indent="0">
              <a:buNone/>
            </a:pPr>
            <a:endParaRPr lang="en-US" sz="2400" dirty="0"/>
          </a:p>
        </p:txBody>
      </p:sp>
      <p:graphicFrame>
        <p:nvGraphicFramePr>
          <p:cNvPr id="23" name="Table 22"/>
          <p:cNvGraphicFramePr>
            <a:graphicFrameLocks noGrp="1"/>
          </p:cNvGraphicFramePr>
          <p:nvPr>
            <p:extLst>
              <p:ext uri="{D42A27DB-BD31-4B8C-83A1-F6EECF244321}">
                <p14:modId xmlns:p14="http://schemas.microsoft.com/office/powerpoint/2010/main" val="941208876"/>
              </p:ext>
            </p:extLst>
          </p:nvPr>
        </p:nvGraphicFramePr>
        <p:xfrm>
          <a:off x="1752600" y="2590800"/>
          <a:ext cx="5181600" cy="2667000"/>
        </p:xfrm>
        <a:graphic>
          <a:graphicData uri="http://schemas.openxmlformats.org/drawingml/2006/table">
            <a:tbl>
              <a:tblPr firstRow="1" bandRow="1">
                <a:tableStyleId>{5C22544A-7EE6-4342-B048-85BDC9FD1C3A}</a:tableStyleId>
              </a:tblPr>
              <a:tblGrid>
                <a:gridCol w="1727200"/>
                <a:gridCol w="1727200"/>
                <a:gridCol w="1727200"/>
              </a:tblGrid>
              <a:tr h="11430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80000"/>
                        </a:lnSpc>
                      </a:pPr>
                      <a:endParaRPr lang="en-US" dirty="0" smtClean="0"/>
                    </a:p>
                    <a:p>
                      <a:pPr algn="ctr">
                        <a:lnSpc>
                          <a:spcPct val="80000"/>
                        </a:lnSpc>
                      </a:pPr>
                      <a:r>
                        <a:rPr lang="en-US" b="0" dirty="0" smtClean="0">
                          <a:solidFill>
                            <a:schemeClr val="tx1"/>
                          </a:solidFill>
                        </a:rPr>
                        <a:t>Camera </a:t>
                      </a:r>
                    </a:p>
                    <a:p>
                      <a:pPr algn="ctr">
                        <a:lnSpc>
                          <a:spcPct val="80000"/>
                        </a:lnSpc>
                      </a:pPr>
                      <a:r>
                        <a:rPr lang="en-US" b="0" dirty="0" smtClean="0">
                          <a:solidFill>
                            <a:schemeClr val="tx1"/>
                          </a:solidFill>
                        </a:rPr>
                        <a:t>apps</a:t>
                      </a:r>
                      <a:r>
                        <a:rPr lang="en-US" b="0" baseline="0" dirty="0" smtClean="0">
                          <a:solidFill>
                            <a:schemeClr val="tx1"/>
                          </a:solidFill>
                        </a:rPr>
                        <a:t> </a:t>
                      </a:r>
                      <a:endParaRPr lang="en-US" b="0"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80000"/>
                        </a:lnSpc>
                      </a:pPr>
                      <a:endParaRPr lang="en-US" dirty="0" smtClean="0">
                        <a:solidFill>
                          <a:srgbClr val="000000"/>
                        </a:solidFill>
                      </a:endParaRPr>
                    </a:p>
                    <a:p>
                      <a:pPr algn="ctr">
                        <a:lnSpc>
                          <a:spcPct val="80000"/>
                        </a:lnSpc>
                      </a:pPr>
                      <a:r>
                        <a:rPr lang="en-US" b="0" dirty="0" smtClean="0">
                          <a:solidFill>
                            <a:srgbClr val="000000"/>
                          </a:solidFill>
                        </a:rPr>
                        <a:t>GPS apps</a:t>
                      </a:r>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62000">
                <a:tc>
                  <a:txBody>
                    <a:bodyPr/>
                    <a:lstStyle/>
                    <a:p>
                      <a:pPr algn="ctr">
                        <a:lnSpc>
                          <a:spcPct val="80000"/>
                        </a:lnSpc>
                      </a:pPr>
                      <a:endParaRPr lang="en-US" dirty="0" smtClean="0"/>
                    </a:p>
                    <a:p>
                      <a:pPr algn="ctr">
                        <a:lnSpc>
                          <a:spcPct val="80000"/>
                        </a:lnSpc>
                      </a:pPr>
                      <a:r>
                        <a:rPr lang="en-US" dirty="0" smtClean="0"/>
                        <a:t>CAMERA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80000"/>
                        </a:lnSpc>
                      </a:pPr>
                      <a:endParaRPr lang="en-US" dirty="0" smtClean="0">
                        <a:latin typeface="Zapf Dingbats"/>
                        <a:ea typeface="Zapf Dingbats"/>
                        <a:cs typeface="Zapf Dingbats"/>
                        <a:sym typeface="Zapf Dingbats"/>
                      </a:endParaRPr>
                    </a:p>
                    <a:p>
                      <a:pPr algn="ctr">
                        <a:lnSpc>
                          <a:spcPct val="60000"/>
                        </a:lnSpc>
                      </a:pPr>
                      <a:r>
                        <a:rPr lang="en-US" sz="3200" dirty="0" smtClean="0">
                          <a:solidFill>
                            <a:srgbClr val="008000"/>
                          </a:solidFill>
                        </a:rPr>
                        <a:t>71.4%</a:t>
                      </a:r>
                      <a:endParaRPr lang="en-US" sz="32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en-US" sz="3200" b="0" dirty="0" smtClean="0">
                          <a:solidFill>
                            <a:srgbClr val="FF0000"/>
                          </a:solidFill>
                        </a:rPr>
                        <a:t>22.6%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62000">
                <a:tc>
                  <a:txBody>
                    <a:bodyPr/>
                    <a:lstStyle/>
                    <a:p>
                      <a:pPr algn="ctr">
                        <a:lnSpc>
                          <a:spcPct val="80000"/>
                        </a:lnSpc>
                      </a:pPr>
                      <a:endParaRPr lang="en-US" dirty="0" smtClean="0"/>
                    </a:p>
                    <a:p>
                      <a:pPr algn="ctr">
                        <a:lnSpc>
                          <a:spcPct val="80000"/>
                        </a:lnSpc>
                      </a:pPr>
                      <a:r>
                        <a:rPr lang="en-US" dirty="0" smtClean="0"/>
                        <a:t>LOCATION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3200" dirty="0" smtClean="0">
                          <a:solidFill>
                            <a:srgbClr val="FF0000"/>
                          </a:solidFill>
                        </a:rPr>
                        <a:t>23.2%</a:t>
                      </a:r>
                    </a:p>
                    <a:p>
                      <a:pPr algn="ctr">
                        <a:lnSpc>
                          <a:spcPct val="60000"/>
                        </a:lnSpc>
                      </a:pPr>
                      <a:endParaRPr lang="en-US" sz="32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rgbClr val="008000"/>
                          </a:solidFill>
                        </a:rPr>
                        <a:t>92.6%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11" name="TextBox 10"/>
          <p:cNvSpPr txBox="1"/>
          <p:nvPr/>
        </p:nvSpPr>
        <p:spPr>
          <a:xfrm>
            <a:off x="1828800" y="3810000"/>
            <a:ext cx="6248400" cy="461665"/>
          </a:xfrm>
          <a:prstGeom prst="rect">
            <a:avLst/>
          </a:prstGeom>
          <a:noFill/>
        </p:spPr>
        <p:txBody>
          <a:bodyPr wrap="square" rtlCol="0">
            <a:spAutoFit/>
          </a:bodyPr>
          <a:lstStyle/>
          <a:p>
            <a:r>
              <a:rPr lang="en-US" sz="2400" dirty="0" smtClean="0"/>
              <a:t>%request =</a:t>
            </a:r>
            <a:endParaRPr lang="en-US" sz="2400" dirty="0"/>
          </a:p>
        </p:txBody>
      </p:sp>
      <p:sp>
        <p:nvSpPr>
          <p:cNvPr id="12" name="TextBox 11"/>
          <p:cNvSpPr txBox="1"/>
          <p:nvPr/>
        </p:nvSpPr>
        <p:spPr>
          <a:xfrm>
            <a:off x="3321086" y="3638490"/>
            <a:ext cx="3079714" cy="400110"/>
          </a:xfrm>
          <a:prstGeom prst="rect">
            <a:avLst/>
          </a:prstGeom>
          <a:noFill/>
        </p:spPr>
        <p:txBody>
          <a:bodyPr wrap="none" rtlCol="0">
            <a:spAutoFit/>
          </a:bodyPr>
          <a:lstStyle/>
          <a:p>
            <a:r>
              <a:rPr lang="en-US" sz="2000" dirty="0" smtClean="0"/>
              <a:t>#apps using the permission</a:t>
            </a:r>
            <a:endParaRPr lang="en-US" sz="2000" dirty="0"/>
          </a:p>
        </p:txBody>
      </p:sp>
      <p:sp>
        <p:nvSpPr>
          <p:cNvPr id="13" name="TextBox 12"/>
          <p:cNvSpPr txBox="1"/>
          <p:nvPr/>
        </p:nvSpPr>
        <p:spPr>
          <a:xfrm>
            <a:off x="4033880" y="4095690"/>
            <a:ext cx="1603449" cy="400110"/>
          </a:xfrm>
          <a:prstGeom prst="rect">
            <a:avLst/>
          </a:prstGeom>
          <a:noFill/>
        </p:spPr>
        <p:txBody>
          <a:bodyPr wrap="none" rtlCol="0">
            <a:spAutoFit/>
          </a:bodyPr>
          <a:lstStyle/>
          <a:p>
            <a:r>
              <a:rPr lang="en-US" sz="2000" dirty="0" smtClean="0"/>
              <a:t>#apps in total</a:t>
            </a:r>
            <a:endParaRPr lang="en-US" sz="2000" dirty="0"/>
          </a:p>
        </p:txBody>
      </p:sp>
      <p:cxnSp>
        <p:nvCxnSpPr>
          <p:cNvPr id="14" name="Straight Connector 13"/>
          <p:cNvCxnSpPr/>
          <p:nvPr/>
        </p:nvCxnSpPr>
        <p:spPr>
          <a:xfrm>
            <a:off x="3276600" y="4095690"/>
            <a:ext cx="32004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057400" y="5410200"/>
            <a:ext cx="2115746" cy="369332"/>
          </a:xfrm>
          <a:prstGeom prst="rect">
            <a:avLst/>
          </a:prstGeom>
          <a:noFill/>
        </p:spPr>
        <p:txBody>
          <a:bodyPr wrap="none" rtlCol="0">
            <a:spAutoFit/>
          </a:bodyPr>
          <a:lstStyle/>
          <a:p>
            <a:r>
              <a:rPr lang="en-US" dirty="0" smtClean="0"/>
              <a:t>(request proportion)</a:t>
            </a:r>
            <a:endParaRPr lang="en-US" dirty="0"/>
          </a:p>
        </p:txBody>
      </p:sp>
      <p:sp>
        <p:nvSpPr>
          <p:cNvPr id="5" name="TextBox 4"/>
          <p:cNvSpPr txBox="1"/>
          <p:nvPr/>
        </p:nvSpPr>
        <p:spPr>
          <a:xfrm>
            <a:off x="685800" y="5943600"/>
            <a:ext cx="7245906" cy="646331"/>
          </a:xfrm>
          <a:prstGeom prst="rect">
            <a:avLst/>
          </a:prstGeom>
          <a:noFill/>
        </p:spPr>
        <p:txBody>
          <a:bodyPr wrap="none" rtlCol="0">
            <a:spAutoFit/>
          </a:bodyPr>
          <a:lstStyle/>
          <a:p>
            <a:r>
              <a:rPr lang="en-US" dirty="0" smtClean="0"/>
              <a:t>CAMERA exception: webcam app</a:t>
            </a:r>
          </a:p>
          <a:p>
            <a:r>
              <a:rPr lang="en-US" dirty="0" smtClean="0"/>
              <a:t>https</a:t>
            </a:r>
            <a:r>
              <a:rPr lang="en-US" dirty="0"/>
              <a:t>://</a:t>
            </a:r>
            <a:r>
              <a:rPr lang="en-US" dirty="0" err="1"/>
              <a:t>play.google.com</a:t>
            </a:r>
            <a:r>
              <a:rPr lang="en-US" dirty="0"/>
              <a:t>/store/apps/</a:t>
            </a:r>
            <a:r>
              <a:rPr lang="en-US" dirty="0" err="1"/>
              <a:t>details?id</a:t>
            </a:r>
            <a:r>
              <a:rPr lang="en-US" dirty="0"/>
              <a:t>=</a:t>
            </a:r>
            <a:r>
              <a:rPr lang="en-US" dirty="0" err="1"/>
              <a:t>com.viettelidc.cloudcamera</a:t>
            </a:r>
            <a:endParaRPr lang="en-US" dirty="0"/>
          </a:p>
        </p:txBody>
      </p:sp>
    </p:spTree>
    <p:extLst>
      <p:ext uri="{BB962C8B-B14F-4D97-AF65-F5344CB8AC3E}">
        <p14:creationId xmlns:p14="http://schemas.microsoft.com/office/powerpoint/2010/main" val="1893065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0000"/>
                </a:solidFill>
              </a:rPr>
              <a:t>RQ2: </a:t>
            </a:r>
            <a:r>
              <a:rPr lang="en-US" sz="3600" dirty="0" smtClean="0"/>
              <a:t>Less</a:t>
            </a:r>
            <a:r>
              <a:rPr lang="en-US" sz="3600" dirty="0"/>
              <a:t>-straightforward permissions more explained? (Cont.)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11" name="Picture 10"/>
          <p:cNvPicPr>
            <a:picLocks noChangeAspect="1"/>
          </p:cNvPicPr>
          <p:nvPr/>
        </p:nvPicPr>
        <p:blipFill>
          <a:blip r:embed="rId3"/>
          <a:stretch>
            <a:fillRect/>
          </a:stretch>
        </p:blipFill>
        <p:spPr>
          <a:xfrm>
            <a:off x="2291547" y="1447800"/>
            <a:ext cx="5785653" cy="5105400"/>
          </a:xfrm>
          <a:prstGeom prst="rect">
            <a:avLst/>
          </a:prstGeom>
        </p:spPr>
      </p:pic>
      <p:sp>
        <p:nvSpPr>
          <p:cNvPr id="14" name="Rectangle 13"/>
          <p:cNvSpPr/>
          <p:nvPr/>
        </p:nvSpPr>
        <p:spPr>
          <a:xfrm>
            <a:off x="2133600" y="1700306"/>
            <a:ext cx="6096000" cy="738094"/>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33400" y="1764268"/>
            <a:ext cx="1524000" cy="646331"/>
          </a:xfrm>
          <a:prstGeom prst="rect">
            <a:avLst/>
          </a:prstGeom>
          <a:noFill/>
        </p:spPr>
        <p:txBody>
          <a:bodyPr wrap="square" rtlCol="0">
            <a:spAutoFit/>
          </a:bodyPr>
          <a:lstStyle/>
          <a:p>
            <a:r>
              <a:rPr lang="en-US" b="1" dirty="0" smtClean="0">
                <a:solidFill>
                  <a:srgbClr val="FF0000"/>
                </a:solidFill>
              </a:rPr>
              <a:t>STORAGE</a:t>
            </a:r>
          </a:p>
          <a:p>
            <a:r>
              <a:rPr lang="en-US" b="1" dirty="0" smtClean="0">
                <a:solidFill>
                  <a:srgbClr val="FF0000"/>
                </a:solidFill>
              </a:rPr>
              <a:t>App set</a:t>
            </a:r>
            <a:endParaRPr lang="en-US" b="1" dirty="0">
              <a:solidFill>
                <a:srgbClr val="FF0000"/>
              </a:solidFill>
            </a:endParaRPr>
          </a:p>
        </p:txBody>
      </p:sp>
      <p:cxnSp>
        <p:nvCxnSpPr>
          <p:cNvPr id="16" name="Straight Connector 15"/>
          <p:cNvCxnSpPr/>
          <p:nvPr/>
        </p:nvCxnSpPr>
        <p:spPr>
          <a:xfrm>
            <a:off x="1600200" y="1905000"/>
            <a:ext cx="533400" cy="16435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133600" y="2386106"/>
            <a:ext cx="6096000" cy="738094"/>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33400" y="2450068"/>
            <a:ext cx="1524000" cy="646331"/>
          </a:xfrm>
          <a:prstGeom prst="rect">
            <a:avLst/>
          </a:prstGeom>
          <a:noFill/>
        </p:spPr>
        <p:txBody>
          <a:bodyPr wrap="square" rtlCol="0">
            <a:spAutoFit/>
          </a:bodyPr>
          <a:lstStyle/>
          <a:p>
            <a:r>
              <a:rPr lang="en-US" b="1" dirty="0" smtClean="0">
                <a:solidFill>
                  <a:srgbClr val="FF0000"/>
                </a:solidFill>
              </a:rPr>
              <a:t>LOCATION</a:t>
            </a:r>
          </a:p>
          <a:p>
            <a:r>
              <a:rPr lang="en-US" b="1" dirty="0" smtClean="0">
                <a:solidFill>
                  <a:srgbClr val="FF0000"/>
                </a:solidFill>
              </a:rPr>
              <a:t>App set</a:t>
            </a:r>
            <a:endParaRPr lang="en-US" b="1" dirty="0">
              <a:solidFill>
                <a:srgbClr val="FF0000"/>
              </a:solidFill>
            </a:endParaRPr>
          </a:p>
        </p:txBody>
      </p:sp>
      <p:cxnSp>
        <p:nvCxnSpPr>
          <p:cNvPr id="18" name="Straight Connector 17"/>
          <p:cNvCxnSpPr/>
          <p:nvPr/>
        </p:nvCxnSpPr>
        <p:spPr>
          <a:xfrm flipV="1">
            <a:off x="1524000" y="2755153"/>
            <a:ext cx="609600" cy="6424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2133600" y="3124200"/>
            <a:ext cx="6096000" cy="9144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33400" y="3188162"/>
            <a:ext cx="1524000" cy="646331"/>
          </a:xfrm>
          <a:prstGeom prst="rect">
            <a:avLst/>
          </a:prstGeom>
          <a:noFill/>
        </p:spPr>
        <p:txBody>
          <a:bodyPr wrap="square" rtlCol="0">
            <a:spAutoFit/>
          </a:bodyPr>
          <a:lstStyle/>
          <a:p>
            <a:r>
              <a:rPr lang="en-US" b="1" dirty="0" smtClean="0">
                <a:solidFill>
                  <a:srgbClr val="FF0000"/>
                </a:solidFill>
              </a:rPr>
              <a:t>PHONE</a:t>
            </a:r>
          </a:p>
          <a:p>
            <a:r>
              <a:rPr lang="en-US" b="1" dirty="0" smtClean="0">
                <a:solidFill>
                  <a:srgbClr val="FF0000"/>
                </a:solidFill>
              </a:rPr>
              <a:t>App set</a:t>
            </a:r>
            <a:endParaRPr lang="en-US" b="1" dirty="0">
              <a:solidFill>
                <a:srgbClr val="FF0000"/>
              </a:solidFill>
            </a:endParaRPr>
          </a:p>
        </p:txBody>
      </p:sp>
      <p:cxnSp>
        <p:nvCxnSpPr>
          <p:cNvPr id="21" name="Straight Connector 20"/>
          <p:cNvCxnSpPr/>
          <p:nvPr/>
        </p:nvCxnSpPr>
        <p:spPr>
          <a:xfrm flipV="1">
            <a:off x="1524000" y="3493247"/>
            <a:ext cx="609600" cy="6424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2133600" y="4114800"/>
            <a:ext cx="6096000" cy="6858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81000" y="3950162"/>
            <a:ext cx="1524000" cy="646331"/>
          </a:xfrm>
          <a:prstGeom prst="rect">
            <a:avLst/>
          </a:prstGeom>
          <a:noFill/>
        </p:spPr>
        <p:txBody>
          <a:bodyPr wrap="square" rtlCol="0">
            <a:spAutoFit/>
          </a:bodyPr>
          <a:lstStyle/>
          <a:p>
            <a:r>
              <a:rPr lang="en-US" b="1" dirty="0" smtClean="0">
                <a:solidFill>
                  <a:srgbClr val="FF0000"/>
                </a:solidFill>
              </a:rPr>
              <a:t>CONTACTS</a:t>
            </a:r>
          </a:p>
          <a:p>
            <a:r>
              <a:rPr lang="en-US" b="1" dirty="0" smtClean="0">
                <a:solidFill>
                  <a:srgbClr val="FF0000"/>
                </a:solidFill>
              </a:rPr>
              <a:t>App set</a:t>
            </a:r>
            <a:endParaRPr lang="en-US" b="1" dirty="0">
              <a:solidFill>
                <a:srgbClr val="FF0000"/>
              </a:solidFill>
            </a:endParaRPr>
          </a:p>
        </p:txBody>
      </p:sp>
      <p:cxnSp>
        <p:nvCxnSpPr>
          <p:cNvPr id="24" name="Straight Connector 23"/>
          <p:cNvCxnSpPr/>
          <p:nvPr/>
        </p:nvCxnSpPr>
        <p:spPr>
          <a:xfrm flipV="1">
            <a:off x="1524000" y="4255247"/>
            <a:ext cx="609600" cy="6424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2133600" y="4812838"/>
            <a:ext cx="6096000" cy="6858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81000" y="4648200"/>
            <a:ext cx="1524000" cy="646331"/>
          </a:xfrm>
          <a:prstGeom prst="rect">
            <a:avLst/>
          </a:prstGeom>
          <a:noFill/>
        </p:spPr>
        <p:txBody>
          <a:bodyPr wrap="square" rtlCol="0">
            <a:spAutoFit/>
          </a:bodyPr>
          <a:lstStyle/>
          <a:p>
            <a:r>
              <a:rPr lang="en-US" b="1" dirty="0" smtClean="0">
                <a:solidFill>
                  <a:srgbClr val="FF0000"/>
                </a:solidFill>
              </a:rPr>
              <a:t>CAMERA</a:t>
            </a:r>
          </a:p>
          <a:p>
            <a:r>
              <a:rPr lang="en-US" b="1" dirty="0" smtClean="0">
                <a:solidFill>
                  <a:srgbClr val="FF0000"/>
                </a:solidFill>
              </a:rPr>
              <a:t>App set</a:t>
            </a:r>
            <a:endParaRPr lang="en-US" b="1" dirty="0">
              <a:solidFill>
                <a:srgbClr val="FF0000"/>
              </a:solidFill>
            </a:endParaRPr>
          </a:p>
        </p:txBody>
      </p:sp>
      <p:cxnSp>
        <p:nvCxnSpPr>
          <p:cNvPr id="27" name="Straight Connector 26"/>
          <p:cNvCxnSpPr/>
          <p:nvPr/>
        </p:nvCxnSpPr>
        <p:spPr>
          <a:xfrm flipV="1">
            <a:off x="1524000" y="4953285"/>
            <a:ext cx="609600" cy="6424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2133600" y="5486400"/>
            <a:ext cx="6096000" cy="5334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228600" y="5169362"/>
            <a:ext cx="1676400" cy="646331"/>
          </a:xfrm>
          <a:prstGeom prst="rect">
            <a:avLst/>
          </a:prstGeom>
          <a:noFill/>
        </p:spPr>
        <p:txBody>
          <a:bodyPr wrap="square" rtlCol="0">
            <a:spAutoFit/>
          </a:bodyPr>
          <a:lstStyle/>
          <a:p>
            <a:r>
              <a:rPr lang="en-US" b="1" dirty="0" smtClean="0">
                <a:solidFill>
                  <a:srgbClr val="FF0000"/>
                </a:solidFill>
              </a:rPr>
              <a:t>MICROPHONE</a:t>
            </a:r>
          </a:p>
          <a:p>
            <a:r>
              <a:rPr lang="en-US" b="1" dirty="0" smtClean="0">
                <a:solidFill>
                  <a:srgbClr val="FF0000"/>
                </a:solidFill>
              </a:rPr>
              <a:t>App set</a:t>
            </a:r>
            <a:endParaRPr lang="en-US" b="1" dirty="0">
              <a:solidFill>
                <a:srgbClr val="FF0000"/>
              </a:solidFill>
            </a:endParaRPr>
          </a:p>
        </p:txBody>
      </p:sp>
      <p:cxnSp>
        <p:nvCxnSpPr>
          <p:cNvPr id="30" name="Straight Connector 29"/>
          <p:cNvCxnSpPr/>
          <p:nvPr/>
        </p:nvCxnSpPr>
        <p:spPr>
          <a:xfrm flipV="1">
            <a:off x="1524000" y="5474447"/>
            <a:ext cx="609600" cy="6424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133600" y="6019800"/>
            <a:ext cx="6096000" cy="2286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914400" y="5678269"/>
            <a:ext cx="1676400" cy="646331"/>
          </a:xfrm>
          <a:prstGeom prst="rect">
            <a:avLst/>
          </a:prstGeom>
          <a:noFill/>
        </p:spPr>
        <p:txBody>
          <a:bodyPr wrap="square" rtlCol="0">
            <a:spAutoFit/>
          </a:bodyPr>
          <a:lstStyle/>
          <a:p>
            <a:r>
              <a:rPr lang="en-US" b="1" dirty="0" smtClean="0">
                <a:solidFill>
                  <a:srgbClr val="FF0000"/>
                </a:solidFill>
              </a:rPr>
              <a:t>SMS</a:t>
            </a:r>
          </a:p>
          <a:p>
            <a:r>
              <a:rPr lang="en-US" b="1" dirty="0" smtClean="0">
                <a:solidFill>
                  <a:srgbClr val="FF0000"/>
                </a:solidFill>
              </a:rPr>
              <a:t>App set</a:t>
            </a:r>
            <a:endParaRPr lang="en-US" b="1" dirty="0">
              <a:solidFill>
                <a:srgbClr val="FF0000"/>
              </a:solidFill>
            </a:endParaRPr>
          </a:p>
        </p:txBody>
      </p:sp>
      <p:cxnSp>
        <p:nvCxnSpPr>
          <p:cNvPr id="33" name="Straight Connector 32"/>
          <p:cNvCxnSpPr>
            <a:endCxn id="31" idx="1"/>
          </p:cNvCxnSpPr>
          <p:nvPr/>
        </p:nvCxnSpPr>
        <p:spPr>
          <a:xfrm>
            <a:off x="1524000" y="6019800"/>
            <a:ext cx="609600" cy="1143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2133600" y="6285131"/>
            <a:ext cx="6096000" cy="2286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457200" y="5943600"/>
            <a:ext cx="1676400" cy="646331"/>
          </a:xfrm>
          <a:prstGeom prst="rect">
            <a:avLst/>
          </a:prstGeom>
          <a:noFill/>
        </p:spPr>
        <p:txBody>
          <a:bodyPr wrap="square" rtlCol="0">
            <a:spAutoFit/>
          </a:bodyPr>
          <a:lstStyle/>
          <a:p>
            <a:r>
              <a:rPr lang="en-US" b="1" dirty="0" smtClean="0">
                <a:solidFill>
                  <a:srgbClr val="FF0000"/>
                </a:solidFill>
              </a:rPr>
              <a:t>CALENDAR</a:t>
            </a:r>
          </a:p>
          <a:p>
            <a:r>
              <a:rPr lang="en-US" b="1" dirty="0" smtClean="0">
                <a:solidFill>
                  <a:srgbClr val="FF0000"/>
                </a:solidFill>
              </a:rPr>
              <a:t>App set</a:t>
            </a:r>
            <a:endParaRPr lang="en-US" b="1" dirty="0">
              <a:solidFill>
                <a:srgbClr val="FF0000"/>
              </a:solidFill>
            </a:endParaRPr>
          </a:p>
        </p:txBody>
      </p:sp>
      <p:cxnSp>
        <p:nvCxnSpPr>
          <p:cNvPr id="36" name="Straight Connector 35"/>
          <p:cNvCxnSpPr>
            <a:endCxn id="34" idx="1"/>
          </p:cNvCxnSpPr>
          <p:nvPr/>
        </p:nvCxnSpPr>
        <p:spPr>
          <a:xfrm>
            <a:off x="1524000" y="6285131"/>
            <a:ext cx="609600" cy="1143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33400" y="1371600"/>
            <a:ext cx="929799" cy="369332"/>
          </a:xfrm>
          <a:prstGeom prst="rect">
            <a:avLst/>
          </a:prstGeom>
          <a:noFill/>
        </p:spPr>
        <p:txBody>
          <a:bodyPr wrap="none" rtlCol="0">
            <a:spAutoFit/>
          </a:bodyPr>
          <a:lstStyle/>
          <a:p>
            <a:r>
              <a:rPr lang="en-US" b="1" dirty="0" smtClean="0">
                <a:solidFill>
                  <a:srgbClr val="FF0000"/>
                </a:solidFill>
              </a:rPr>
              <a:t>App Set</a:t>
            </a:r>
            <a:endParaRPr lang="en-US" b="1" dirty="0">
              <a:solidFill>
                <a:srgbClr val="FF0000"/>
              </a:solidFill>
            </a:endParaRPr>
          </a:p>
        </p:txBody>
      </p:sp>
    </p:spTree>
    <p:extLst>
      <p:ext uri="{BB962C8B-B14F-4D97-AF65-F5344CB8AC3E}">
        <p14:creationId xmlns:p14="http://schemas.microsoft.com/office/powerpoint/2010/main" val="645605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4"/>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2"/>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3"/>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27"/>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5"/>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6"/>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30"/>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9"/>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33"/>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1"/>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32"/>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36"/>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34"/>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p:bldP spid="15" grpId="1"/>
      <p:bldP spid="10" grpId="0" animBg="1"/>
      <p:bldP spid="10" grpId="1" animBg="1"/>
      <p:bldP spid="17" grpId="0"/>
      <p:bldP spid="17" grpId="1"/>
      <p:bldP spid="19" grpId="0" animBg="1"/>
      <p:bldP spid="19" grpId="1" animBg="1"/>
      <p:bldP spid="20" grpId="0"/>
      <p:bldP spid="20" grpId="1"/>
      <p:bldP spid="22" grpId="0" animBg="1"/>
      <p:bldP spid="22" grpId="1" animBg="1"/>
      <p:bldP spid="23" grpId="0"/>
      <p:bldP spid="23" grpId="1"/>
      <p:bldP spid="25" grpId="0" animBg="1"/>
      <p:bldP spid="25" grpId="1" animBg="1"/>
      <p:bldP spid="26" grpId="0"/>
      <p:bldP spid="26" grpId="1"/>
      <p:bldP spid="28" grpId="0" animBg="1"/>
      <p:bldP spid="28" grpId="1" animBg="1"/>
      <p:bldP spid="29" grpId="0"/>
      <p:bldP spid="29" grpId="1"/>
      <p:bldP spid="31" grpId="0" animBg="1"/>
      <p:bldP spid="31" grpId="1" animBg="1"/>
      <p:bldP spid="32" grpId="0"/>
      <p:bldP spid="32" grpId="1"/>
      <p:bldP spid="34" grpId="0" animBg="1"/>
      <p:bldP spid="34" grpId="1" animBg="1"/>
      <p:bldP spid="35" grpId="0"/>
      <p:bldP spid="3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0000"/>
                </a:solidFill>
              </a:rPr>
              <a:t>RQ2: </a:t>
            </a:r>
            <a:r>
              <a:rPr lang="en-US" sz="3600" dirty="0"/>
              <a:t>L</a:t>
            </a:r>
            <a:r>
              <a:rPr lang="en-US" sz="3600" dirty="0" smtClean="0"/>
              <a:t>ess</a:t>
            </a:r>
            <a:r>
              <a:rPr lang="en-US" sz="3600" dirty="0"/>
              <a:t>-straightforward permissions more explained? (Cont.)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7"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a:buChar char="•"/>
            </a:pPr>
            <a:endParaRPr lang="en-US" sz="2400" dirty="0" smtClean="0"/>
          </a:p>
          <a:p>
            <a:pPr>
              <a:buFont typeface="Arial"/>
              <a:buChar char="•"/>
            </a:pPr>
            <a:endParaRPr lang="en-US" sz="2400" dirty="0"/>
          </a:p>
        </p:txBody>
      </p:sp>
      <p:sp>
        <p:nvSpPr>
          <p:cNvPr id="26" name="TextBox 25"/>
          <p:cNvSpPr txBox="1"/>
          <p:nvPr/>
        </p:nvSpPr>
        <p:spPr>
          <a:xfrm>
            <a:off x="1676400" y="5867400"/>
            <a:ext cx="1122197" cy="369332"/>
          </a:xfrm>
          <a:prstGeom prst="rect">
            <a:avLst/>
          </a:prstGeom>
          <a:noFill/>
        </p:spPr>
        <p:txBody>
          <a:bodyPr wrap="none" rtlCol="0">
            <a:spAutoFit/>
          </a:bodyPr>
          <a:lstStyle/>
          <a:p>
            <a:r>
              <a:rPr lang="en-US" dirty="0" smtClean="0"/>
              <a:t>% request</a:t>
            </a:r>
            <a:endParaRPr lang="en-US" dirty="0"/>
          </a:p>
        </p:txBody>
      </p:sp>
      <p:sp>
        <p:nvSpPr>
          <p:cNvPr id="27" name="TextBox 26"/>
          <p:cNvSpPr txBox="1"/>
          <p:nvPr/>
        </p:nvSpPr>
        <p:spPr>
          <a:xfrm>
            <a:off x="6239440" y="5867400"/>
            <a:ext cx="1075760" cy="369332"/>
          </a:xfrm>
          <a:prstGeom prst="rect">
            <a:avLst/>
          </a:prstGeom>
          <a:noFill/>
        </p:spPr>
        <p:txBody>
          <a:bodyPr wrap="none" rtlCol="0">
            <a:spAutoFit/>
          </a:bodyPr>
          <a:lstStyle/>
          <a:p>
            <a:r>
              <a:rPr lang="en-US" dirty="0" smtClean="0"/>
              <a:t>% explain</a:t>
            </a:r>
            <a:endParaRPr lang="en-US" dirty="0"/>
          </a:p>
        </p:txBody>
      </p:sp>
      <p:pic>
        <p:nvPicPr>
          <p:cNvPr id="21" name="Picture 20"/>
          <p:cNvPicPr>
            <a:picLocks noChangeAspect="1"/>
          </p:cNvPicPr>
          <p:nvPr/>
        </p:nvPicPr>
        <p:blipFill>
          <a:blip r:embed="rId3"/>
          <a:stretch>
            <a:fillRect/>
          </a:stretch>
        </p:blipFill>
        <p:spPr>
          <a:xfrm>
            <a:off x="4571999" y="2151474"/>
            <a:ext cx="4123151" cy="3715926"/>
          </a:xfrm>
          <a:prstGeom prst="rect">
            <a:avLst/>
          </a:prstGeom>
        </p:spPr>
      </p:pic>
      <p:pic>
        <p:nvPicPr>
          <p:cNvPr id="3" name="Picture 2"/>
          <p:cNvPicPr>
            <a:picLocks noChangeAspect="1"/>
          </p:cNvPicPr>
          <p:nvPr/>
        </p:nvPicPr>
        <p:blipFill>
          <a:blip r:embed="rId4"/>
          <a:stretch>
            <a:fillRect/>
          </a:stretch>
        </p:blipFill>
        <p:spPr>
          <a:xfrm>
            <a:off x="609600" y="2133600"/>
            <a:ext cx="3995468" cy="3733800"/>
          </a:xfrm>
          <a:prstGeom prst="rect">
            <a:avLst/>
          </a:prstGeom>
        </p:spPr>
      </p:pic>
      <p:sp>
        <p:nvSpPr>
          <p:cNvPr id="18" name="TextBox 17"/>
          <p:cNvSpPr txBox="1"/>
          <p:nvPr/>
        </p:nvSpPr>
        <p:spPr>
          <a:xfrm>
            <a:off x="304800" y="1447800"/>
            <a:ext cx="1005403" cy="369332"/>
          </a:xfrm>
          <a:prstGeom prst="rect">
            <a:avLst/>
          </a:prstGeom>
          <a:noFill/>
        </p:spPr>
        <p:txBody>
          <a:bodyPr wrap="none" rtlCol="0">
            <a:spAutoFit/>
          </a:bodyPr>
          <a:lstStyle/>
          <a:p>
            <a:r>
              <a:rPr lang="en-US" b="1" dirty="0" smtClean="0">
                <a:solidFill>
                  <a:srgbClr val="FF0000"/>
                </a:solidFill>
              </a:rPr>
              <a:t>App sets</a:t>
            </a:r>
            <a:endParaRPr lang="en-US" b="1" dirty="0">
              <a:solidFill>
                <a:srgbClr val="FF0000"/>
              </a:solidFill>
            </a:endParaRPr>
          </a:p>
        </p:txBody>
      </p:sp>
      <p:cxnSp>
        <p:nvCxnSpPr>
          <p:cNvPr id="23" name="Straight Connector 22"/>
          <p:cNvCxnSpPr/>
          <p:nvPr/>
        </p:nvCxnSpPr>
        <p:spPr>
          <a:xfrm>
            <a:off x="609600" y="1752600"/>
            <a:ext cx="304800" cy="1447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09600" y="1752600"/>
            <a:ext cx="4343400" cy="762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514600" y="5410200"/>
            <a:ext cx="1752600" cy="838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4267200" y="5410200"/>
            <a:ext cx="2209800" cy="838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685800" y="5105400"/>
            <a:ext cx="228600" cy="6096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685800" y="5334000"/>
            <a:ext cx="3048000" cy="381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04800" y="5955268"/>
            <a:ext cx="2429083" cy="369332"/>
          </a:xfrm>
          <a:prstGeom prst="rect">
            <a:avLst/>
          </a:prstGeom>
          <a:noFill/>
        </p:spPr>
        <p:txBody>
          <a:bodyPr wrap="none" rtlCol="0">
            <a:spAutoFit/>
          </a:bodyPr>
          <a:lstStyle/>
          <a:p>
            <a:r>
              <a:rPr lang="en-US" b="1" dirty="0" smtClean="0">
                <a:solidFill>
                  <a:srgbClr val="FF0000"/>
                </a:solidFill>
              </a:rPr>
              <a:t>Average of off-diagonal </a:t>
            </a:r>
            <a:endParaRPr lang="en-US" b="1" dirty="0">
              <a:solidFill>
                <a:srgbClr val="FF0000"/>
              </a:solidFill>
            </a:endParaRPr>
          </a:p>
        </p:txBody>
      </p:sp>
      <p:sp>
        <p:nvSpPr>
          <p:cNvPr id="35" name="TextBox 34"/>
          <p:cNvSpPr txBox="1"/>
          <p:nvPr/>
        </p:nvSpPr>
        <p:spPr>
          <a:xfrm>
            <a:off x="1600200" y="1371600"/>
            <a:ext cx="2808130" cy="369332"/>
          </a:xfrm>
          <a:prstGeom prst="rect">
            <a:avLst/>
          </a:prstGeom>
          <a:noFill/>
        </p:spPr>
        <p:txBody>
          <a:bodyPr wrap="none" rtlCol="0">
            <a:spAutoFit/>
          </a:bodyPr>
          <a:lstStyle/>
          <a:p>
            <a:r>
              <a:rPr lang="en-US" b="1" dirty="0" smtClean="0">
                <a:solidFill>
                  <a:srgbClr val="FF0000"/>
                </a:solidFill>
              </a:rPr>
              <a:t>Diagonals are always larger</a:t>
            </a:r>
            <a:endParaRPr lang="en-US" b="1" dirty="0">
              <a:solidFill>
                <a:srgbClr val="FF0000"/>
              </a:solidFill>
            </a:endParaRPr>
          </a:p>
        </p:txBody>
      </p:sp>
      <p:cxnSp>
        <p:nvCxnSpPr>
          <p:cNvPr id="36" name="Straight Connector 35"/>
          <p:cNvCxnSpPr/>
          <p:nvPr/>
        </p:nvCxnSpPr>
        <p:spPr>
          <a:xfrm flipH="1">
            <a:off x="2057400" y="1752600"/>
            <a:ext cx="381000" cy="1066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5257800" y="2133600"/>
            <a:ext cx="381000" cy="4572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257800" y="4724400"/>
            <a:ext cx="381000" cy="4572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562600" y="2438400"/>
            <a:ext cx="381000" cy="4572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5562600" y="4724400"/>
            <a:ext cx="381000" cy="4572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867400" y="2819400"/>
            <a:ext cx="381000" cy="4572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867400" y="4724400"/>
            <a:ext cx="381000" cy="4572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6172200" y="3124200"/>
            <a:ext cx="381000" cy="4572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6172200" y="4724400"/>
            <a:ext cx="381000" cy="4572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6477000" y="3429000"/>
            <a:ext cx="381000" cy="4572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6477000" y="4724400"/>
            <a:ext cx="381000" cy="4572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7086600" y="4114800"/>
            <a:ext cx="381000" cy="4572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7086600" y="4724400"/>
            <a:ext cx="381000" cy="4572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6781800" y="3810000"/>
            <a:ext cx="381000" cy="4572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6781800" y="4876800"/>
            <a:ext cx="381000" cy="3048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5029200" y="1459468"/>
            <a:ext cx="3625737" cy="369332"/>
          </a:xfrm>
          <a:prstGeom prst="rect">
            <a:avLst/>
          </a:prstGeom>
          <a:noFill/>
        </p:spPr>
        <p:txBody>
          <a:bodyPr wrap="none" rtlCol="0">
            <a:spAutoFit/>
          </a:bodyPr>
          <a:lstStyle/>
          <a:p>
            <a:r>
              <a:rPr lang="en-US" b="1" dirty="0" smtClean="0">
                <a:solidFill>
                  <a:srgbClr val="FF0000"/>
                </a:solidFill>
              </a:rPr>
              <a:t>Diagonals are almost always larger</a:t>
            </a:r>
            <a:endParaRPr lang="en-US" b="1" dirty="0">
              <a:solidFill>
                <a:srgbClr val="FF0000"/>
              </a:solidFill>
            </a:endParaRPr>
          </a:p>
        </p:txBody>
      </p:sp>
      <p:cxnSp>
        <p:nvCxnSpPr>
          <p:cNvPr id="47" name="Straight Connector 46"/>
          <p:cNvCxnSpPr/>
          <p:nvPr/>
        </p:nvCxnSpPr>
        <p:spPr>
          <a:xfrm>
            <a:off x="6172200" y="1828800"/>
            <a:ext cx="0" cy="457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487888" y="5867400"/>
            <a:ext cx="2213917" cy="369332"/>
          </a:xfrm>
          <a:prstGeom prst="rect">
            <a:avLst/>
          </a:prstGeom>
          <a:noFill/>
        </p:spPr>
        <p:txBody>
          <a:bodyPr wrap="none" rtlCol="0">
            <a:spAutoFit/>
          </a:bodyPr>
          <a:lstStyle/>
          <a:p>
            <a:r>
              <a:rPr lang="en-US" b="1" dirty="0" smtClean="0">
                <a:solidFill>
                  <a:srgbClr val="FF0000"/>
                </a:solidFill>
              </a:rPr>
              <a:t>Positively correlation</a:t>
            </a:r>
            <a:endParaRPr lang="en-US" b="1" dirty="0">
              <a:solidFill>
                <a:srgbClr val="FF0000"/>
              </a:solidFill>
            </a:endParaRPr>
          </a:p>
        </p:txBody>
      </p:sp>
      <p:cxnSp>
        <p:nvCxnSpPr>
          <p:cNvPr id="10" name="Straight Arrow Connector 9"/>
          <p:cNvCxnSpPr>
            <a:stCxn id="8" idx="1"/>
          </p:cNvCxnSpPr>
          <p:nvPr/>
        </p:nvCxnSpPr>
        <p:spPr>
          <a:xfrm flipH="1">
            <a:off x="2819400" y="6052066"/>
            <a:ext cx="668488" cy="4393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647760" y="6096000"/>
            <a:ext cx="6006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3733800" y="6248400"/>
            <a:ext cx="1332178" cy="369332"/>
          </a:xfrm>
          <a:prstGeom prst="rect">
            <a:avLst/>
          </a:prstGeom>
          <a:noFill/>
        </p:spPr>
        <p:txBody>
          <a:bodyPr wrap="none" rtlCol="0">
            <a:spAutoFit/>
          </a:bodyPr>
          <a:lstStyle/>
          <a:p>
            <a:r>
              <a:rPr lang="en-US" b="1" dirty="0" smtClean="0">
                <a:solidFill>
                  <a:srgbClr val="FF0000"/>
                </a:solidFill>
              </a:rPr>
              <a:t>permissions</a:t>
            </a:r>
            <a:endParaRPr lang="en-US" b="1" dirty="0">
              <a:solidFill>
                <a:srgbClr val="FF0000"/>
              </a:solidFill>
            </a:endParaRPr>
          </a:p>
        </p:txBody>
      </p:sp>
    </p:spTree>
    <p:extLst>
      <p:ext uri="{BB962C8B-B14F-4D97-AF65-F5344CB8AC3E}">
        <p14:creationId xmlns:p14="http://schemas.microsoft.com/office/powerpoint/2010/main" val="1703477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3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5"/>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2"/>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30"/>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31"/>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32"/>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37"/>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38"/>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39"/>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40"/>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41"/>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42"/>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43"/>
                                        </p:tgtEl>
                                        <p:attrNameLst>
                                          <p:attrName>style.visibility</p:attrName>
                                        </p:attrNameLst>
                                      </p:cBhvr>
                                      <p:to>
                                        <p:strVal val="hidden"/>
                                      </p:to>
                                    </p:set>
                                  </p:childTnLst>
                                </p:cTn>
                              </p:par>
                              <p:par>
                                <p:cTn id="115" presetID="1"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44"/>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45"/>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6"/>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nodeType="clickEffect">
                                  <p:stCondLst>
                                    <p:cond delay="0"/>
                                  </p:stCondLst>
                                  <p:childTnLst>
                                    <p:set>
                                      <p:cBhvr>
                                        <p:cTn id="134" dur="1" fill="hold">
                                          <p:stCondLst>
                                            <p:cond delay="0"/>
                                          </p:stCondLst>
                                        </p:cTn>
                                        <p:tgtEl>
                                          <p:spTgt spid="36"/>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47"/>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46"/>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3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8"/>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0"/>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34" grpId="0"/>
      <p:bldP spid="34" grpId="1"/>
      <p:bldP spid="35" grpId="0"/>
      <p:bldP spid="35" grpId="1"/>
      <p:bldP spid="5" grpId="0" animBg="1"/>
      <p:bldP spid="5" grpId="1" animBg="1"/>
      <p:bldP spid="22" grpId="0" animBg="1"/>
      <p:bldP spid="22" grpId="1" animBg="1"/>
      <p:bldP spid="30" grpId="0" animBg="1"/>
      <p:bldP spid="30" grpId="1" animBg="1"/>
      <p:bldP spid="31" grpId="0" animBg="1"/>
      <p:bldP spid="31" grpId="1" animBg="1"/>
      <p:bldP spid="32" grpId="0" animBg="1"/>
      <p:bldP spid="32"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p:bldP spid="46" grpId="1"/>
      <p:bldP spid="8" grpId="0"/>
      <p:bldP spid="48" grpId="0"/>
      <p:bldP spid="4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0000"/>
                </a:solidFill>
              </a:rPr>
              <a:t>RQ2: </a:t>
            </a:r>
            <a:r>
              <a:rPr lang="en-US" sz="3600" dirty="0"/>
              <a:t>L</a:t>
            </a:r>
            <a:r>
              <a:rPr lang="en-US" sz="3600" dirty="0" smtClean="0"/>
              <a:t>ess</a:t>
            </a:r>
            <a:r>
              <a:rPr lang="en-US" sz="3600" dirty="0"/>
              <a:t>-straightforward permissions more explained? (Cont.)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7"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a:buChar char="•"/>
            </a:pPr>
            <a:endParaRPr lang="en-US" sz="2400" dirty="0" smtClean="0"/>
          </a:p>
          <a:p>
            <a:pPr>
              <a:buFont typeface="Arial"/>
              <a:buChar char="•"/>
            </a:pPr>
            <a:endParaRPr lang="en-US" sz="2400" dirty="0"/>
          </a:p>
        </p:txBody>
      </p:sp>
      <p:sp>
        <p:nvSpPr>
          <p:cNvPr id="25" name="Content Placeholder 2"/>
          <p:cNvSpPr>
            <a:spLocks noGrp="1"/>
          </p:cNvSpPr>
          <p:nvPr>
            <p:ph idx="1"/>
          </p:nvPr>
        </p:nvSpPr>
        <p:spPr>
          <a:xfrm>
            <a:off x="457200" y="1600200"/>
            <a:ext cx="8229600" cy="4525963"/>
          </a:xfrm>
        </p:spPr>
        <p:txBody>
          <a:bodyPr>
            <a:normAutofit/>
          </a:bodyPr>
          <a:lstStyle/>
          <a:p>
            <a:pPr>
              <a:buFont typeface="Arial"/>
              <a:buChar char="•"/>
            </a:pPr>
            <a:r>
              <a:rPr lang="en-US" sz="2400" dirty="0" smtClean="0"/>
              <a:t>Measuring the correlation among all apps</a:t>
            </a:r>
          </a:p>
          <a:p>
            <a:pPr lvl="1">
              <a:buFont typeface="Arial"/>
              <a:buChar char="•"/>
            </a:pPr>
            <a:r>
              <a:rPr lang="en-US" sz="2400" dirty="0" smtClean="0"/>
              <a:t>Divide all apps into 35 app sets based on Google </a:t>
            </a:r>
            <a:r>
              <a:rPr lang="en-US" sz="2400" dirty="0" err="1" smtClean="0"/>
              <a:t>Playstore</a:t>
            </a:r>
            <a:r>
              <a:rPr lang="en-US" sz="2400" dirty="0" smtClean="0"/>
              <a:t> category</a:t>
            </a:r>
          </a:p>
          <a:p>
            <a:pPr lvl="1">
              <a:buFont typeface="Arial"/>
              <a:buChar char="•"/>
            </a:pPr>
            <a:r>
              <a:rPr lang="en-US" sz="2400" dirty="0" smtClean="0"/>
              <a:t>For each app set, compute its %request and %</a:t>
            </a:r>
            <a:r>
              <a:rPr lang="en-US" sz="2400" dirty="0" err="1" smtClean="0"/>
              <a:t>exp</a:t>
            </a:r>
            <a:r>
              <a:rPr lang="en-US" sz="2400" dirty="0" smtClean="0"/>
              <a:t> for each permission</a:t>
            </a:r>
          </a:p>
          <a:p>
            <a:pPr lvl="1">
              <a:buFont typeface="Arial"/>
              <a:buChar char="•"/>
            </a:pPr>
            <a:r>
              <a:rPr lang="en-US" sz="2400" dirty="0" smtClean="0"/>
              <a:t>For 4/6 permissions, %request and %</a:t>
            </a:r>
            <a:r>
              <a:rPr lang="en-US" sz="2400" dirty="0" err="1" smtClean="0"/>
              <a:t>exp</a:t>
            </a:r>
            <a:r>
              <a:rPr lang="en-US" sz="2400" dirty="0" smtClean="0"/>
              <a:t> are significantly positively correlated</a:t>
            </a:r>
          </a:p>
          <a:p>
            <a:pPr>
              <a:buFont typeface="Arial"/>
              <a:buChar char="•"/>
            </a:pPr>
            <a:r>
              <a:rPr lang="en-US" sz="2400" b="1" dirty="0" smtClean="0">
                <a:solidFill>
                  <a:srgbClr val="FF0000"/>
                </a:solidFill>
              </a:rPr>
              <a:t>In most cases, app more frequently explain straightforward permissions</a:t>
            </a:r>
            <a:endParaRPr lang="en-US" sz="2400" b="1" dirty="0">
              <a:solidFill>
                <a:srgbClr val="FF0000"/>
              </a:solidFill>
            </a:endParaRPr>
          </a:p>
        </p:txBody>
      </p:sp>
      <p:pic>
        <p:nvPicPr>
          <p:cNvPr id="3" name="Picture 2"/>
          <p:cNvPicPr>
            <a:picLocks noChangeAspect="1"/>
          </p:cNvPicPr>
          <p:nvPr/>
        </p:nvPicPr>
        <p:blipFill>
          <a:blip r:embed="rId3"/>
          <a:stretch>
            <a:fillRect/>
          </a:stretch>
        </p:blipFill>
        <p:spPr>
          <a:xfrm>
            <a:off x="609600" y="4764444"/>
            <a:ext cx="8001000" cy="1255356"/>
          </a:xfrm>
          <a:prstGeom prst="rect">
            <a:avLst/>
          </a:prstGeom>
        </p:spPr>
      </p:pic>
      <p:sp>
        <p:nvSpPr>
          <p:cNvPr id="5" name="Rectangle 4"/>
          <p:cNvSpPr/>
          <p:nvPr/>
        </p:nvSpPr>
        <p:spPr>
          <a:xfrm>
            <a:off x="1219200" y="5486400"/>
            <a:ext cx="914400" cy="381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514600" y="5486400"/>
            <a:ext cx="914400" cy="381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810000" y="5486400"/>
            <a:ext cx="914400" cy="381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181600" y="5486400"/>
            <a:ext cx="914400" cy="381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6757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a:r>
              <a:rPr lang="en-US" sz="3600" dirty="0" smtClean="0">
                <a:solidFill>
                  <a:srgbClr val="FF0000"/>
                </a:solidFill>
                <a:latin typeface="+mj-lt"/>
              </a:rPr>
              <a:t>RQ3: </a:t>
            </a:r>
            <a:r>
              <a:rPr lang="en-US" sz="3600" dirty="0" smtClean="0">
                <a:latin typeface="+mj-lt"/>
              </a:rPr>
              <a:t>Do rationales correctly explain the permission?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9" name="Content Placeholder 2"/>
          <p:cNvSpPr>
            <a:spLocks noGrp="1"/>
          </p:cNvSpPr>
          <p:nvPr>
            <p:ph idx="1"/>
          </p:nvPr>
        </p:nvSpPr>
        <p:spPr>
          <a:xfrm>
            <a:off x="457200" y="1600200"/>
            <a:ext cx="8229600" cy="4525963"/>
          </a:xfrm>
        </p:spPr>
        <p:txBody>
          <a:bodyPr>
            <a:normAutofit/>
          </a:bodyPr>
          <a:lstStyle/>
          <a:p>
            <a:pPr>
              <a:buFont typeface="Arial"/>
              <a:buChar char="•"/>
            </a:pPr>
            <a:r>
              <a:rPr lang="en-US" sz="2400" dirty="0" smtClean="0"/>
              <a:t>Estimate the population of incorrect rationales, i.e., stated purpose ≠ actual purpose?</a:t>
            </a:r>
            <a:endParaRPr lang="en-US" sz="2400" dirty="0"/>
          </a:p>
          <a:p>
            <a:pPr>
              <a:buFont typeface="Arial"/>
              <a:buChar char="•"/>
            </a:pPr>
            <a:endParaRPr lang="en-US" sz="2400" dirty="0" smtClean="0"/>
          </a:p>
          <a:p>
            <a:pPr>
              <a:buFont typeface="Arial"/>
              <a:buChar char="•"/>
            </a:pPr>
            <a:r>
              <a:rPr lang="en-US" sz="2400" dirty="0" smtClean="0"/>
              <a:t>Representing purpose by leveraging hierarchical structure of permission group</a:t>
            </a:r>
          </a:p>
        </p:txBody>
      </p:sp>
      <p:pic>
        <p:nvPicPr>
          <p:cNvPr id="5" name="Picture 4"/>
          <p:cNvPicPr>
            <a:picLocks noChangeAspect="1"/>
          </p:cNvPicPr>
          <p:nvPr/>
        </p:nvPicPr>
        <p:blipFill>
          <a:blip r:embed="rId3"/>
          <a:stretch>
            <a:fillRect/>
          </a:stretch>
        </p:blipFill>
        <p:spPr>
          <a:xfrm>
            <a:off x="2438400" y="3888129"/>
            <a:ext cx="3352800" cy="2588871"/>
          </a:xfrm>
          <a:prstGeom prst="rect">
            <a:avLst/>
          </a:prstGeom>
        </p:spPr>
      </p:pic>
      <p:pic>
        <p:nvPicPr>
          <p:cNvPr id="18" name="Picture 17"/>
          <p:cNvPicPr>
            <a:picLocks noChangeAspect="1"/>
          </p:cNvPicPr>
          <p:nvPr/>
        </p:nvPicPr>
        <p:blipFill>
          <a:blip r:embed="rId4"/>
          <a:stretch>
            <a:fillRect/>
          </a:stretch>
        </p:blipFill>
        <p:spPr>
          <a:xfrm>
            <a:off x="1615443" y="3977643"/>
            <a:ext cx="594357" cy="594357"/>
          </a:xfrm>
          <a:prstGeom prst="rect">
            <a:avLst/>
          </a:prstGeom>
        </p:spPr>
      </p:pic>
      <p:sp>
        <p:nvSpPr>
          <p:cNvPr id="19" name="Oval 18"/>
          <p:cNvSpPr/>
          <p:nvPr/>
        </p:nvSpPr>
        <p:spPr>
          <a:xfrm>
            <a:off x="1767843" y="4114802"/>
            <a:ext cx="304800" cy="228599"/>
          </a:xfrm>
          <a:prstGeom prst="ellipse">
            <a:avLst/>
          </a:prstGeom>
          <a:solidFill>
            <a:srgbClr val="7AB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5"/>
          <a:stretch>
            <a:fillRect/>
          </a:stretch>
        </p:blipFill>
        <p:spPr>
          <a:xfrm>
            <a:off x="6629400" y="5334000"/>
            <a:ext cx="685800" cy="685800"/>
          </a:xfrm>
          <a:prstGeom prst="rect">
            <a:avLst/>
          </a:prstGeom>
        </p:spPr>
      </p:pic>
      <p:sp>
        <p:nvSpPr>
          <p:cNvPr id="10" name="Rectangle 9"/>
          <p:cNvSpPr/>
          <p:nvPr/>
        </p:nvSpPr>
        <p:spPr>
          <a:xfrm>
            <a:off x="5562600" y="3962400"/>
            <a:ext cx="609600" cy="1828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371600" y="3733800"/>
            <a:ext cx="3276600" cy="1066800"/>
          </a:xfrm>
          <a:prstGeom prst="rect">
            <a:avLst/>
          </a:prstGeom>
          <a:noFill/>
          <a:ln w="15875">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362200" y="5029200"/>
            <a:ext cx="5181600" cy="1600200"/>
          </a:xfrm>
          <a:prstGeom prst="rect">
            <a:avLst/>
          </a:prstGeom>
          <a:noFill/>
          <a:ln w="15875">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76889" y="6183868"/>
            <a:ext cx="1793279" cy="369332"/>
          </a:xfrm>
          <a:prstGeom prst="rect">
            <a:avLst/>
          </a:prstGeom>
          <a:noFill/>
        </p:spPr>
        <p:txBody>
          <a:bodyPr wrap="none" rtlCol="0">
            <a:spAutoFit/>
          </a:bodyPr>
          <a:lstStyle/>
          <a:p>
            <a:r>
              <a:rPr lang="en-US" dirty="0" smtClean="0"/>
              <a:t>Android 6.0 – 8.1</a:t>
            </a:r>
            <a:endParaRPr lang="en-US" dirty="0"/>
          </a:p>
        </p:txBody>
      </p:sp>
      <p:sp>
        <p:nvSpPr>
          <p:cNvPr id="13" name="TextBox 12"/>
          <p:cNvSpPr txBox="1"/>
          <p:nvPr/>
        </p:nvSpPr>
        <p:spPr>
          <a:xfrm>
            <a:off x="152400" y="5334000"/>
            <a:ext cx="1826141" cy="369332"/>
          </a:xfrm>
          <a:prstGeom prst="rect">
            <a:avLst/>
          </a:prstGeom>
          <a:noFill/>
        </p:spPr>
        <p:txBody>
          <a:bodyPr wrap="none" rtlCol="0">
            <a:spAutoFit/>
          </a:bodyPr>
          <a:lstStyle/>
          <a:p>
            <a:r>
              <a:rPr lang="en-US" dirty="0" smtClean="0"/>
              <a:t>READ_CONTACTS</a:t>
            </a:r>
            <a:endParaRPr lang="en-US" dirty="0"/>
          </a:p>
        </p:txBody>
      </p:sp>
      <p:sp>
        <p:nvSpPr>
          <p:cNvPr id="28" name="TextBox 27"/>
          <p:cNvSpPr txBox="1"/>
          <p:nvPr/>
        </p:nvSpPr>
        <p:spPr>
          <a:xfrm>
            <a:off x="5520335" y="4659868"/>
            <a:ext cx="1718665" cy="369332"/>
          </a:xfrm>
          <a:prstGeom prst="rect">
            <a:avLst/>
          </a:prstGeom>
          <a:noFill/>
        </p:spPr>
        <p:txBody>
          <a:bodyPr wrap="none" rtlCol="0">
            <a:spAutoFit/>
          </a:bodyPr>
          <a:lstStyle/>
          <a:p>
            <a:r>
              <a:rPr lang="en-US" dirty="0" smtClean="0"/>
              <a:t>GET_ACCOUNTS</a:t>
            </a:r>
            <a:endParaRPr lang="en-US" dirty="0"/>
          </a:p>
        </p:txBody>
      </p:sp>
      <p:sp>
        <p:nvSpPr>
          <p:cNvPr id="29" name="TextBox 28"/>
          <p:cNvSpPr txBox="1"/>
          <p:nvPr/>
        </p:nvSpPr>
        <p:spPr>
          <a:xfrm>
            <a:off x="4724400" y="3733800"/>
            <a:ext cx="1197764" cy="369332"/>
          </a:xfrm>
          <a:prstGeom prst="rect">
            <a:avLst/>
          </a:prstGeom>
          <a:noFill/>
        </p:spPr>
        <p:txBody>
          <a:bodyPr wrap="none" rtlCol="0">
            <a:spAutoFit/>
          </a:bodyPr>
          <a:lstStyle/>
          <a:p>
            <a:r>
              <a:rPr lang="en-US" dirty="0" smtClean="0"/>
              <a:t>CONTACTS</a:t>
            </a:r>
            <a:endParaRPr lang="en-US" dirty="0"/>
          </a:p>
        </p:txBody>
      </p:sp>
      <p:cxnSp>
        <p:nvCxnSpPr>
          <p:cNvPr id="16" name="Straight Arrow Connector 15"/>
          <p:cNvCxnSpPr>
            <a:stCxn id="13" idx="3"/>
          </p:cNvCxnSpPr>
          <p:nvPr/>
        </p:nvCxnSpPr>
        <p:spPr>
          <a:xfrm>
            <a:off x="1978541" y="5518666"/>
            <a:ext cx="459859" cy="4393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5410200" y="4953000"/>
            <a:ext cx="152400" cy="228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9" idx="1"/>
          </p:cNvCxnSpPr>
          <p:nvPr/>
        </p:nvCxnSpPr>
        <p:spPr>
          <a:xfrm flipH="1">
            <a:off x="4419600" y="3918466"/>
            <a:ext cx="304800" cy="19633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7232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9" grpId="0" animBg="1"/>
      <p:bldP spid="11" grpId="0" animBg="1"/>
      <p:bldP spid="11" grpId="1" animBg="1"/>
      <p:bldP spid="25" grpId="0" animBg="1"/>
      <p:bldP spid="25" grpId="1" animBg="1"/>
      <p:bldP spid="12" grpId="0"/>
      <p:bldP spid="13"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0000"/>
                </a:solidFill>
              </a:rPr>
              <a:t>RQ3: </a:t>
            </a:r>
            <a:r>
              <a:rPr lang="en-US" sz="3600" dirty="0"/>
              <a:t>Do rationales correctly explain the permission? (Cont.)</a:t>
            </a:r>
            <a:endParaRPr lang="en-US" sz="3600" dirty="0">
              <a:solidFill>
                <a:srgbClr val="0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5" name="Picture 4"/>
          <p:cNvPicPr>
            <a:picLocks noChangeAspect="1"/>
          </p:cNvPicPr>
          <p:nvPr/>
        </p:nvPicPr>
        <p:blipFill>
          <a:blip r:embed="rId3"/>
          <a:stretch>
            <a:fillRect/>
          </a:stretch>
        </p:blipFill>
        <p:spPr>
          <a:xfrm>
            <a:off x="1524000" y="3039070"/>
            <a:ext cx="914400" cy="914400"/>
          </a:xfrm>
          <a:prstGeom prst="rect">
            <a:avLst/>
          </a:prstGeom>
        </p:spPr>
      </p:pic>
      <p:sp>
        <p:nvSpPr>
          <p:cNvPr id="7" name="TextBox 6"/>
          <p:cNvSpPr txBox="1"/>
          <p:nvPr/>
        </p:nvSpPr>
        <p:spPr>
          <a:xfrm>
            <a:off x="3352800" y="2810470"/>
            <a:ext cx="1427983" cy="369332"/>
          </a:xfrm>
          <a:prstGeom prst="rect">
            <a:avLst/>
          </a:prstGeom>
          <a:noFill/>
        </p:spPr>
        <p:txBody>
          <a:bodyPr wrap="none" rtlCol="0">
            <a:spAutoFit/>
          </a:bodyPr>
          <a:lstStyle/>
          <a:p>
            <a:r>
              <a:rPr lang="en-US" dirty="0" smtClean="0"/>
              <a:t>CALL_PHONE</a:t>
            </a:r>
            <a:endParaRPr lang="en-US" dirty="0"/>
          </a:p>
        </p:txBody>
      </p:sp>
      <p:sp>
        <p:nvSpPr>
          <p:cNvPr id="11" name="TextBox 10"/>
          <p:cNvSpPr txBox="1"/>
          <p:nvPr/>
        </p:nvSpPr>
        <p:spPr>
          <a:xfrm>
            <a:off x="3379453" y="3669268"/>
            <a:ext cx="2183147" cy="369332"/>
          </a:xfrm>
          <a:prstGeom prst="rect">
            <a:avLst/>
          </a:prstGeom>
          <a:noFill/>
        </p:spPr>
        <p:txBody>
          <a:bodyPr wrap="none" rtlCol="0">
            <a:spAutoFit/>
          </a:bodyPr>
          <a:lstStyle/>
          <a:p>
            <a:r>
              <a:rPr lang="en-US" dirty="0" smtClean="0"/>
              <a:t>READ_PHONE_STATE </a:t>
            </a:r>
            <a:endParaRPr lang="en-US" dirty="0"/>
          </a:p>
        </p:txBody>
      </p:sp>
      <p:cxnSp>
        <p:nvCxnSpPr>
          <p:cNvPr id="12" name="Straight Connector 11"/>
          <p:cNvCxnSpPr>
            <a:stCxn id="5" idx="3"/>
          </p:cNvCxnSpPr>
          <p:nvPr/>
        </p:nvCxnSpPr>
        <p:spPr>
          <a:xfrm flipV="1">
            <a:off x="2438400" y="3115270"/>
            <a:ext cx="914400" cy="381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5" idx="3"/>
          </p:cNvCxnSpPr>
          <p:nvPr/>
        </p:nvCxnSpPr>
        <p:spPr>
          <a:xfrm>
            <a:off x="2438400" y="3496270"/>
            <a:ext cx="941053" cy="4132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438400" y="3496270"/>
            <a:ext cx="990600" cy="1295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505200" y="4563070"/>
            <a:ext cx="4191000" cy="923330"/>
          </a:xfrm>
          <a:prstGeom prst="rect">
            <a:avLst/>
          </a:prstGeom>
          <a:noFill/>
        </p:spPr>
        <p:txBody>
          <a:bodyPr wrap="square" rtlCol="0">
            <a:spAutoFit/>
          </a:bodyPr>
          <a:lstStyle/>
          <a:p>
            <a:r>
              <a:rPr lang="en-US" dirty="0" smtClean="0"/>
              <a:t>“We need to read your phone state to pause the music when receiving incoming calls” </a:t>
            </a:r>
            <a:endParaRPr lang="en-US" dirty="0"/>
          </a:p>
        </p:txBody>
      </p:sp>
      <p:sp>
        <p:nvSpPr>
          <p:cNvPr id="19" name="Content Placeholder 2"/>
          <p:cNvSpPr>
            <a:spLocks noGrp="1"/>
          </p:cNvSpPr>
          <p:nvPr>
            <p:ph idx="1"/>
          </p:nvPr>
        </p:nvSpPr>
        <p:spPr>
          <a:xfrm>
            <a:off x="457200" y="1600200"/>
            <a:ext cx="8229600" cy="4525963"/>
          </a:xfrm>
        </p:spPr>
        <p:txBody>
          <a:bodyPr>
            <a:normAutofit/>
          </a:bodyPr>
          <a:lstStyle/>
          <a:p>
            <a:pPr>
              <a:buFont typeface="Arial"/>
              <a:buChar char="•"/>
            </a:pPr>
            <a:r>
              <a:rPr lang="en-US" sz="2400" dirty="0" smtClean="0"/>
              <a:t>Under-claimed case, permission = PHONE</a:t>
            </a:r>
            <a:endParaRPr lang="en-US" sz="2400" dirty="0"/>
          </a:p>
        </p:txBody>
      </p:sp>
      <p:sp>
        <p:nvSpPr>
          <p:cNvPr id="20" name="TextBox 19"/>
          <p:cNvSpPr txBox="1"/>
          <p:nvPr/>
        </p:nvSpPr>
        <p:spPr>
          <a:xfrm>
            <a:off x="838200" y="5986046"/>
            <a:ext cx="7303101" cy="338554"/>
          </a:xfrm>
          <a:prstGeom prst="rect">
            <a:avLst/>
          </a:prstGeom>
          <a:noFill/>
        </p:spPr>
        <p:txBody>
          <a:bodyPr wrap="none" rtlCol="0">
            <a:spAutoFit/>
          </a:bodyPr>
          <a:lstStyle/>
          <a:p>
            <a:r>
              <a:rPr lang="en-US" sz="1600" dirty="0"/>
              <a:t>URL: https://</a:t>
            </a:r>
            <a:r>
              <a:rPr lang="en-US" sz="1600" dirty="0" err="1"/>
              <a:t>play.google.com</a:t>
            </a:r>
            <a:r>
              <a:rPr lang="en-US" sz="1600" dirty="0"/>
              <a:t>/store/apps/</a:t>
            </a:r>
            <a:r>
              <a:rPr lang="en-US" sz="1600" dirty="0" err="1"/>
              <a:t>details?id</a:t>
            </a:r>
            <a:r>
              <a:rPr lang="en-US" sz="1600" dirty="0"/>
              <a:t>=</a:t>
            </a:r>
            <a:r>
              <a:rPr lang="en-US" sz="1600" dirty="0" err="1"/>
              <a:t>com.airkast.WJOXFM&amp;hl</a:t>
            </a:r>
            <a:r>
              <a:rPr lang="en-US" sz="1600" dirty="0"/>
              <a:t>=</a:t>
            </a:r>
            <a:r>
              <a:rPr lang="en-US" sz="1600" dirty="0" err="1"/>
              <a:t>en_US</a:t>
            </a:r>
            <a:endParaRPr lang="en-US" sz="1600" dirty="0"/>
          </a:p>
        </p:txBody>
      </p:sp>
      <p:sp>
        <p:nvSpPr>
          <p:cNvPr id="3" name="TextBox 2"/>
          <p:cNvSpPr txBox="1"/>
          <p:nvPr/>
        </p:nvSpPr>
        <p:spPr>
          <a:xfrm>
            <a:off x="5257800" y="2590800"/>
            <a:ext cx="3396377" cy="646331"/>
          </a:xfrm>
          <a:prstGeom prst="rect">
            <a:avLst/>
          </a:prstGeom>
          <a:noFill/>
        </p:spPr>
        <p:txBody>
          <a:bodyPr wrap="square" rtlCol="0">
            <a:spAutoFit/>
          </a:bodyPr>
          <a:lstStyle/>
          <a:p>
            <a:r>
              <a:rPr lang="en-US" b="1" dirty="0" smtClean="0">
                <a:solidFill>
                  <a:srgbClr val="FF0000"/>
                </a:solidFill>
              </a:rPr>
              <a:t>Make user falsely believe the app cannot make phone call</a:t>
            </a:r>
            <a:endParaRPr lang="en-US" b="1" dirty="0">
              <a:solidFill>
                <a:srgbClr val="FF0000"/>
              </a:solidFill>
            </a:endParaRPr>
          </a:p>
        </p:txBody>
      </p:sp>
    </p:spTree>
    <p:extLst>
      <p:ext uri="{BB962C8B-B14F-4D97-AF65-F5344CB8AC3E}">
        <p14:creationId xmlns:p14="http://schemas.microsoft.com/office/powerpoint/2010/main" val="40285934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Growing Challenges in Android Privacy</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10" name="Picture 9"/>
          <p:cNvPicPr>
            <a:picLocks noChangeAspect="1"/>
          </p:cNvPicPr>
          <p:nvPr/>
        </p:nvPicPr>
        <p:blipFill>
          <a:blip r:embed="rId3"/>
          <a:stretch>
            <a:fillRect/>
          </a:stretch>
        </p:blipFill>
        <p:spPr>
          <a:xfrm>
            <a:off x="381001" y="1295400"/>
            <a:ext cx="7162800" cy="3943890"/>
          </a:xfrm>
          <a:prstGeom prst="rect">
            <a:avLst/>
          </a:prstGeom>
          <a:ln w="6350">
            <a:solidFill>
              <a:schemeClr val="tx1"/>
            </a:solidFill>
          </a:ln>
        </p:spPr>
      </p:pic>
      <p:pic>
        <p:nvPicPr>
          <p:cNvPr id="11" name="Picture 10"/>
          <p:cNvPicPr>
            <a:picLocks noChangeAspect="1"/>
          </p:cNvPicPr>
          <p:nvPr/>
        </p:nvPicPr>
        <p:blipFill>
          <a:blip r:embed="rId4"/>
          <a:stretch>
            <a:fillRect/>
          </a:stretch>
        </p:blipFill>
        <p:spPr>
          <a:xfrm>
            <a:off x="609600" y="2262933"/>
            <a:ext cx="7239000" cy="3693367"/>
          </a:xfrm>
          <a:prstGeom prst="rect">
            <a:avLst/>
          </a:prstGeom>
          <a:ln>
            <a:solidFill>
              <a:schemeClr val="tx1"/>
            </a:solidFill>
          </a:ln>
        </p:spPr>
      </p:pic>
      <p:pic>
        <p:nvPicPr>
          <p:cNvPr id="12" name="Picture 11"/>
          <p:cNvPicPr>
            <a:picLocks noChangeAspect="1"/>
          </p:cNvPicPr>
          <p:nvPr/>
        </p:nvPicPr>
        <p:blipFill>
          <a:blip r:embed="rId5"/>
          <a:stretch>
            <a:fillRect/>
          </a:stretch>
        </p:blipFill>
        <p:spPr>
          <a:xfrm>
            <a:off x="2133600" y="2895600"/>
            <a:ext cx="5715000" cy="3327850"/>
          </a:xfrm>
          <a:prstGeom prst="rect">
            <a:avLst/>
          </a:prstGeom>
          <a:ln>
            <a:solidFill>
              <a:schemeClr val="tx1"/>
            </a:solidFill>
          </a:ln>
        </p:spPr>
      </p:pic>
      <p:pic>
        <p:nvPicPr>
          <p:cNvPr id="13" name="Picture 12"/>
          <p:cNvPicPr>
            <a:picLocks noChangeAspect="1"/>
          </p:cNvPicPr>
          <p:nvPr/>
        </p:nvPicPr>
        <p:blipFill>
          <a:blip r:embed="rId6"/>
          <a:stretch>
            <a:fillRect/>
          </a:stretch>
        </p:blipFill>
        <p:spPr>
          <a:xfrm>
            <a:off x="3581401" y="3581400"/>
            <a:ext cx="4876800" cy="2701397"/>
          </a:xfrm>
          <a:prstGeom prst="rect">
            <a:avLst/>
          </a:prstGeom>
          <a:ln>
            <a:solidFill>
              <a:schemeClr val="tx1"/>
            </a:solidFill>
          </a:ln>
        </p:spPr>
      </p:pic>
    </p:spTree>
    <p:extLst>
      <p:ext uri="{BB962C8B-B14F-4D97-AF65-F5344CB8AC3E}">
        <p14:creationId xmlns:p14="http://schemas.microsoft.com/office/powerpoint/2010/main" val="2758150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5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5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0000"/>
                </a:solidFill>
              </a:rPr>
              <a:t>RQ3: </a:t>
            </a:r>
            <a:r>
              <a:rPr lang="en-US" sz="3600" dirty="0"/>
              <a:t>Do rationales correctly explain the permission? (Cont.)</a:t>
            </a:r>
            <a:endParaRPr lang="en-US" sz="3600" dirty="0">
              <a:solidFill>
                <a:srgbClr val="0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11" name="TextBox 10"/>
          <p:cNvSpPr txBox="1"/>
          <p:nvPr/>
        </p:nvSpPr>
        <p:spPr>
          <a:xfrm>
            <a:off x="3531853" y="3276600"/>
            <a:ext cx="1718665" cy="369332"/>
          </a:xfrm>
          <a:prstGeom prst="rect">
            <a:avLst/>
          </a:prstGeom>
          <a:noFill/>
        </p:spPr>
        <p:txBody>
          <a:bodyPr wrap="none" rtlCol="0">
            <a:spAutoFit/>
          </a:bodyPr>
          <a:lstStyle/>
          <a:p>
            <a:r>
              <a:rPr lang="en-US" dirty="0" smtClean="0"/>
              <a:t>GET_ACCOUNTS</a:t>
            </a:r>
            <a:endParaRPr lang="en-US" dirty="0"/>
          </a:p>
        </p:txBody>
      </p:sp>
      <p:cxnSp>
        <p:nvCxnSpPr>
          <p:cNvPr id="14" name="Straight Connector 13"/>
          <p:cNvCxnSpPr/>
          <p:nvPr/>
        </p:nvCxnSpPr>
        <p:spPr>
          <a:xfrm>
            <a:off x="2438400" y="3496270"/>
            <a:ext cx="990600" cy="893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438400" y="3496270"/>
            <a:ext cx="990600" cy="1295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505200" y="4563070"/>
            <a:ext cx="4191000" cy="923330"/>
          </a:xfrm>
          <a:prstGeom prst="rect">
            <a:avLst/>
          </a:prstGeom>
          <a:noFill/>
        </p:spPr>
        <p:txBody>
          <a:bodyPr wrap="square" rtlCol="0">
            <a:spAutoFit/>
          </a:bodyPr>
          <a:lstStyle/>
          <a:p>
            <a:r>
              <a:rPr lang="en-US" dirty="0" smtClean="0"/>
              <a:t>“</a:t>
            </a:r>
            <a:r>
              <a:rPr lang="en-US" dirty="0"/>
              <a:t>P</a:t>
            </a:r>
            <a:r>
              <a:rPr lang="en-US" dirty="0" smtClean="0"/>
              <a:t>ermission </a:t>
            </a:r>
            <a:r>
              <a:rPr lang="en-US" dirty="0"/>
              <a:t>to contacts is required to use voice commands to call text someone from your contacts</a:t>
            </a:r>
            <a:r>
              <a:rPr lang="en-US" dirty="0" smtClean="0"/>
              <a:t>”</a:t>
            </a:r>
            <a:endParaRPr lang="en-US" dirty="0"/>
          </a:p>
        </p:txBody>
      </p:sp>
      <p:sp>
        <p:nvSpPr>
          <p:cNvPr id="19" name="Content Placeholder 2"/>
          <p:cNvSpPr>
            <a:spLocks noGrp="1"/>
          </p:cNvSpPr>
          <p:nvPr>
            <p:ph idx="1"/>
          </p:nvPr>
        </p:nvSpPr>
        <p:spPr>
          <a:xfrm>
            <a:off x="457200" y="1600200"/>
            <a:ext cx="8229600" cy="4525963"/>
          </a:xfrm>
        </p:spPr>
        <p:txBody>
          <a:bodyPr>
            <a:normAutofit/>
          </a:bodyPr>
          <a:lstStyle/>
          <a:p>
            <a:pPr>
              <a:buFont typeface="Arial"/>
              <a:buChar char="•"/>
            </a:pPr>
            <a:r>
              <a:rPr lang="en-US" sz="2400" dirty="0" smtClean="0"/>
              <a:t>Over-claimed case, permission = CONTACTS</a:t>
            </a:r>
            <a:endParaRPr lang="en-US" sz="2400" dirty="0"/>
          </a:p>
        </p:txBody>
      </p:sp>
      <p:sp>
        <p:nvSpPr>
          <p:cNvPr id="20" name="TextBox 19"/>
          <p:cNvSpPr txBox="1"/>
          <p:nvPr/>
        </p:nvSpPr>
        <p:spPr>
          <a:xfrm>
            <a:off x="838200" y="5986046"/>
            <a:ext cx="6832619" cy="338554"/>
          </a:xfrm>
          <a:prstGeom prst="rect">
            <a:avLst/>
          </a:prstGeom>
          <a:noFill/>
        </p:spPr>
        <p:txBody>
          <a:bodyPr wrap="none" rtlCol="0">
            <a:spAutoFit/>
          </a:bodyPr>
          <a:lstStyle/>
          <a:p>
            <a:r>
              <a:rPr lang="en-US" sz="1600" dirty="0"/>
              <a:t>URL: https://</a:t>
            </a:r>
            <a:r>
              <a:rPr lang="en-US" sz="1600" dirty="0" err="1"/>
              <a:t>apkdownloadforandroid.com</a:t>
            </a:r>
            <a:r>
              <a:rPr lang="en-US" sz="1600" dirty="0"/>
              <a:t>/com.applepie4.mylittlepet.m.p1016/</a:t>
            </a:r>
          </a:p>
        </p:txBody>
      </p:sp>
      <p:sp>
        <p:nvSpPr>
          <p:cNvPr id="3" name="TextBox 2"/>
          <p:cNvSpPr txBox="1"/>
          <p:nvPr/>
        </p:nvSpPr>
        <p:spPr>
          <a:xfrm>
            <a:off x="5257800" y="2362200"/>
            <a:ext cx="3396377" cy="923330"/>
          </a:xfrm>
          <a:prstGeom prst="rect">
            <a:avLst/>
          </a:prstGeom>
          <a:noFill/>
        </p:spPr>
        <p:txBody>
          <a:bodyPr wrap="square" rtlCol="0">
            <a:spAutoFit/>
          </a:bodyPr>
          <a:lstStyle/>
          <a:p>
            <a:r>
              <a:rPr lang="en-US" b="1" dirty="0" smtClean="0">
                <a:solidFill>
                  <a:srgbClr val="FF0000"/>
                </a:solidFill>
              </a:rPr>
              <a:t>Confusing users by requesting permission unrelated to functionality</a:t>
            </a:r>
            <a:endParaRPr lang="en-US" b="1" dirty="0">
              <a:solidFill>
                <a:srgbClr val="FF0000"/>
              </a:solidFill>
            </a:endParaRPr>
          </a:p>
        </p:txBody>
      </p:sp>
      <p:pic>
        <p:nvPicPr>
          <p:cNvPr id="6" name="Picture 5"/>
          <p:cNvPicPr>
            <a:picLocks noChangeAspect="1"/>
          </p:cNvPicPr>
          <p:nvPr/>
        </p:nvPicPr>
        <p:blipFill>
          <a:blip r:embed="rId3"/>
          <a:stretch>
            <a:fillRect/>
          </a:stretch>
        </p:blipFill>
        <p:spPr>
          <a:xfrm>
            <a:off x="1447800" y="3124200"/>
            <a:ext cx="762000" cy="762000"/>
          </a:xfrm>
          <a:prstGeom prst="rect">
            <a:avLst/>
          </a:prstGeom>
        </p:spPr>
      </p:pic>
    </p:spTree>
    <p:extLst>
      <p:ext uri="{BB962C8B-B14F-4D97-AF65-F5344CB8AC3E}">
        <p14:creationId xmlns:p14="http://schemas.microsoft.com/office/powerpoint/2010/main" val="39027941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0000"/>
                </a:solidFill>
              </a:rPr>
              <a:t>RQ3: </a:t>
            </a:r>
            <a:r>
              <a:rPr lang="en-US" sz="3600" dirty="0"/>
              <a:t>Do rationales correctly explain the permission? (Cont.)</a:t>
            </a:r>
            <a:endParaRPr lang="en-US" sz="3600" dirty="0">
              <a:solidFill>
                <a:srgbClr val="0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9" name="Content Placeholder 2"/>
          <p:cNvSpPr>
            <a:spLocks noGrp="1"/>
          </p:cNvSpPr>
          <p:nvPr>
            <p:ph idx="1"/>
          </p:nvPr>
        </p:nvSpPr>
        <p:spPr>
          <a:xfrm>
            <a:off x="457200" y="1600200"/>
            <a:ext cx="8229600" cy="4525963"/>
          </a:xfrm>
        </p:spPr>
        <p:txBody>
          <a:bodyPr>
            <a:normAutofit/>
          </a:bodyPr>
          <a:lstStyle/>
          <a:p>
            <a:r>
              <a:rPr lang="en-US" sz="2400" dirty="0"/>
              <a:t>I</a:t>
            </a:r>
            <a:r>
              <a:rPr lang="en-US" sz="2400" dirty="0" smtClean="0"/>
              <a:t>dentifying under-claimed cases and over-claimed cases (classified by CNN, verified manually)</a:t>
            </a:r>
          </a:p>
          <a:p>
            <a:pPr>
              <a:buFont typeface="Arial"/>
              <a:buChar char="•"/>
            </a:pP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3898075378"/>
              </p:ext>
            </p:extLst>
          </p:nvPr>
        </p:nvGraphicFramePr>
        <p:xfrm>
          <a:off x="1524000" y="2895600"/>
          <a:ext cx="6324602" cy="2052907"/>
        </p:xfrm>
        <a:graphic>
          <a:graphicData uri="http://schemas.openxmlformats.org/drawingml/2006/table">
            <a:tbl>
              <a:tblPr firstRow="1" bandRow="1">
                <a:tableStyleId>{5C22544A-7EE6-4342-B048-85BDC9FD1C3A}</a:tableStyleId>
              </a:tblPr>
              <a:tblGrid>
                <a:gridCol w="2209800"/>
                <a:gridCol w="1359529"/>
                <a:gridCol w="1315016"/>
                <a:gridCol w="1440257"/>
              </a:tblGrid>
              <a:tr h="841548">
                <a:tc>
                  <a:txBody>
                    <a:bodyPr/>
                    <a:lstStyle/>
                    <a:p>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chemeClr val="tx1"/>
                          </a:solidFill>
                        </a:rPr>
                        <a:t>CONTACTS</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chemeClr val="tx1"/>
                          </a:solidFill>
                        </a:rPr>
                        <a:t>PHONE</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solidFill>
                            <a:schemeClr val="tx1"/>
                          </a:solidFill>
                        </a:rPr>
                        <a:t>LOCATION</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82452">
                <a:tc>
                  <a:txBody>
                    <a:bodyPr/>
                    <a:lstStyle/>
                    <a:p>
                      <a:r>
                        <a:rPr lang="en-US" dirty="0" smtClean="0"/>
                        <a:t>Under-claimed</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4.6%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1" dirty="0" smtClean="0">
                          <a:solidFill>
                            <a:srgbClr val="FF0000"/>
                          </a:solidFill>
                        </a:rPr>
                        <a:t>11.3%</a:t>
                      </a:r>
                      <a:endParaRPr lang="en-US"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0.1%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28907">
                <a:tc>
                  <a:txBody>
                    <a:bodyPr/>
                    <a:lstStyle/>
                    <a:p>
                      <a:r>
                        <a:rPr lang="en-US" dirty="0" smtClean="0"/>
                        <a:t>Over</a:t>
                      </a:r>
                      <a:r>
                        <a:rPr lang="en-US" baseline="0" dirty="0" smtClean="0"/>
                        <a:t>-claimed</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1" dirty="0" smtClean="0">
                          <a:solidFill>
                            <a:srgbClr val="FF0000"/>
                          </a:solidFill>
                        </a:rPr>
                        <a:t>13.2%</a:t>
                      </a:r>
                      <a:endParaRPr lang="en-US"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4.2%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0.6%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11" name="TextBox 10"/>
          <p:cNvSpPr txBox="1"/>
          <p:nvPr/>
        </p:nvSpPr>
        <p:spPr>
          <a:xfrm>
            <a:off x="762000" y="5334000"/>
            <a:ext cx="7768473" cy="461665"/>
          </a:xfrm>
          <a:prstGeom prst="rect">
            <a:avLst/>
          </a:prstGeom>
          <a:noFill/>
        </p:spPr>
        <p:txBody>
          <a:bodyPr wrap="none" rtlCol="0">
            <a:spAutoFit/>
          </a:bodyPr>
          <a:lstStyle/>
          <a:p>
            <a:r>
              <a:rPr lang="en-US" sz="2400" b="1" dirty="0" smtClean="0">
                <a:solidFill>
                  <a:srgbClr val="FF0000"/>
                </a:solidFill>
              </a:rPr>
              <a:t>There exists a significant proportion of incorrect rationales!</a:t>
            </a:r>
            <a:endParaRPr lang="en-US" sz="2400" b="1" dirty="0">
              <a:solidFill>
                <a:srgbClr val="FF0000"/>
              </a:solidFill>
            </a:endParaRPr>
          </a:p>
        </p:txBody>
      </p:sp>
    </p:spTree>
    <p:extLst>
      <p:ext uri="{BB962C8B-B14F-4D97-AF65-F5344CB8AC3E}">
        <p14:creationId xmlns:p14="http://schemas.microsoft.com/office/powerpoint/2010/main" val="22819149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a:r>
              <a:rPr lang="en-US" sz="3600" dirty="0" smtClean="0">
                <a:solidFill>
                  <a:srgbClr val="FF0000"/>
                </a:solidFill>
                <a:latin typeface="+mn-lt"/>
              </a:rPr>
              <a:t>RQ4: </a:t>
            </a:r>
            <a:r>
              <a:rPr lang="en-US" sz="3600" dirty="0" smtClean="0">
                <a:latin typeface="+mn-lt"/>
              </a:rPr>
              <a:t>How specific are the explanations? </a:t>
            </a:r>
            <a:endParaRPr lang="en-US" sz="3600"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9" name="Content Placeholder 2"/>
          <p:cNvSpPr>
            <a:spLocks noGrp="1"/>
          </p:cNvSpPr>
          <p:nvPr>
            <p:ph idx="1"/>
          </p:nvPr>
        </p:nvSpPr>
        <p:spPr>
          <a:xfrm>
            <a:off x="457200" y="1600200"/>
            <a:ext cx="8229600" cy="4525963"/>
          </a:xfrm>
        </p:spPr>
        <p:txBody>
          <a:bodyPr>
            <a:normAutofit/>
          </a:bodyPr>
          <a:lstStyle/>
          <a:p>
            <a:pPr>
              <a:buFont typeface="Arial"/>
              <a:buChar char="•"/>
            </a:pPr>
            <a:r>
              <a:rPr lang="en-US" sz="2400" dirty="0"/>
              <a:t>Specificity is related to convincingness</a:t>
            </a:r>
          </a:p>
          <a:p>
            <a:pPr>
              <a:buFont typeface="Arial"/>
              <a:buChar char="•"/>
            </a:pPr>
            <a:endParaRPr lang="en-US" sz="2400" dirty="0" smtClean="0"/>
          </a:p>
          <a:p>
            <a:pPr>
              <a:buFont typeface="Arial"/>
              <a:buChar char="•"/>
            </a:pPr>
            <a:r>
              <a:rPr lang="en-US" sz="2400" dirty="0" smtClean="0"/>
              <a:t>Is a rationale more specific than the permission-requesting message?</a:t>
            </a:r>
            <a:endParaRPr lang="en-US" sz="2400" dirty="0"/>
          </a:p>
        </p:txBody>
      </p:sp>
      <p:pic>
        <p:nvPicPr>
          <p:cNvPr id="7" name="Picture 6"/>
          <p:cNvPicPr>
            <a:picLocks noChangeAspect="1"/>
          </p:cNvPicPr>
          <p:nvPr/>
        </p:nvPicPr>
        <p:blipFill>
          <a:blip r:embed="rId3"/>
          <a:stretch>
            <a:fillRect/>
          </a:stretch>
        </p:blipFill>
        <p:spPr>
          <a:xfrm>
            <a:off x="5334000" y="3505200"/>
            <a:ext cx="2590800" cy="902520"/>
          </a:xfrm>
          <a:prstGeom prst="rect">
            <a:avLst/>
          </a:prstGeom>
          <a:ln>
            <a:noFill/>
          </a:ln>
        </p:spPr>
      </p:pic>
      <p:pic>
        <p:nvPicPr>
          <p:cNvPr id="8" name="Picture 7"/>
          <p:cNvPicPr>
            <a:picLocks noChangeAspect="1"/>
          </p:cNvPicPr>
          <p:nvPr/>
        </p:nvPicPr>
        <p:blipFill>
          <a:blip r:embed="rId4"/>
          <a:stretch>
            <a:fillRect/>
          </a:stretch>
        </p:blipFill>
        <p:spPr>
          <a:xfrm>
            <a:off x="5334000" y="4343400"/>
            <a:ext cx="2590800" cy="767418"/>
          </a:xfrm>
          <a:prstGeom prst="rect">
            <a:avLst/>
          </a:prstGeom>
          <a:ln>
            <a:noFill/>
          </a:ln>
        </p:spPr>
      </p:pic>
      <p:sp>
        <p:nvSpPr>
          <p:cNvPr id="11" name="TextBox 10"/>
          <p:cNvSpPr txBox="1"/>
          <p:nvPr/>
        </p:nvSpPr>
        <p:spPr>
          <a:xfrm>
            <a:off x="5257800" y="5406688"/>
            <a:ext cx="2895599" cy="923330"/>
          </a:xfrm>
          <a:prstGeom prst="rect">
            <a:avLst/>
          </a:prstGeom>
          <a:noFill/>
        </p:spPr>
        <p:txBody>
          <a:bodyPr wrap="square" rtlCol="0">
            <a:spAutoFit/>
          </a:bodyPr>
          <a:lstStyle/>
          <a:p>
            <a:r>
              <a:rPr lang="en-US" dirty="0" smtClean="0"/>
              <a:t>Runtime permission rationale (customized by app)</a:t>
            </a:r>
            <a:endParaRPr lang="en-US" dirty="0"/>
          </a:p>
        </p:txBody>
      </p:sp>
      <p:pic>
        <p:nvPicPr>
          <p:cNvPr id="12" name="Picture 11"/>
          <p:cNvPicPr>
            <a:picLocks noChangeAspect="1"/>
          </p:cNvPicPr>
          <p:nvPr/>
        </p:nvPicPr>
        <p:blipFill>
          <a:blip r:embed="rId5"/>
          <a:stretch>
            <a:fillRect/>
          </a:stretch>
        </p:blipFill>
        <p:spPr>
          <a:xfrm>
            <a:off x="1295400" y="3535682"/>
            <a:ext cx="2590800" cy="1922917"/>
          </a:xfrm>
          <a:prstGeom prst="rect">
            <a:avLst/>
          </a:prstGeom>
          <a:ln>
            <a:solidFill>
              <a:schemeClr val="tx1"/>
            </a:solidFill>
          </a:ln>
        </p:spPr>
      </p:pic>
      <p:sp>
        <p:nvSpPr>
          <p:cNvPr id="13" name="TextBox 12"/>
          <p:cNvSpPr txBox="1"/>
          <p:nvPr/>
        </p:nvSpPr>
        <p:spPr>
          <a:xfrm>
            <a:off x="1523999" y="5602069"/>
            <a:ext cx="2895599" cy="646331"/>
          </a:xfrm>
          <a:prstGeom prst="rect">
            <a:avLst/>
          </a:prstGeom>
          <a:noFill/>
        </p:spPr>
        <p:txBody>
          <a:bodyPr wrap="square" rtlCol="0">
            <a:spAutoFit/>
          </a:bodyPr>
          <a:lstStyle/>
          <a:p>
            <a:r>
              <a:rPr lang="en-US" dirty="0" smtClean="0"/>
              <a:t>Permission-requesting message (fixed)</a:t>
            </a:r>
            <a:endParaRPr lang="en-US" dirty="0"/>
          </a:p>
        </p:txBody>
      </p:sp>
    </p:spTree>
    <p:extLst>
      <p:ext uri="{BB962C8B-B14F-4D97-AF65-F5344CB8AC3E}">
        <p14:creationId xmlns:p14="http://schemas.microsoft.com/office/powerpoint/2010/main" val="2532627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a:r>
              <a:rPr lang="en-US" sz="3600" dirty="0" smtClean="0">
                <a:solidFill>
                  <a:srgbClr val="FF0000"/>
                </a:solidFill>
                <a:latin typeface="+mn-lt"/>
              </a:rPr>
              <a:t>RQ4: </a:t>
            </a:r>
            <a:r>
              <a:rPr lang="en-US" sz="3600" dirty="0" smtClean="0">
                <a:latin typeface="+mn-lt"/>
              </a:rPr>
              <a:t>How specific are the explanations? (Cont.)</a:t>
            </a:r>
            <a:endParaRPr lang="en-US" sz="3600"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9" name="Content Placeholder 2"/>
          <p:cNvSpPr>
            <a:spLocks noGrp="1"/>
          </p:cNvSpPr>
          <p:nvPr>
            <p:ph idx="1"/>
          </p:nvPr>
        </p:nvSpPr>
        <p:spPr>
          <a:xfrm>
            <a:off x="457200" y="1600200"/>
            <a:ext cx="8229600" cy="4525963"/>
          </a:xfrm>
        </p:spPr>
        <p:txBody>
          <a:bodyPr>
            <a:normAutofit/>
          </a:bodyPr>
          <a:lstStyle/>
          <a:p>
            <a:pPr>
              <a:buFont typeface="Arial"/>
              <a:buChar char="•"/>
            </a:pPr>
            <a:r>
              <a:rPr lang="en-US" sz="2400" dirty="0" smtClean="0"/>
              <a:t>Identifying specific rationales </a:t>
            </a:r>
            <a:r>
              <a:rPr lang="en-US" sz="2400" dirty="0" smtClean="0">
                <a:sym typeface="Wingdings"/>
              </a:rPr>
              <a:t>=&gt; Named entity recognition (NER)</a:t>
            </a:r>
          </a:p>
          <a:p>
            <a:pPr>
              <a:buFont typeface="Arial"/>
              <a:buChar char="•"/>
            </a:pPr>
            <a:endParaRPr lang="en-US" sz="2400" dirty="0">
              <a:sym typeface="Wingdings"/>
            </a:endParaRPr>
          </a:p>
          <a:p>
            <a:pPr>
              <a:buFont typeface="Arial"/>
              <a:buChar char="•"/>
            </a:pPr>
            <a:endParaRPr lang="en-US" sz="2400" dirty="0" smtClean="0">
              <a:sym typeface="Wingdings"/>
            </a:endParaRPr>
          </a:p>
          <a:p>
            <a:pPr>
              <a:buFont typeface="Arial"/>
              <a:buChar char="•"/>
            </a:pPr>
            <a:endParaRPr lang="en-US" sz="2400" dirty="0">
              <a:sym typeface="Wingdings"/>
            </a:endParaRPr>
          </a:p>
          <a:p>
            <a:pPr>
              <a:buFont typeface="Arial"/>
              <a:buChar char="•"/>
            </a:pPr>
            <a:endParaRPr lang="en-US" sz="2400" dirty="0" smtClean="0">
              <a:sym typeface="Wingdings"/>
            </a:endParaRPr>
          </a:p>
          <a:p>
            <a:pPr>
              <a:buFont typeface="Arial"/>
              <a:buChar char="•"/>
            </a:pPr>
            <a:endParaRPr lang="en-US" sz="2400" dirty="0">
              <a:sym typeface="Wingdings"/>
            </a:endParaRPr>
          </a:p>
          <a:p>
            <a:pPr>
              <a:buFont typeface="Arial"/>
              <a:buChar char="•"/>
            </a:pPr>
            <a:endParaRPr lang="en-US" sz="2400" dirty="0" smtClean="0">
              <a:sym typeface="Wingdings"/>
            </a:endParaRPr>
          </a:p>
          <a:p>
            <a:pPr>
              <a:buFont typeface="Arial"/>
              <a:buChar char="•"/>
            </a:pPr>
            <a:r>
              <a:rPr lang="en-US" sz="2400" dirty="0" smtClean="0">
                <a:sym typeface="Wingdings"/>
              </a:rPr>
              <a:t>Stanford NER tagger for each permission, accuracy 85%~94%</a:t>
            </a:r>
            <a:endParaRPr lang="en-US" sz="2400" dirty="0"/>
          </a:p>
        </p:txBody>
      </p:sp>
      <p:sp>
        <p:nvSpPr>
          <p:cNvPr id="3" name="TextBox 2"/>
          <p:cNvSpPr txBox="1"/>
          <p:nvPr/>
        </p:nvSpPr>
        <p:spPr>
          <a:xfrm>
            <a:off x="914400" y="2641937"/>
            <a:ext cx="7315200" cy="1015663"/>
          </a:xfrm>
          <a:prstGeom prst="rect">
            <a:avLst/>
          </a:prstGeom>
          <a:noFill/>
        </p:spPr>
        <p:txBody>
          <a:bodyPr wrap="square" rtlCol="0">
            <a:spAutoFit/>
          </a:bodyPr>
          <a:lstStyle/>
          <a:p>
            <a:r>
              <a:rPr lang="en-US" sz="2000" i="1" dirty="0" smtClean="0"/>
              <a:t>Ex. 1. </a:t>
            </a:r>
            <a:r>
              <a:rPr lang="en-US" sz="2000" i="1" dirty="0" err="1" smtClean="0"/>
              <a:t>This_O</a:t>
            </a:r>
            <a:r>
              <a:rPr lang="en-US" sz="2000" i="1" dirty="0" smtClean="0"/>
              <a:t> </a:t>
            </a:r>
            <a:r>
              <a:rPr lang="en-US" sz="2000" i="1" dirty="0" err="1" smtClean="0"/>
              <a:t>radio_O</a:t>
            </a:r>
            <a:r>
              <a:rPr lang="en-US" sz="2000" i="1" dirty="0" smtClean="0"/>
              <a:t> </a:t>
            </a:r>
            <a:r>
              <a:rPr lang="en-US" sz="2000" i="1" dirty="0" err="1" smtClean="0"/>
              <a:t>application_O</a:t>
            </a:r>
            <a:r>
              <a:rPr lang="en-US" sz="2000" i="1" dirty="0" smtClean="0"/>
              <a:t> </a:t>
            </a:r>
            <a:r>
              <a:rPr lang="en-US" sz="2000" i="1" dirty="0" err="1" smtClean="0"/>
              <a:t>would_O</a:t>
            </a:r>
            <a:r>
              <a:rPr lang="en-US" sz="2000" i="1" dirty="0" smtClean="0"/>
              <a:t> </a:t>
            </a:r>
            <a:r>
              <a:rPr lang="en-US" sz="2000" i="1" dirty="0" err="1" smtClean="0"/>
              <a:t>like_O</a:t>
            </a:r>
            <a:r>
              <a:rPr lang="en-US" sz="2000" i="1" dirty="0" smtClean="0"/>
              <a:t> </a:t>
            </a:r>
            <a:r>
              <a:rPr lang="en-US" sz="2000" i="1" dirty="0" err="1" smtClean="0"/>
              <a:t>to_O</a:t>
            </a:r>
            <a:r>
              <a:rPr lang="en-US" sz="2000" i="1" dirty="0" smtClean="0"/>
              <a:t> </a:t>
            </a:r>
            <a:r>
              <a:rPr lang="en-US" sz="2000" i="1" dirty="0" err="1" smtClean="0"/>
              <a:t>use_O</a:t>
            </a:r>
            <a:r>
              <a:rPr lang="en-US" sz="2000" i="1" dirty="0" smtClean="0"/>
              <a:t> </a:t>
            </a:r>
            <a:r>
              <a:rPr lang="en-US" sz="2000" i="1" dirty="0" err="1" smtClean="0"/>
              <a:t>the_O</a:t>
            </a:r>
            <a:r>
              <a:rPr lang="en-US" sz="2000" i="1" dirty="0" smtClean="0"/>
              <a:t> </a:t>
            </a:r>
            <a:r>
              <a:rPr lang="en-US" sz="2000" i="1" dirty="0" err="1" smtClean="0"/>
              <a:t>phone_O</a:t>
            </a:r>
            <a:r>
              <a:rPr lang="en-US" sz="2000" i="1" dirty="0" smtClean="0"/>
              <a:t> </a:t>
            </a:r>
            <a:r>
              <a:rPr lang="en-US" sz="2000" i="1" dirty="0" err="1" smtClean="0"/>
              <a:t>permission_O</a:t>
            </a:r>
            <a:r>
              <a:rPr lang="en-US" sz="2000" i="1" dirty="0" smtClean="0"/>
              <a:t> </a:t>
            </a:r>
            <a:r>
              <a:rPr lang="en-US" sz="2000" b="1" i="1" dirty="0" err="1" smtClean="0">
                <a:solidFill>
                  <a:srgbClr val="FF0000"/>
                </a:solidFill>
              </a:rPr>
              <a:t>to_S</a:t>
            </a:r>
            <a:r>
              <a:rPr lang="en-US" sz="2000" b="1" i="1" dirty="0" smtClean="0">
                <a:solidFill>
                  <a:srgbClr val="FF0000"/>
                </a:solidFill>
              </a:rPr>
              <a:t> </a:t>
            </a:r>
            <a:r>
              <a:rPr lang="en-US" sz="2000" b="1" i="1" dirty="0" err="1" smtClean="0">
                <a:solidFill>
                  <a:srgbClr val="FF0000"/>
                </a:solidFill>
              </a:rPr>
              <a:t>pause_S</a:t>
            </a:r>
            <a:r>
              <a:rPr lang="en-US" sz="2000" b="1" i="1" dirty="0" smtClean="0">
                <a:solidFill>
                  <a:srgbClr val="FF0000"/>
                </a:solidFill>
              </a:rPr>
              <a:t> </a:t>
            </a:r>
            <a:r>
              <a:rPr lang="en-US" sz="2000" b="1" i="1" dirty="0" err="1" smtClean="0">
                <a:solidFill>
                  <a:srgbClr val="FF0000"/>
                </a:solidFill>
              </a:rPr>
              <a:t>the_S</a:t>
            </a:r>
            <a:r>
              <a:rPr lang="en-US" sz="2000" b="1" i="1" dirty="0" smtClean="0">
                <a:solidFill>
                  <a:srgbClr val="FF0000"/>
                </a:solidFill>
              </a:rPr>
              <a:t> </a:t>
            </a:r>
            <a:r>
              <a:rPr lang="en-US" sz="2000" b="1" i="1" dirty="0" err="1" smtClean="0">
                <a:solidFill>
                  <a:srgbClr val="FF0000"/>
                </a:solidFill>
              </a:rPr>
              <a:t>radio_S</a:t>
            </a:r>
            <a:r>
              <a:rPr lang="en-US" sz="2000" b="1" i="1" dirty="0" smtClean="0">
                <a:solidFill>
                  <a:srgbClr val="FF0000"/>
                </a:solidFill>
              </a:rPr>
              <a:t> </a:t>
            </a:r>
            <a:r>
              <a:rPr lang="en-US" sz="2000" b="1" i="1" dirty="0" err="1" smtClean="0">
                <a:solidFill>
                  <a:srgbClr val="FF0000"/>
                </a:solidFill>
              </a:rPr>
              <a:t>when_S</a:t>
            </a:r>
            <a:r>
              <a:rPr lang="en-US" sz="2000" b="1" i="1" dirty="0" smtClean="0">
                <a:solidFill>
                  <a:srgbClr val="FF0000"/>
                </a:solidFill>
              </a:rPr>
              <a:t> </a:t>
            </a:r>
            <a:r>
              <a:rPr lang="en-US" sz="2000" b="1" i="1" dirty="0" err="1" smtClean="0">
                <a:solidFill>
                  <a:srgbClr val="FF0000"/>
                </a:solidFill>
              </a:rPr>
              <a:t>receiving_S</a:t>
            </a:r>
            <a:r>
              <a:rPr lang="en-US" sz="2000" b="1" i="1" dirty="0" smtClean="0">
                <a:solidFill>
                  <a:srgbClr val="FF0000"/>
                </a:solidFill>
              </a:rPr>
              <a:t> </a:t>
            </a:r>
            <a:r>
              <a:rPr lang="en-US" sz="2000" b="1" i="1" dirty="0" err="1" smtClean="0">
                <a:solidFill>
                  <a:srgbClr val="FF0000"/>
                </a:solidFill>
              </a:rPr>
              <a:t>incoming_S</a:t>
            </a:r>
            <a:r>
              <a:rPr lang="en-US" sz="2000" b="1" i="1" dirty="0" smtClean="0">
                <a:solidFill>
                  <a:srgbClr val="FF0000"/>
                </a:solidFill>
              </a:rPr>
              <a:t> </a:t>
            </a:r>
            <a:r>
              <a:rPr lang="en-US" sz="2000" b="1" i="1" dirty="0" err="1" smtClean="0">
                <a:solidFill>
                  <a:srgbClr val="FF0000"/>
                </a:solidFill>
              </a:rPr>
              <a:t>calls_S</a:t>
            </a:r>
            <a:r>
              <a:rPr lang="en-US" sz="2000" b="1" i="1" dirty="0" smtClean="0">
                <a:solidFill>
                  <a:srgbClr val="FF0000"/>
                </a:solidFill>
              </a:rPr>
              <a:t> </a:t>
            </a:r>
            <a:r>
              <a:rPr lang="en-US" sz="2000" b="1" dirty="0" smtClean="0">
                <a:solidFill>
                  <a:srgbClr val="FF0000"/>
                </a:solidFill>
              </a:rPr>
              <a:t>(specific)</a:t>
            </a:r>
            <a:r>
              <a:rPr lang="en-US" sz="2000" dirty="0" smtClean="0"/>
              <a:t> </a:t>
            </a:r>
            <a:endParaRPr lang="en-US" sz="2000" dirty="0"/>
          </a:p>
        </p:txBody>
      </p:sp>
      <p:sp>
        <p:nvSpPr>
          <p:cNvPr id="14" name="TextBox 13"/>
          <p:cNvSpPr txBox="1"/>
          <p:nvPr/>
        </p:nvSpPr>
        <p:spPr>
          <a:xfrm>
            <a:off x="914400" y="3940314"/>
            <a:ext cx="7315200" cy="707886"/>
          </a:xfrm>
          <a:prstGeom prst="rect">
            <a:avLst/>
          </a:prstGeom>
          <a:noFill/>
        </p:spPr>
        <p:txBody>
          <a:bodyPr wrap="square" rtlCol="0">
            <a:spAutoFit/>
          </a:bodyPr>
          <a:lstStyle/>
          <a:p>
            <a:r>
              <a:rPr lang="en-US" sz="2000" i="1" dirty="0" smtClean="0"/>
              <a:t>Ex. 2. </a:t>
            </a:r>
            <a:r>
              <a:rPr lang="en-US" sz="2000" i="1" dirty="0" err="1" smtClean="0"/>
              <a:t>This_O</a:t>
            </a:r>
            <a:r>
              <a:rPr lang="en-US" sz="2000" i="1" dirty="0" smtClean="0"/>
              <a:t> </a:t>
            </a:r>
            <a:r>
              <a:rPr lang="en-US" sz="2000" i="1" dirty="0" err="1" smtClean="0"/>
              <a:t>application_O</a:t>
            </a:r>
            <a:r>
              <a:rPr lang="en-US" sz="2000" i="1" dirty="0" smtClean="0"/>
              <a:t> </a:t>
            </a:r>
            <a:r>
              <a:rPr lang="en-US" sz="2000" i="1" dirty="0" err="1" smtClean="0"/>
              <a:t>cannot_O</a:t>
            </a:r>
            <a:r>
              <a:rPr lang="en-US" sz="2000" i="1" dirty="0" smtClean="0"/>
              <a:t> </a:t>
            </a:r>
            <a:r>
              <a:rPr lang="en-US" sz="2000" i="1" dirty="0" err="1" smtClean="0"/>
              <a:t>proceed_O</a:t>
            </a:r>
            <a:r>
              <a:rPr lang="en-US" sz="2000" i="1" dirty="0" smtClean="0"/>
              <a:t> </a:t>
            </a:r>
            <a:r>
              <a:rPr lang="en-US" sz="2000" i="1" dirty="0" err="1" smtClean="0"/>
              <a:t>without_O</a:t>
            </a:r>
            <a:r>
              <a:rPr lang="en-US" sz="2000" i="1" dirty="0" smtClean="0"/>
              <a:t> </a:t>
            </a:r>
            <a:r>
              <a:rPr lang="en-US" sz="2000" i="1" dirty="0" err="1" smtClean="0"/>
              <a:t>access_O</a:t>
            </a:r>
            <a:r>
              <a:rPr lang="en-US" sz="2000" i="1" dirty="0" smtClean="0"/>
              <a:t> </a:t>
            </a:r>
            <a:r>
              <a:rPr lang="en-US" sz="2000" i="1" dirty="0" err="1" smtClean="0"/>
              <a:t>to_O</a:t>
            </a:r>
            <a:r>
              <a:rPr lang="en-US" sz="2000" i="1" dirty="0" smtClean="0"/>
              <a:t> </a:t>
            </a:r>
            <a:r>
              <a:rPr lang="en-US" sz="2000" i="1" dirty="0" err="1" smtClean="0"/>
              <a:t>the_O</a:t>
            </a:r>
            <a:r>
              <a:rPr lang="en-US" sz="2000" i="1" dirty="0" smtClean="0"/>
              <a:t> </a:t>
            </a:r>
            <a:r>
              <a:rPr lang="en-US" sz="2000" i="1" dirty="0" err="1" smtClean="0"/>
              <a:t>phone_O</a:t>
            </a:r>
            <a:r>
              <a:rPr lang="en-US" sz="2000" i="1" dirty="0" smtClean="0"/>
              <a:t> </a:t>
            </a:r>
            <a:r>
              <a:rPr lang="en-US" sz="2000" i="1" dirty="0" err="1" smtClean="0"/>
              <a:t>permission_O</a:t>
            </a:r>
            <a:r>
              <a:rPr lang="en-US" sz="2000" i="1" dirty="0" smtClean="0"/>
              <a:t> </a:t>
            </a:r>
            <a:r>
              <a:rPr lang="en-US" sz="2000" b="1" dirty="0" smtClean="0">
                <a:solidFill>
                  <a:srgbClr val="FF0000"/>
                </a:solidFill>
              </a:rPr>
              <a:t>(non-specific)</a:t>
            </a:r>
            <a:endParaRPr lang="en-US" sz="2000" b="1" dirty="0">
              <a:solidFill>
                <a:srgbClr val="FF0000"/>
              </a:solidFill>
            </a:endParaRPr>
          </a:p>
        </p:txBody>
      </p:sp>
    </p:spTree>
    <p:extLst>
      <p:ext uri="{BB962C8B-B14F-4D97-AF65-F5344CB8AC3E}">
        <p14:creationId xmlns:p14="http://schemas.microsoft.com/office/powerpoint/2010/main" val="2227013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0000"/>
                </a:solidFill>
              </a:rPr>
              <a:t>RQ4: </a:t>
            </a:r>
            <a:r>
              <a:rPr lang="en-US" sz="3600" dirty="0"/>
              <a:t>How specific are the explanations? (Cont.)</a:t>
            </a:r>
            <a:endParaRPr lang="en-US" sz="3600" dirty="0">
              <a:solidFill>
                <a:srgbClr val="0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5" name="Picture 4"/>
          <p:cNvPicPr>
            <a:picLocks noChangeAspect="1"/>
          </p:cNvPicPr>
          <p:nvPr/>
        </p:nvPicPr>
        <p:blipFill>
          <a:blip r:embed="rId3"/>
          <a:stretch>
            <a:fillRect/>
          </a:stretch>
        </p:blipFill>
        <p:spPr>
          <a:xfrm>
            <a:off x="1371600" y="1676400"/>
            <a:ext cx="6096000" cy="3536830"/>
          </a:xfrm>
          <a:prstGeom prst="rect">
            <a:avLst/>
          </a:prstGeom>
        </p:spPr>
      </p:pic>
      <p:sp>
        <p:nvSpPr>
          <p:cNvPr id="8" name="TextBox 7"/>
          <p:cNvSpPr txBox="1"/>
          <p:nvPr/>
        </p:nvSpPr>
        <p:spPr>
          <a:xfrm>
            <a:off x="1676400" y="5486400"/>
            <a:ext cx="5867401" cy="707886"/>
          </a:xfrm>
          <a:prstGeom prst="rect">
            <a:avLst/>
          </a:prstGeom>
          <a:noFill/>
        </p:spPr>
        <p:txBody>
          <a:bodyPr wrap="square" rtlCol="0">
            <a:spAutoFit/>
          </a:bodyPr>
          <a:lstStyle/>
          <a:p>
            <a:r>
              <a:rPr lang="en-US" sz="2000" b="1" dirty="0" smtClean="0">
                <a:solidFill>
                  <a:srgbClr val="FF0000"/>
                </a:solidFill>
              </a:rPr>
              <a:t>22% - 77% apps provide no more information than permission-requesting message</a:t>
            </a:r>
            <a:endParaRPr lang="en-US" sz="2000" b="1" dirty="0">
              <a:solidFill>
                <a:srgbClr val="FF0000"/>
              </a:solidFill>
            </a:endParaRPr>
          </a:p>
        </p:txBody>
      </p:sp>
      <p:sp>
        <p:nvSpPr>
          <p:cNvPr id="3" name="TextBox 2"/>
          <p:cNvSpPr txBox="1"/>
          <p:nvPr/>
        </p:nvSpPr>
        <p:spPr>
          <a:xfrm rot="16200000">
            <a:off x="179328" y="2792472"/>
            <a:ext cx="1991876" cy="369332"/>
          </a:xfrm>
          <a:prstGeom prst="rect">
            <a:avLst/>
          </a:prstGeom>
          <a:noFill/>
        </p:spPr>
        <p:txBody>
          <a:bodyPr wrap="none" rtlCol="0">
            <a:spAutoFit/>
          </a:bodyPr>
          <a:lstStyle/>
          <a:p>
            <a:r>
              <a:rPr lang="en-US" dirty="0" smtClean="0"/>
              <a:t>% specific rationale</a:t>
            </a:r>
            <a:endParaRPr lang="en-US" dirty="0"/>
          </a:p>
        </p:txBody>
      </p:sp>
      <p:sp>
        <p:nvSpPr>
          <p:cNvPr id="7" name="Rectangle 6"/>
          <p:cNvSpPr/>
          <p:nvPr/>
        </p:nvSpPr>
        <p:spPr>
          <a:xfrm>
            <a:off x="1447800" y="1676400"/>
            <a:ext cx="381000" cy="2667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1295400" y="1718846"/>
            <a:ext cx="643325" cy="338554"/>
          </a:xfrm>
          <a:prstGeom prst="rect">
            <a:avLst/>
          </a:prstGeom>
          <a:noFill/>
        </p:spPr>
        <p:txBody>
          <a:bodyPr wrap="none" rtlCol="0">
            <a:spAutoFit/>
          </a:bodyPr>
          <a:lstStyle/>
          <a:p>
            <a:r>
              <a:rPr lang="en-US" sz="1600" dirty="0" smtClean="0"/>
              <a:t>100%</a:t>
            </a:r>
            <a:endParaRPr lang="en-US" sz="1600" dirty="0"/>
          </a:p>
        </p:txBody>
      </p:sp>
      <p:sp>
        <p:nvSpPr>
          <p:cNvPr id="11" name="TextBox 10"/>
          <p:cNvSpPr txBox="1"/>
          <p:nvPr/>
        </p:nvSpPr>
        <p:spPr>
          <a:xfrm>
            <a:off x="1447800" y="2133600"/>
            <a:ext cx="392656" cy="338554"/>
          </a:xfrm>
          <a:prstGeom prst="rect">
            <a:avLst/>
          </a:prstGeom>
          <a:noFill/>
        </p:spPr>
        <p:txBody>
          <a:bodyPr wrap="none" rtlCol="0">
            <a:spAutoFit/>
          </a:bodyPr>
          <a:lstStyle/>
          <a:p>
            <a:r>
              <a:rPr lang="en-US" sz="1600" dirty="0" smtClean="0"/>
              <a:t>80</a:t>
            </a:r>
            <a:endParaRPr lang="en-US" sz="1600" dirty="0"/>
          </a:p>
        </p:txBody>
      </p:sp>
      <p:sp>
        <p:nvSpPr>
          <p:cNvPr id="12" name="TextBox 11"/>
          <p:cNvSpPr txBox="1"/>
          <p:nvPr/>
        </p:nvSpPr>
        <p:spPr>
          <a:xfrm>
            <a:off x="1447800" y="2590800"/>
            <a:ext cx="392656" cy="338554"/>
          </a:xfrm>
          <a:prstGeom prst="rect">
            <a:avLst/>
          </a:prstGeom>
          <a:noFill/>
        </p:spPr>
        <p:txBody>
          <a:bodyPr wrap="none" rtlCol="0">
            <a:spAutoFit/>
          </a:bodyPr>
          <a:lstStyle/>
          <a:p>
            <a:r>
              <a:rPr lang="en-US" sz="1600" dirty="0"/>
              <a:t>6</a:t>
            </a:r>
            <a:r>
              <a:rPr lang="en-US" sz="1600" dirty="0" smtClean="0"/>
              <a:t>0</a:t>
            </a:r>
            <a:endParaRPr lang="en-US" sz="1600" dirty="0"/>
          </a:p>
        </p:txBody>
      </p:sp>
      <p:sp>
        <p:nvSpPr>
          <p:cNvPr id="13" name="TextBox 12"/>
          <p:cNvSpPr txBox="1"/>
          <p:nvPr/>
        </p:nvSpPr>
        <p:spPr>
          <a:xfrm>
            <a:off x="1447800" y="3048000"/>
            <a:ext cx="392656" cy="338554"/>
          </a:xfrm>
          <a:prstGeom prst="rect">
            <a:avLst/>
          </a:prstGeom>
          <a:noFill/>
        </p:spPr>
        <p:txBody>
          <a:bodyPr wrap="none" rtlCol="0">
            <a:spAutoFit/>
          </a:bodyPr>
          <a:lstStyle/>
          <a:p>
            <a:r>
              <a:rPr lang="en-US" sz="1600" dirty="0" smtClean="0"/>
              <a:t>40</a:t>
            </a:r>
            <a:endParaRPr lang="en-US" sz="1600" dirty="0"/>
          </a:p>
        </p:txBody>
      </p:sp>
      <p:sp>
        <p:nvSpPr>
          <p:cNvPr id="14" name="TextBox 13"/>
          <p:cNvSpPr txBox="1"/>
          <p:nvPr/>
        </p:nvSpPr>
        <p:spPr>
          <a:xfrm>
            <a:off x="1436144" y="3505200"/>
            <a:ext cx="392656" cy="338554"/>
          </a:xfrm>
          <a:prstGeom prst="rect">
            <a:avLst/>
          </a:prstGeom>
          <a:noFill/>
        </p:spPr>
        <p:txBody>
          <a:bodyPr wrap="none" rtlCol="0">
            <a:spAutoFit/>
          </a:bodyPr>
          <a:lstStyle/>
          <a:p>
            <a:r>
              <a:rPr lang="en-US" sz="1600" dirty="0"/>
              <a:t>2</a:t>
            </a:r>
            <a:r>
              <a:rPr lang="en-US" sz="1600" dirty="0" smtClean="0"/>
              <a:t>0</a:t>
            </a:r>
            <a:endParaRPr lang="en-US" sz="1600" dirty="0"/>
          </a:p>
        </p:txBody>
      </p:sp>
    </p:spTree>
    <p:extLst>
      <p:ext uri="{BB962C8B-B14F-4D97-AF65-F5344CB8AC3E}">
        <p14:creationId xmlns:p14="http://schemas.microsoft.com/office/powerpoint/2010/main" val="1527866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Recap for RQ1 – RQ4</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9" name="Content Placeholder 2"/>
          <p:cNvSpPr>
            <a:spLocks noGrp="1"/>
          </p:cNvSpPr>
          <p:nvPr>
            <p:ph idx="1"/>
          </p:nvPr>
        </p:nvSpPr>
        <p:spPr>
          <a:xfrm>
            <a:off x="457200" y="1600200"/>
            <a:ext cx="8229600" cy="4525963"/>
          </a:xfrm>
        </p:spPr>
        <p:txBody>
          <a:bodyPr>
            <a:normAutofit lnSpcReduction="10000"/>
          </a:bodyPr>
          <a:lstStyle/>
          <a:p>
            <a:pPr>
              <a:buFont typeface="Arial"/>
              <a:buChar char="•"/>
            </a:pPr>
            <a:r>
              <a:rPr lang="en-US" sz="2400" b="1" dirty="0" smtClean="0">
                <a:solidFill>
                  <a:srgbClr val="FF0000"/>
                </a:solidFill>
              </a:rPr>
              <a:t>RQ1: </a:t>
            </a:r>
            <a:r>
              <a:rPr lang="en-US" sz="2400" dirty="0" smtClean="0"/>
              <a:t>23.8% apps provide rationales, </a:t>
            </a:r>
            <a:r>
              <a:rPr lang="en-US" sz="2400" b="1" dirty="0" smtClean="0">
                <a:solidFill>
                  <a:srgbClr val="FF0000"/>
                </a:solidFill>
              </a:rPr>
              <a:t>PHONE</a:t>
            </a:r>
            <a:r>
              <a:rPr lang="en-US" sz="2400" dirty="0" smtClean="0"/>
              <a:t> and </a:t>
            </a:r>
            <a:r>
              <a:rPr lang="en-US" sz="2400" b="1" dirty="0" smtClean="0">
                <a:solidFill>
                  <a:srgbClr val="FF0000"/>
                </a:solidFill>
              </a:rPr>
              <a:t>CONTACTS</a:t>
            </a:r>
            <a:r>
              <a:rPr lang="en-US" sz="2400" dirty="0" smtClean="0"/>
              <a:t> are least explained</a:t>
            </a:r>
          </a:p>
          <a:p>
            <a:pPr>
              <a:buFont typeface="Arial"/>
              <a:buChar char="•"/>
            </a:pPr>
            <a:endParaRPr lang="en-US" sz="2400" dirty="0"/>
          </a:p>
          <a:p>
            <a:pPr>
              <a:buFont typeface="Arial"/>
              <a:buChar char="•"/>
            </a:pPr>
            <a:r>
              <a:rPr lang="en-US" sz="2400" b="1" dirty="0" smtClean="0">
                <a:solidFill>
                  <a:srgbClr val="FF0000"/>
                </a:solidFill>
              </a:rPr>
              <a:t>RQ2:  </a:t>
            </a:r>
            <a:r>
              <a:rPr lang="en-US" sz="2400" dirty="0" smtClean="0"/>
              <a:t>more apps prioritize explaining straightforward permissions than less straightforward permissions</a:t>
            </a:r>
          </a:p>
          <a:p>
            <a:pPr>
              <a:buFont typeface="Arial"/>
              <a:buChar char="•"/>
            </a:pPr>
            <a:endParaRPr lang="en-US" sz="2400" dirty="0"/>
          </a:p>
          <a:p>
            <a:pPr>
              <a:buFont typeface="Arial"/>
              <a:buChar char="•"/>
            </a:pPr>
            <a:r>
              <a:rPr lang="en-US" sz="2400" b="1" dirty="0" smtClean="0">
                <a:solidFill>
                  <a:srgbClr val="FF0000"/>
                </a:solidFill>
              </a:rPr>
              <a:t>RQ3: </a:t>
            </a:r>
            <a:r>
              <a:rPr lang="en-US" sz="2400" dirty="0" smtClean="0"/>
              <a:t>there exists significant proportion of incorrect rationales in </a:t>
            </a:r>
            <a:r>
              <a:rPr lang="en-US" sz="2400" b="1" dirty="0" smtClean="0">
                <a:solidFill>
                  <a:srgbClr val="FF0000"/>
                </a:solidFill>
              </a:rPr>
              <a:t>PHONE</a:t>
            </a:r>
            <a:r>
              <a:rPr lang="en-US" sz="2400" dirty="0" smtClean="0">
                <a:solidFill>
                  <a:srgbClr val="FF0000"/>
                </a:solidFill>
              </a:rPr>
              <a:t> </a:t>
            </a:r>
            <a:r>
              <a:rPr lang="en-US" sz="2400" dirty="0" smtClean="0"/>
              <a:t>and </a:t>
            </a:r>
            <a:r>
              <a:rPr lang="en-US" sz="2400" b="1" dirty="0" smtClean="0">
                <a:solidFill>
                  <a:srgbClr val="FF0000"/>
                </a:solidFill>
              </a:rPr>
              <a:t>CONTACTS</a:t>
            </a:r>
          </a:p>
          <a:p>
            <a:pPr>
              <a:buFont typeface="Arial"/>
              <a:buChar char="•"/>
            </a:pPr>
            <a:endParaRPr lang="en-US" sz="2400" dirty="0"/>
          </a:p>
          <a:p>
            <a:pPr>
              <a:buFont typeface="Arial"/>
              <a:buChar char="•"/>
            </a:pPr>
            <a:r>
              <a:rPr lang="en-US" sz="2400" b="1" dirty="0" smtClean="0">
                <a:solidFill>
                  <a:srgbClr val="FF0000"/>
                </a:solidFill>
              </a:rPr>
              <a:t>RQ4: </a:t>
            </a:r>
            <a:r>
              <a:rPr lang="en-US" sz="2400" dirty="0" smtClean="0"/>
              <a:t>22%-77% rationales are only repeating the permission-requesting message</a:t>
            </a:r>
          </a:p>
        </p:txBody>
      </p:sp>
    </p:spTree>
    <p:extLst>
      <p:ext uri="{BB962C8B-B14F-4D97-AF65-F5344CB8AC3E}">
        <p14:creationId xmlns:p14="http://schemas.microsoft.com/office/powerpoint/2010/main" val="224010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0000"/>
                </a:solidFill>
              </a:rPr>
              <a:t>Implication from </a:t>
            </a:r>
            <a:r>
              <a:rPr lang="en-US" sz="3600" b="1" dirty="0" smtClean="0">
                <a:solidFill>
                  <a:srgbClr val="FF0000"/>
                </a:solidFill>
              </a:rPr>
              <a:t>RQ3</a:t>
            </a:r>
            <a:r>
              <a:rPr lang="en-US" sz="3600" dirty="0" smtClean="0">
                <a:solidFill>
                  <a:srgbClr val="000000"/>
                </a:solidFill>
              </a:rPr>
              <a:t> (incorrect rationales)</a:t>
            </a:r>
            <a:endParaRPr lang="en-US" sz="3600" dirty="0">
              <a:solidFill>
                <a:srgbClr val="0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19" name="Content Placeholder 2"/>
          <p:cNvSpPr>
            <a:spLocks noGrp="1"/>
          </p:cNvSpPr>
          <p:nvPr>
            <p:ph idx="1"/>
          </p:nvPr>
        </p:nvSpPr>
        <p:spPr>
          <a:xfrm>
            <a:off x="457200" y="1600200"/>
            <a:ext cx="8229600" cy="4525963"/>
          </a:xfrm>
        </p:spPr>
        <p:txBody>
          <a:bodyPr>
            <a:normAutofit/>
          </a:bodyPr>
          <a:lstStyle/>
          <a:p>
            <a:r>
              <a:rPr lang="en-US" sz="2400" dirty="0" smtClean="0"/>
              <a:t>PHONE: 10 diverse fine-grained permissions:</a:t>
            </a:r>
          </a:p>
          <a:p>
            <a:pPr lvl="1">
              <a:buFont typeface="Arial"/>
              <a:buChar char="•"/>
            </a:pPr>
            <a:r>
              <a:rPr lang="en-US" sz="2400" dirty="0" smtClean="0"/>
              <a:t>READ_PHONE_STATE</a:t>
            </a:r>
          </a:p>
          <a:p>
            <a:pPr lvl="1">
              <a:buFont typeface="Arial"/>
              <a:buChar char="•"/>
            </a:pPr>
            <a:r>
              <a:rPr lang="en-US" sz="2400" dirty="0" smtClean="0"/>
              <a:t>READ_PHONE_NUMBERS</a:t>
            </a:r>
          </a:p>
          <a:p>
            <a:pPr lvl="1">
              <a:buFont typeface="Arial"/>
              <a:buChar char="•"/>
            </a:pPr>
            <a:r>
              <a:rPr lang="en-US" sz="2400" dirty="0" smtClean="0"/>
              <a:t>CALL_PHONE</a:t>
            </a:r>
          </a:p>
          <a:p>
            <a:pPr lvl="1">
              <a:buFont typeface="Arial"/>
              <a:buChar char="•"/>
            </a:pPr>
            <a:r>
              <a:rPr lang="en-US" sz="2400" dirty="0" smtClean="0"/>
              <a:t>ANSWER_PHONE_CALLS</a:t>
            </a:r>
          </a:p>
          <a:p>
            <a:pPr lvl="1">
              <a:buFont typeface="Arial"/>
              <a:buChar char="•"/>
            </a:pPr>
            <a:r>
              <a:rPr lang="en-US" sz="2400" dirty="0" smtClean="0"/>
              <a:t>ADD_VOICEMAILS</a:t>
            </a:r>
          </a:p>
          <a:p>
            <a:pPr lvl="1">
              <a:buFont typeface="Arial"/>
              <a:buChar char="•"/>
            </a:pPr>
            <a:r>
              <a:rPr lang="en-US" sz="2400" dirty="0" smtClean="0"/>
              <a:t>USE_SIP</a:t>
            </a:r>
          </a:p>
          <a:p>
            <a:pPr lvl="1">
              <a:buFont typeface="Arial"/>
              <a:buChar char="•"/>
            </a:pPr>
            <a:r>
              <a:rPr lang="en-US" sz="2400" dirty="0" smtClean="0"/>
              <a:t>READ_CALL_LOG</a:t>
            </a:r>
          </a:p>
          <a:p>
            <a:pPr lvl="1">
              <a:buFont typeface="Arial"/>
              <a:buChar char="•"/>
            </a:pPr>
            <a:r>
              <a:rPr lang="en-US" sz="2400" dirty="0" smtClean="0"/>
              <a:t>WRITE_CALL_LOG</a:t>
            </a:r>
          </a:p>
          <a:p>
            <a:pPr lvl="1">
              <a:buFont typeface="Arial"/>
              <a:buChar char="•"/>
            </a:pPr>
            <a:r>
              <a:rPr lang="en-US" sz="2400" dirty="0" smtClean="0"/>
              <a:t>PROCESS_OUTGOING_CALLS</a:t>
            </a:r>
            <a:endParaRPr lang="en-US" sz="2400" dirty="0"/>
          </a:p>
        </p:txBody>
      </p:sp>
      <p:cxnSp>
        <p:nvCxnSpPr>
          <p:cNvPr id="13" name="Straight Connector 12"/>
          <p:cNvCxnSpPr/>
          <p:nvPr/>
        </p:nvCxnSpPr>
        <p:spPr>
          <a:xfrm>
            <a:off x="4657684" y="3288268"/>
            <a:ext cx="2200316" cy="5979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733884" y="3821668"/>
            <a:ext cx="2047916" cy="645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3895684" y="3886200"/>
            <a:ext cx="2886116" cy="31646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010400" y="3657600"/>
            <a:ext cx="1355397" cy="369332"/>
          </a:xfrm>
          <a:prstGeom prst="rect">
            <a:avLst/>
          </a:prstGeom>
          <a:noFill/>
        </p:spPr>
        <p:txBody>
          <a:bodyPr wrap="none" rtlCol="0">
            <a:spAutoFit/>
          </a:bodyPr>
          <a:lstStyle/>
          <a:p>
            <a:r>
              <a:rPr lang="en-US" b="1" dirty="0">
                <a:solidFill>
                  <a:srgbClr val="FF0000"/>
                </a:solidFill>
              </a:rPr>
              <a:t>m</a:t>
            </a:r>
            <a:r>
              <a:rPr lang="en-US" b="1" dirty="0" smtClean="0">
                <a:solidFill>
                  <a:srgbClr val="FF0000"/>
                </a:solidFill>
              </a:rPr>
              <a:t>aking calls</a:t>
            </a:r>
            <a:endParaRPr lang="en-US" b="1" dirty="0">
              <a:solidFill>
                <a:srgbClr val="FF0000"/>
              </a:solidFill>
            </a:endParaRPr>
          </a:p>
        </p:txBody>
      </p:sp>
      <p:cxnSp>
        <p:nvCxnSpPr>
          <p:cNvPr id="23" name="Straight Connector 22"/>
          <p:cNvCxnSpPr/>
          <p:nvPr/>
        </p:nvCxnSpPr>
        <p:spPr>
          <a:xfrm>
            <a:off x="3667084" y="5040868"/>
            <a:ext cx="3114716" cy="5217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819484" y="5498068"/>
            <a:ext cx="2962316" cy="645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5114884" y="5562600"/>
            <a:ext cx="1666916" cy="39266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7086600" y="5650468"/>
            <a:ext cx="851515" cy="369332"/>
          </a:xfrm>
          <a:prstGeom prst="rect">
            <a:avLst/>
          </a:prstGeom>
          <a:noFill/>
        </p:spPr>
        <p:txBody>
          <a:bodyPr wrap="none" rtlCol="0">
            <a:spAutoFit/>
          </a:bodyPr>
          <a:lstStyle/>
          <a:p>
            <a:r>
              <a:rPr lang="en-US" b="1" dirty="0" smtClean="0">
                <a:solidFill>
                  <a:srgbClr val="FF0000"/>
                </a:solidFill>
              </a:rPr>
              <a:t>call log</a:t>
            </a:r>
            <a:endParaRPr lang="en-US" b="1" dirty="0">
              <a:solidFill>
                <a:srgbClr val="FF0000"/>
              </a:solidFill>
            </a:endParaRPr>
          </a:p>
        </p:txBody>
      </p:sp>
      <p:cxnSp>
        <p:nvCxnSpPr>
          <p:cNvPr id="32" name="Straight Connector 31"/>
          <p:cNvCxnSpPr/>
          <p:nvPr/>
        </p:nvCxnSpPr>
        <p:spPr>
          <a:xfrm>
            <a:off x="4471444" y="2373868"/>
            <a:ext cx="2538956" cy="5217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623844" y="2831068"/>
            <a:ext cx="2386556" cy="645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162800" y="2743200"/>
            <a:ext cx="1331051" cy="369332"/>
          </a:xfrm>
          <a:prstGeom prst="rect">
            <a:avLst/>
          </a:prstGeom>
          <a:noFill/>
        </p:spPr>
        <p:txBody>
          <a:bodyPr wrap="none" rtlCol="0">
            <a:spAutoFit/>
          </a:bodyPr>
          <a:lstStyle/>
          <a:p>
            <a:r>
              <a:rPr lang="en-US" b="1" dirty="0" smtClean="0">
                <a:solidFill>
                  <a:srgbClr val="FF0000"/>
                </a:solidFill>
              </a:rPr>
              <a:t>phone state</a:t>
            </a:r>
            <a:endParaRPr lang="en-US" b="1" dirty="0">
              <a:solidFill>
                <a:srgbClr val="FF0000"/>
              </a:solidFill>
            </a:endParaRPr>
          </a:p>
        </p:txBody>
      </p:sp>
      <p:sp>
        <p:nvSpPr>
          <p:cNvPr id="39" name="TextBox 38"/>
          <p:cNvSpPr txBox="1"/>
          <p:nvPr/>
        </p:nvSpPr>
        <p:spPr>
          <a:xfrm>
            <a:off x="4724400" y="2438400"/>
            <a:ext cx="3505200" cy="1015663"/>
          </a:xfrm>
          <a:prstGeom prst="rect">
            <a:avLst/>
          </a:prstGeom>
          <a:noFill/>
        </p:spPr>
        <p:txBody>
          <a:bodyPr wrap="square" rtlCol="0">
            <a:spAutoFit/>
          </a:bodyPr>
          <a:lstStyle/>
          <a:p>
            <a:r>
              <a:rPr lang="en-US" sz="2000" b="1" dirty="0" smtClean="0">
                <a:solidFill>
                  <a:srgbClr val="FF0000"/>
                </a:solidFill>
              </a:rPr>
              <a:t>Increases the difficulty for understanding/explaining the permission</a:t>
            </a:r>
            <a:endParaRPr lang="en-US" sz="2000" b="1" dirty="0">
              <a:solidFill>
                <a:srgbClr val="FF0000"/>
              </a:solidFill>
            </a:endParaRPr>
          </a:p>
        </p:txBody>
      </p:sp>
      <p:sp>
        <p:nvSpPr>
          <p:cNvPr id="40" name="TextBox 39"/>
          <p:cNvSpPr txBox="1"/>
          <p:nvPr/>
        </p:nvSpPr>
        <p:spPr>
          <a:xfrm>
            <a:off x="4724400" y="4419600"/>
            <a:ext cx="3505200" cy="707886"/>
          </a:xfrm>
          <a:prstGeom prst="rect">
            <a:avLst/>
          </a:prstGeom>
          <a:noFill/>
        </p:spPr>
        <p:txBody>
          <a:bodyPr wrap="square" rtlCol="0">
            <a:spAutoFit/>
          </a:bodyPr>
          <a:lstStyle/>
          <a:p>
            <a:r>
              <a:rPr lang="en-US" sz="2000" b="1" dirty="0" smtClean="0">
                <a:solidFill>
                  <a:srgbClr val="FF0000"/>
                </a:solidFill>
              </a:rPr>
              <a:t>Allow finer-grained control from user’s side?</a:t>
            </a:r>
            <a:endParaRPr lang="en-US" sz="2000" b="1" dirty="0">
              <a:solidFill>
                <a:srgbClr val="FF0000"/>
              </a:solidFill>
            </a:endParaRPr>
          </a:p>
        </p:txBody>
      </p:sp>
      <p:cxnSp>
        <p:nvCxnSpPr>
          <p:cNvPr id="42" name="Straight Connector 41"/>
          <p:cNvCxnSpPr/>
          <p:nvPr/>
        </p:nvCxnSpPr>
        <p:spPr>
          <a:xfrm>
            <a:off x="609600" y="4724400"/>
            <a:ext cx="3810000" cy="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1295400" y="6000690"/>
            <a:ext cx="1138453" cy="400110"/>
          </a:xfrm>
          <a:prstGeom prst="rect">
            <a:avLst/>
          </a:prstGeom>
          <a:noFill/>
        </p:spPr>
        <p:txBody>
          <a:bodyPr wrap="none" rtlCol="0">
            <a:spAutoFit/>
          </a:bodyPr>
          <a:lstStyle/>
          <a:p>
            <a:r>
              <a:rPr lang="en-US" sz="2000" b="1" dirty="0" smtClean="0">
                <a:solidFill>
                  <a:srgbClr val="FF0000"/>
                </a:solidFill>
              </a:rPr>
              <a:t>July 31rd</a:t>
            </a:r>
            <a:endParaRPr lang="en-US" sz="2000" b="1" dirty="0">
              <a:solidFill>
                <a:srgbClr val="FF0000"/>
              </a:solidFill>
            </a:endParaRPr>
          </a:p>
        </p:txBody>
      </p:sp>
      <p:sp>
        <p:nvSpPr>
          <p:cNvPr id="44" name="TextBox 43"/>
          <p:cNvSpPr txBox="1"/>
          <p:nvPr/>
        </p:nvSpPr>
        <p:spPr>
          <a:xfrm>
            <a:off x="1371600" y="6000690"/>
            <a:ext cx="979755" cy="400110"/>
          </a:xfrm>
          <a:prstGeom prst="rect">
            <a:avLst/>
          </a:prstGeom>
          <a:noFill/>
        </p:spPr>
        <p:txBody>
          <a:bodyPr wrap="none" rtlCol="0">
            <a:spAutoFit/>
          </a:bodyPr>
          <a:lstStyle/>
          <a:p>
            <a:r>
              <a:rPr lang="en-US" sz="2000" b="1" dirty="0" smtClean="0">
                <a:solidFill>
                  <a:srgbClr val="FF0000"/>
                </a:solidFill>
              </a:rPr>
              <a:t>Sept 10</a:t>
            </a:r>
            <a:endParaRPr lang="en-US" sz="2000" b="1" dirty="0">
              <a:solidFill>
                <a:srgbClr val="FF0000"/>
              </a:solidFill>
            </a:endParaRPr>
          </a:p>
        </p:txBody>
      </p:sp>
    </p:spTree>
    <p:extLst>
      <p:ext uri="{BB962C8B-B14F-4D97-AF65-F5344CB8AC3E}">
        <p14:creationId xmlns:p14="http://schemas.microsoft.com/office/powerpoint/2010/main" val="2134713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3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4"/>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43"/>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31" grpId="0"/>
      <p:bldP spid="31" grpId="1"/>
      <p:bldP spid="34" grpId="0"/>
      <p:bldP spid="34" grpId="1"/>
      <p:bldP spid="39" grpId="0"/>
      <p:bldP spid="40" grpId="0"/>
      <p:bldP spid="43" grpId="0"/>
      <p:bldP spid="43" grpId="1"/>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Implication from </a:t>
            </a:r>
            <a:r>
              <a:rPr lang="en-US" sz="3600" b="1" dirty="0" smtClean="0">
                <a:solidFill>
                  <a:srgbClr val="FF0000"/>
                </a:solidFill>
              </a:rPr>
              <a:t>RQ1, </a:t>
            </a:r>
            <a:r>
              <a:rPr lang="en-US" sz="3600" dirty="0" smtClean="0"/>
              <a:t> </a:t>
            </a:r>
            <a:r>
              <a:rPr lang="en-US" sz="3600" b="1" dirty="0" smtClean="0">
                <a:solidFill>
                  <a:srgbClr val="FF0000"/>
                </a:solidFill>
              </a:rPr>
              <a:t>RQ2</a:t>
            </a:r>
            <a:r>
              <a:rPr lang="en-US" sz="3600" dirty="0" smtClean="0"/>
              <a:t>, and </a:t>
            </a:r>
            <a:r>
              <a:rPr lang="en-US" sz="3600" b="1" dirty="0" smtClean="0">
                <a:solidFill>
                  <a:srgbClr val="FF0000"/>
                </a:solidFill>
              </a:rPr>
              <a:t>RQ4</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9" name="Content Placeholder 2"/>
          <p:cNvSpPr>
            <a:spLocks noGrp="1"/>
          </p:cNvSpPr>
          <p:nvPr>
            <p:ph idx="1"/>
          </p:nvPr>
        </p:nvSpPr>
        <p:spPr>
          <a:xfrm>
            <a:off x="457200" y="1600200"/>
            <a:ext cx="8229600" cy="4525963"/>
          </a:xfrm>
        </p:spPr>
        <p:txBody>
          <a:bodyPr>
            <a:normAutofit/>
          </a:bodyPr>
          <a:lstStyle/>
          <a:p>
            <a:pPr>
              <a:buFont typeface="Arial"/>
              <a:buChar char="•"/>
            </a:pPr>
            <a:r>
              <a:rPr lang="en-US" sz="2400" dirty="0" smtClean="0"/>
              <a:t>Less straightforward permissions are insufficiently explained</a:t>
            </a:r>
          </a:p>
          <a:p>
            <a:pPr>
              <a:buFont typeface="Arial"/>
              <a:buChar char="•"/>
            </a:pPr>
            <a:endParaRPr lang="en-US" sz="2400" dirty="0"/>
          </a:p>
          <a:p>
            <a:pPr>
              <a:buFont typeface="Arial"/>
              <a:buChar char="•"/>
            </a:pPr>
            <a:r>
              <a:rPr lang="en-US" sz="2400" dirty="0" smtClean="0"/>
              <a:t>Explained permissions are not more informative than permission-requesting message</a:t>
            </a:r>
          </a:p>
          <a:p>
            <a:pPr>
              <a:buFont typeface="Arial"/>
              <a:buChar char="•"/>
            </a:pPr>
            <a:endParaRPr lang="en-US" sz="2400" dirty="0" smtClean="0"/>
          </a:p>
          <a:p>
            <a:pPr>
              <a:buFont typeface="Arial"/>
              <a:buChar char="•"/>
            </a:pPr>
            <a:r>
              <a:rPr lang="en-US" sz="2400" dirty="0" smtClean="0"/>
              <a:t>Official guidelines/Recommender system</a:t>
            </a:r>
          </a:p>
          <a:p>
            <a:pPr lvl="1">
              <a:buFont typeface="Arial"/>
              <a:buChar char="•"/>
            </a:pPr>
            <a:r>
              <a:rPr lang="en-US" sz="2400" dirty="0" smtClean="0"/>
              <a:t>Recommend which permissions are non-straightforward </a:t>
            </a:r>
          </a:p>
          <a:p>
            <a:pPr lvl="1">
              <a:buFont typeface="Arial"/>
              <a:buChar char="•"/>
            </a:pPr>
            <a:r>
              <a:rPr lang="en-US" sz="2400" dirty="0" smtClean="0"/>
              <a:t>Recommending example sentences for explaining permissions</a:t>
            </a:r>
          </a:p>
        </p:txBody>
      </p:sp>
    </p:spTree>
    <p:extLst>
      <p:ext uri="{BB962C8B-B14F-4D97-AF65-F5344CB8AC3E}">
        <p14:creationId xmlns:p14="http://schemas.microsoft.com/office/powerpoint/2010/main" val="372976670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Threats to Validity</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8"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a:buChar char="•"/>
            </a:pPr>
            <a:r>
              <a:rPr lang="en-US" sz="2400" dirty="0" smtClean="0"/>
              <a:t>Internal validity:</a:t>
            </a:r>
          </a:p>
          <a:p>
            <a:pPr lvl="1">
              <a:buFont typeface="Arial"/>
              <a:buChar char="•"/>
            </a:pPr>
            <a:r>
              <a:rPr lang="en-US" sz="2400" dirty="0" smtClean="0"/>
              <a:t>Selection bias: misclassification results of classifier/NER tagger, manual inspection</a:t>
            </a:r>
          </a:p>
          <a:p>
            <a:pPr>
              <a:buFont typeface="Arial"/>
              <a:buChar char="•"/>
            </a:pPr>
            <a:endParaRPr lang="en-US" sz="2400" dirty="0" smtClean="0"/>
          </a:p>
          <a:p>
            <a:pPr>
              <a:buFont typeface="Arial"/>
              <a:buChar char="•"/>
            </a:pPr>
            <a:r>
              <a:rPr lang="en-US" sz="2400" dirty="0" smtClean="0"/>
              <a:t>External validity:</a:t>
            </a:r>
          </a:p>
          <a:p>
            <a:pPr lvl="1">
              <a:buFont typeface="Arial"/>
              <a:buChar char="•"/>
            </a:pPr>
            <a:r>
              <a:rPr lang="en-US" sz="2400" dirty="0" smtClean="0"/>
              <a:t>Generality of the crawled apps from Google </a:t>
            </a:r>
            <a:r>
              <a:rPr lang="en-US" sz="2400" dirty="0" err="1" smtClean="0"/>
              <a:t>Playstore</a:t>
            </a:r>
            <a:r>
              <a:rPr lang="en-US" sz="2400" dirty="0" smtClean="0"/>
              <a:t> and APKPURE</a:t>
            </a:r>
          </a:p>
        </p:txBody>
      </p:sp>
    </p:spTree>
    <p:extLst>
      <p:ext uri="{BB962C8B-B14F-4D97-AF65-F5344CB8AC3E}">
        <p14:creationId xmlns:p14="http://schemas.microsoft.com/office/powerpoint/2010/main" val="209258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533400" y="1676400"/>
            <a:ext cx="8229600" cy="1257300"/>
          </a:xfrm>
        </p:spPr>
        <p:txBody>
          <a:bodyPr/>
          <a:lstStyle/>
          <a:p>
            <a:r>
              <a:rPr lang="en-US" sz="2700" b="1" dirty="0" smtClean="0">
                <a:solidFill>
                  <a:schemeClr val="tx1"/>
                </a:solidFill>
              </a:rPr>
              <a:t>Thank you!</a:t>
            </a:r>
            <a:endParaRPr lang="en-US" sz="2700" b="1" dirty="0">
              <a:solidFill>
                <a:schemeClr val="tx1"/>
              </a:solidFill>
            </a:endParaRPr>
          </a:p>
        </p:txBody>
      </p:sp>
      <p:sp>
        <p:nvSpPr>
          <p:cNvPr id="8" name="TextBox 7"/>
          <p:cNvSpPr txBox="1"/>
          <p:nvPr/>
        </p:nvSpPr>
        <p:spPr>
          <a:xfrm>
            <a:off x="876298" y="3276600"/>
            <a:ext cx="7810502" cy="646331"/>
          </a:xfrm>
          <a:prstGeom prst="rect">
            <a:avLst/>
          </a:prstGeom>
          <a:noFill/>
        </p:spPr>
        <p:txBody>
          <a:bodyPr wrap="square" rtlCol="0">
            <a:spAutoFit/>
          </a:bodyPr>
          <a:lstStyle/>
          <a:p>
            <a:r>
              <a:rPr lang="en-US" sz="1800" b="1" dirty="0" smtClean="0">
                <a:latin typeface="Corbel" pitchFamily="34" charset="0"/>
              </a:rPr>
              <a:t>Acknowledgment: </a:t>
            </a:r>
            <a:r>
              <a:rPr lang="de-DE" b="1" dirty="0">
                <a:latin typeface="Corbel" pitchFamily="34" charset="0"/>
              </a:rPr>
              <a:t>NSF CNS-1513939</a:t>
            </a:r>
            <a:r>
              <a:rPr lang="de-DE" b="1" dirty="0" smtClean="0">
                <a:latin typeface="Corbel" pitchFamily="34" charset="0"/>
              </a:rPr>
              <a:t>, NSF </a:t>
            </a:r>
            <a:r>
              <a:rPr lang="de-DE" b="1" dirty="0">
                <a:latin typeface="Corbel" pitchFamily="34" charset="0"/>
              </a:rPr>
              <a:t>CNS-1408944, </a:t>
            </a:r>
            <a:r>
              <a:rPr lang="de-DE" b="1" dirty="0" smtClean="0">
                <a:latin typeface="Corbel" pitchFamily="34" charset="0"/>
              </a:rPr>
              <a:t>NSF </a:t>
            </a:r>
            <a:r>
              <a:rPr lang="de-DE" b="1" dirty="0">
                <a:latin typeface="Corbel" pitchFamily="34" charset="0"/>
              </a:rPr>
              <a:t>CCF-1409423, </a:t>
            </a:r>
            <a:r>
              <a:rPr lang="de-DE" b="1" dirty="0" err="1">
                <a:latin typeface="Corbel" pitchFamily="34" charset="0"/>
              </a:rPr>
              <a:t>and</a:t>
            </a:r>
            <a:r>
              <a:rPr lang="de-DE" b="1" dirty="0">
                <a:latin typeface="Corbel" pitchFamily="34" charset="0"/>
              </a:rPr>
              <a:t> </a:t>
            </a:r>
            <a:r>
              <a:rPr lang="de-DE" b="1" dirty="0" smtClean="0">
                <a:latin typeface="Corbel" pitchFamily="34" charset="0"/>
              </a:rPr>
              <a:t>NSF CNS</a:t>
            </a:r>
            <a:r>
              <a:rPr lang="de-DE" b="1" dirty="0">
                <a:latin typeface="Corbel" pitchFamily="34" charset="0"/>
              </a:rPr>
              <a:t>-1564274</a:t>
            </a:r>
            <a:endParaRPr lang="en-US" sz="1800" b="1" dirty="0">
              <a:latin typeface="Corbel" pitchFamily="34" charset="0"/>
            </a:endParaRPr>
          </a:p>
        </p:txBody>
      </p:sp>
      <p:sp>
        <p:nvSpPr>
          <p:cNvPr id="4" name="TextBox 3"/>
          <p:cNvSpPr txBox="1"/>
          <p:nvPr/>
        </p:nvSpPr>
        <p:spPr>
          <a:xfrm>
            <a:off x="685800" y="4278868"/>
            <a:ext cx="9144000" cy="338554"/>
          </a:xfrm>
          <a:prstGeom prst="rect">
            <a:avLst/>
          </a:prstGeom>
          <a:noFill/>
        </p:spPr>
        <p:txBody>
          <a:bodyPr wrap="square" rtlCol="0">
            <a:spAutoFit/>
          </a:bodyPr>
          <a:lstStyle/>
          <a:p>
            <a:r>
              <a:rPr lang="en-US" sz="1600" b="1" dirty="0" smtClean="0">
                <a:latin typeface="Corbel" pitchFamily="34" charset="0"/>
              </a:rPr>
              <a:t> Rationale dataset available at: https</a:t>
            </a:r>
            <a:r>
              <a:rPr lang="en-US" sz="1600" b="1" dirty="0">
                <a:latin typeface="Corbel" pitchFamily="34" charset="0"/>
              </a:rPr>
              <a:t>://</a:t>
            </a:r>
            <a:r>
              <a:rPr lang="en-US" sz="1600" b="1" dirty="0" err="1">
                <a:latin typeface="Corbel" pitchFamily="34" charset="0"/>
              </a:rPr>
              <a:t>sites.google.com</a:t>
            </a:r>
            <a:r>
              <a:rPr lang="en-US" sz="1600" b="1" dirty="0">
                <a:latin typeface="Corbel" pitchFamily="34" charset="0"/>
              </a:rPr>
              <a:t>/view/</a:t>
            </a:r>
            <a:r>
              <a:rPr lang="en-US" sz="1600" b="1" dirty="0" err="1">
                <a:latin typeface="Corbel" pitchFamily="34" charset="0"/>
              </a:rPr>
              <a:t>runtimepermissionproject</a:t>
            </a:r>
            <a:r>
              <a:rPr lang="en-US" sz="1600" b="1" dirty="0">
                <a:latin typeface="Corbel" pitchFamily="34" charset="0"/>
              </a:rPr>
              <a:t>/</a:t>
            </a:r>
          </a:p>
        </p:txBody>
      </p:sp>
    </p:spTree>
    <p:extLst>
      <p:ext uri="{BB962C8B-B14F-4D97-AF65-F5344CB8AC3E}">
        <p14:creationId xmlns:p14="http://schemas.microsoft.com/office/powerpoint/2010/main" val="22922507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Android Permission Requests</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13" name="Picture 12"/>
          <p:cNvPicPr>
            <a:picLocks noChangeAspect="1"/>
          </p:cNvPicPr>
          <p:nvPr/>
        </p:nvPicPr>
        <p:blipFill>
          <a:blip r:embed="rId4"/>
          <a:stretch>
            <a:fillRect/>
          </a:stretch>
        </p:blipFill>
        <p:spPr>
          <a:xfrm>
            <a:off x="1143000" y="2514600"/>
            <a:ext cx="990600" cy="990600"/>
          </a:xfrm>
          <a:prstGeom prst="rect">
            <a:avLst/>
          </a:prstGeom>
        </p:spPr>
      </p:pic>
      <p:pic>
        <p:nvPicPr>
          <p:cNvPr id="14" name="Picture 13"/>
          <p:cNvPicPr>
            <a:picLocks noChangeAspect="1"/>
          </p:cNvPicPr>
          <p:nvPr/>
        </p:nvPicPr>
        <p:blipFill>
          <a:blip r:embed="rId5"/>
          <a:stretch>
            <a:fillRect/>
          </a:stretch>
        </p:blipFill>
        <p:spPr>
          <a:xfrm>
            <a:off x="3200400" y="2590800"/>
            <a:ext cx="838200" cy="838200"/>
          </a:xfrm>
          <a:prstGeom prst="rect">
            <a:avLst/>
          </a:prstGeom>
        </p:spPr>
      </p:pic>
      <p:pic>
        <p:nvPicPr>
          <p:cNvPr id="18" name="Picture 17"/>
          <p:cNvPicPr>
            <a:picLocks noChangeAspect="1"/>
          </p:cNvPicPr>
          <p:nvPr/>
        </p:nvPicPr>
        <p:blipFill>
          <a:blip r:embed="rId6"/>
          <a:stretch>
            <a:fillRect/>
          </a:stretch>
        </p:blipFill>
        <p:spPr>
          <a:xfrm>
            <a:off x="5181600" y="2590800"/>
            <a:ext cx="762000" cy="762000"/>
          </a:xfrm>
          <a:prstGeom prst="rect">
            <a:avLst/>
          </a:prstGeom>
        </p:spPr>
      </p:pic>
      <p:pic>
        <p:nvPicPr>
          <p:cNvPr id="21" name="Picture 20"/>
          <p:cNvPicPr>
            <a:picLocks noChangeAspect="1"/>
          </p:cNvPicPr>
          <p:nvPr/>
        </p:nvPicPr>
        <p:blipFill>
          <a:blip r:embed="rId7"/>
          <a:stretch>
            <a:fillRect/>
          </a:stretch>
        </p:blipFill>
        <p:spPr>
          <a:xfrm>
            <a:off x="1219200" y="4267200"/>
            <a:ext cx="685800" cy="685800"/>
          </a:xfrm>
          <a:prstGeom prst="rect">
            <a:avLst/>
          </a:prstGeom>
        </p:spPr>
      </p:pic>
      <p:pic>
        <p:nvPicPr>
          <p:cNvPr id="3" name="Picture 2"/>
          <p:cNvPicPr>
            <a:picLocks noChangeAspect="1"/>
          </p:cNvPicPr>
          <p:nvPr/>
        </p:nvPicPr>
        <p:blipFill>
          <a:blip r:embed="rId8"/>
          <a:stretch>
            <a:fillRect/>
          </a:stretch>
        </p:blipFill>
        <p:spPr>
          <a:xfrm>
            <a:off x="3276600" y="4267200"/>
            <a:ext cx="838200" cy="838200"/>
          </a:xfrm>
          <a:prstGeom prst="rect">
            <a:avLst/>
          </a:prstGeom>
        </p:spPr>
      </p:pic>
      <p:pic>
        <p:nvPicPr>
          <p:cNvPr id="5" name="Picture 4"/>
          <p:cNvPicPr>
            <a:picLocks noChangeAspect="1"/>
          </p:cNvPicPr>
          <p:nvPr/>
        </p:nvPicPr>
        <p:blipFill>
          <a:blip r:embed="rId9"/>
          <a:stretch>
            <a:fillRect/>
          </a:stretch>
        </p:blipFill>
        <p:spPr>
          <a:xfrm>
            <a:off x="5334000" y="4419600"/>
            <a:ext cx="685800" cy="685800"/>
          </a:xfrm>
          <a:prstGeom prst="rect">
            <a:avLst/>
          </a:prstGeom>
        </p:spPr>
      </p:pic>
      <p:pic>
        <p:nvPicPr>
          <p:cNvPr id="6" name="Picture 5"/>
          <p:cNvPicPr>
            <a:picLocks noChangeAspect="1"/>
          </p:cNvPicPr>
          <p:nvPr/>
        </p:nvPicPr>
        <p:blipFill>
          <a:blip r:embed="rId10"/>
          <a:stretch>
            <a:fillRect/>
          </a:stretch>
        </p:blipFill>
        <p:spPr>
          <a:xfrm>
            <a:off x="7239000" y="2590800"/>
            <a:ext cx="762000" cy="762000"/>
          </a:xfrm>
          <a:prstGeom prst="rect">
            <a:avLst/>
          </a:prstGeom>
        </p:spPr>
      </p:pic>
      <p:pic>
        <p:nvPicPr>
          <p:cNvPr id="7" name="Picture 6"/>
          <p:cNvPicPr>
            <a:picLocks noChangeAspect="1"/>
          </p:cNvPicPr>
          <p:nvPr/>
        </p:nvPicPr>
        <p:blipFill>
          <a:blip r:embed="rId11"/>
          <a:stretch>
            <a:fillRect/>
          </a:stretch>
        </p:blipFill>
        <p:spPr>
          <a:xfrm>
            <a:off x="7239000" y="4267200"/>
            <a:ext cx="914400" cy="914400"/>
          </a:xfrm>
          <a:prstGeom prst="rect">
            <a:avLst/>
          </a:prstGeom>
        </p:spPr>
      </p:pic>
    </p:spTree>
    <p:custDataLst>
      <p:tags r:id="rId1"/>
    </p:custDataLst>
    <p:extLst>
      <p:ext uri="{BB962C8B-B14F-4D97-AF65-F5344CB8AC3E}">
        <p14:creationId xmlns:p14="http://schemas.microsoft.com/office/powerpoint/2010/main" val="11735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Conclusion</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3" name="TextBox 2"/>
          <p:cNvSpPr txBox="1"/>
          <p:nvPr/>
        </p:nvSpPr>
        <p:spPr>
          <a:xfrm>
            <a:off x="1509059" y="1972235"/>
            <a:ext cx="184666" cy="369332"/>
          </a:xfrm>
          <a:prstGeom prst="rect">
            <a:avLst/>
          </a:prstGeom>
          <a:noFill/>
        </p:spPr>
        <p:txBody>
          <a:bodyPr wrap="none" rtlCol="0">
            <a:spAutoFit/>
          </a:bodyPr>
          <a:lstStyle/>
          <a:p>
            <a:endParaRPr lang="en-US" dirty="0"/>
          </a:p>
        </p:txBody>
      </p:sp>
      <p:pic>
        <p:nvPicPr>
          <p:cNvPr id="16" name="Picture 15"/>
          <p:cNvPicPr>
            <a:picLocks noChangeAspect="1"/>
          </p:cNvPicPr>
          <p:nvPr/>
        </p:nvPicPr>
        <p:blipFill>
          <a:blip r:embed="rId3"/>
          <a:stretch>
            <a:fillRect/>
          </a:stretch>
        </p:blipFill>
        <p:spPr>
          <a:xfrm>
            <a:off x="4660900" y="1447800"/>
            <a:ext cx="3492500" cy="2297858"/>
          </a:xfrm>
          <a:prstGeom prst="rect">
            <a:avLst/>
          </a:prstGeom>
        </p:spPr>
      </p:pic>
      <p:pic>
        <p:nvPicPr>
          <p:cNvPr id="17" name="Picture 16"/>
          <p:cNvPicPr>
            <a:picLocks noChangeAspect="1"/>
          </p:cNvPicPr>
          <p:nvPr/>
        </p:nvPicPr>
        <p:blipFill>
          <a:blip r:embed="rId4"/>
          <a:stretch>
            <a:fillRect/>
          </a:stretch>
        </p:blipFill>
        <p:spPr>
          <a:xfrm>
            <a:off x="812939" y="3962401"/>
            <a:ext cx="3530461" cy="2362199"/>
          </a:xfrm>
          <a:prstGeom prst="rect">
            <a:avLst/>
          </a:prstGeom>
        </p:spPr>
      </p:pic>
      <p:pic>
        <p:nvPicPr>
          <p:cNvPr id="20" name="Picture 19"/>
          <p:cNvPicPr>
            <a:picLocks noChangeAspect="1"/>
          </p:cNvPicPr>
          <p:nvPr/>
        </p:nvPicPr>
        <p:blipFill>
          <a:blip r:embed="rId5"/>
          <a:stretch>
            <a:fillRect/>
          </a:stretch>
        </p:blipFill>
        <p:spPr>
          <a:xfrm>
            <a:off x="838200" y="1430139"/>
            <a:ext cx="3124200" cy="2341690"/>
          </a:xfrm>
          <a:prstGeom prst="rect">
            <a:avLst/>
          </a:prstGeom>
        </p:spPr>
      </p:pic>
      <p:pic>
        <p:nvPicPr>
          <p:cNvPr id="21" name="Picture 20"/>
          <p:cNvPicPr>
            <a:picLocks noChangeAspect="1"/>
          </p:cNvPicPr>
          <p:nvPr/>
        </p:nvPicPr>
        <p:blipFill>
          <a:blip r:embed="rId6"/>
          <a:stretch>
            <a:fillRect/>
          </a:stretch>
        </p:blipFill>
        <p:spPr>
          <a:xfrm>
            <a:off x="4645052" y="3911600"/>
            <a:ext cx="3779377" cy="2489200"/>
          </a:xfrm>
          <a:prstGeom prst="rect">
            <a:avLst/>
          </a:prstGeom>
        </p:spPr>
      </p:pic>
    </p:spTree>
    <p:extLst>
      <p:ext uri="{BB962C8B-B14F-4D97-AF65-F5344CB8AC3E}">
        <p14:creationId xmlns:p14="http://schemas.microsoft.com/office/powerpoint/2010/main" val="34155093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Difficulty in Understanding Permissions</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16" name="Oval 15"/>
          <p:cNvSpPr/>
          <p:nvPr/>
        </p:nvSpPr>
        <p:spPr>
          <a:xfrm>
            <a:off x="5791200" y="1905000"/>
            <a:ext cx="2895600" cy="990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791200" y="2057400"/>
            <a:ext cx="2885452" cy="646331"/>
          </a:xfrm>
          <a:prstGeom prst="rect">
            <a:avLst/>
          </a:prstGeom>
          <a:noFill/>
        </p:spPr>
        <p:txBody>
          <a:bodyPr wrap="square" rtlCol="0">
            <a:spAutoFit/>
          </a:bodyPr>
          <a:lstStyle/>
          <a:p>
            <a:pPr algn="ctr"/>
            <a:r>
              <a:rPr lang="en-US" b="1" dirty="0" smtClean="0">
                <a:solidFill>
                  <a:srgbClr val="FF0000"/>
                </a:solidFill>
              </a:rPr>
              <a:t>Why does Twitter need my storage?</a:t>
            </a:r>
            <a:endParaRPr lang="en-US" b="1" dirty="0">
              <a:solidFill>
                <a:srgbClr val="FF0000"/>
              </a:solidFill>
            </a:endParaRPr>
          </a:p>
        </p:txBody>
      </p:sp>
      <p:pic>
        <p:nvPicPr>
          <p:cNvPr id="23" name="Picture 22"/>
          <p:cNvPicPr>
            <a:picLocks noChangeAspect="1"/>
          </p:cNvPicPr>
          <p:nvPr/>
        </p:nvPicPr>
        <p:blipFill>
          <a:blip r:embed="rId3"/>
          <a:stretch>
            <a:fillRect/>
          </a:stretch>
        </p:blipFill>
        <p:spPr>
          <a:xfrm>
            <a:off x="7086600" y="3733800"/>
            <a:ext cx="990600" cy="990600"/>
          </a:xfrm>
          <a:prstGeom prst="rect">
            <a:avLst/>
          </a:prstGeom>
        </p:spPr>
      </p:pic>
      <p:sp>
        <p:nvSpPr>
          <p:cNvPr id="25" name="Oval 24"/>
          <p:cNvSpPr/>
          <p:nvPr/>
        </p:nvSpPr>
        <p:spPr>
          <a:xfrm>
            <a:off x="6781800" y="3048000"/>
            <a:ext cx="304800" cy="228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7162800" y="3352800"/>
            <a:ext cx="304800" cy="1524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4"/>
          <a:stretch>
            <a:fillRect/>
          </a:stretch>
        </p:blipFill>
        <p:spPr>
          <a:xfrm>
            <a:off x="7924800" y="3276600"/>
            <a:ext cx="457200" cy="457200"/>
          </a:xfrm>
          <a:prstGeom prst="rect">
            <a:avLst/>
          </a:prstGeom>
        </p:spPr>
      </p:pic>
      <p:sp>
        <p:nvSpPr>
          <p:cNvPr id="15" name="Oval 14"/>
          <p:cNvSpPr/>
          <p:nvPr/>
        </p:nvSpPr>
        <p:spPr>
          <a:xfrm>
            <a:off x="7315200" y="3962400"/>
            <a:ext cx="533400" cy="381000"/>
          </a:xfrm>
          <a:prstGeom prst="ellipse">
            <a:avLst/>
          </a:prstGeom>
          <a:solidFill>
            <a:srgbClr val="7AB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ontent Placeholder 2"/>
          <p:cNvSpPr>
            <a:spLocks noGrp="1"/>
          </p:cNvSpPr>
          <p:nvPr>
            <p:ph idx="1"/>
          </p:nvPr>
        </p:nvSpPr>
        <p:spPr>
          <a:xfrm>
            <a:off x="1066800" y="5486400"/>
            <a:ext cx="7391400" cy="685800"/>
          </a:xfrm>
        </p:spPr>
        <p:txBody>
          <a:bodyPr>
            <a:normAutofit/>
          </a:bodyPr>
          <a:lstStyle/>
          <a:p>
            <a:pPr marL="347472">
              <a:spcBef>
                <a:spcPts val="1128"/>
              </a:spcBef>
            </a:pPr>
            <a:r>
              <a:rPr lang="en-US" sz="2400" dirty="0" smtClean="0"/>
              <a:t>Reduced users’ security concerns [Lin et al. 12]</a:t>
            </a:r>
          </a:p>
        </p:txBody>
      </p:sp>
      <p:sp>
        <p:nvSpPr>
          <p:cNvPr id="20" name="TextBox 19"/>
          <p:cNvSpPr txBox="1"/>
          <p:nvPr/>
        </p:nvSpPr>
        <p:spPr>
          <a:xfrm>
            <a:off x="2209800" y="2286000"/>
            <a:ext cx="2590800" cy="1477328"/>
          </a:xfrm>
          <a:prstGeom prst="rect">
            <a:avLst/>
          </a:prstGeom>
          <a:noFill/>
          <a:ln>
            <a:solidFill>
              <a:schemeClr val="tx1"/>
            </a:solidFill>
          </a:ln>
        </p:spPr>
        <p:txBody>
          <a:bodyPr wrap="square" rtlCol="0">
            <a:spAutoFit/>
          </a:bodyPr>
          <a:lstStyle/>
          <a:p>
            <a:r>
              <a:rPr lang="en-US" b="1" i="1" dirty="0" smtClean="0">
                <a:solidFill>
                  <a:srgbClr val="0000FF"/>
                </a:solidFill>
              </a:rPr>
              <a:t>Twitter</a:t>
            </a:r>
            <a:r>
              <a:rPr lang="en-US" dirty="0" smtClean="0"/>
              <a:t>: </a:t>
            </a:r>
          </a:p>
          <a:p>
            <a:r>
              <a:rPr lang="en-US" dirty="0" smtClean="0"/>
              <a:t>“</a:t>
            </a:r>
            <a:r>
              <a:rPr lang="is-IS" dirty="0" smtClean="0"/>
              <a:t>…</a:t>
            </a:r>
            <a:r>
              <a:rPr lang="en-US" b="1" dirty="0">
                <a:solidFill>
                  <a:srgbClr val="FF0000"/>
                </a:solidFill>
              </a:rPr>
              <a:t>to save your profile </a:t>
            </a:r>
            <a:r>
              <a:rPr lang="en-US" b="1" dirty="0" smtClean="0">
                <a:solidFill>
                  <a:srgbClr val="FF0000"/>
                </a:solidFill>
              </a:rPr>
              <a:t>photo</a:t>
            </a:r>
            <a:r>
              <a:rPr lang="en-US" dirty="0" smtClean="0"/>
              <a:t>, </a:t>
            </a:r>
            <a:r>
              <a:rPr lang="en-US" dirty="0"/>
              <a:t>we need permission to access media on your device </a:t>
            </a:r>
            <a:r>
              <a:rPr lang="is-IS" dirty="0" smtClean="0"/>
              <a:t>...</a:t>
            </a:r>
            <a:r>
              <a:rPr lang="en-US" dirty="0" smtClean="0"/>
              <a:t>”</a:t>
            </a:r>
            <a:endParaRPr lang="en-US" dirty="0"/>
          </a:p>
        </p:txBody>
      </p:sp>
      <p:pic>
        <p:nvPicPr>
          <p:cNvPr id="22" name="Picture 21"/>
          <p:cNvPicPr>
            <a:picLocks noChangeAspect="1"/>
          </p:cNvPicPr>
          <p:nvPr/>
        </p:nvPicPr>
        <p:blipFill>
          <a:blip r:embed="rId5"/>
          <a:stretch>
            <a:fillRect/>
          </a:stretch>
        </p:blipFill>
        <p:spPr>
          <a:xfrm>
            <a:off x="304800" y="5867400"/>
            <a:ext cx="762000" cy="762000"/>
          </a:xfrm>
          <a:prstGeom prst="rect">
            <a:avLst/>
          </a:prstGeom>
        </p:spPr>
      </p:pic>
      <p:sp>
        <p:nvSpPr>
          <p:cNvPr id="24" name="TextBox 23"/>
          <p:cNvSpPr txBox="1"/>
          <p:nvPr/>
        </p:nvSpPr>
        <p:spPr>
          <a:xfrm>
            <a:off x="1042606" y="6019800"/>
            <a:ext cx="2215721" cy="369332"/>
          </a:xfrm>
          <a:prstGeom prst="rect">
            <a:avLst/>
          </a:prstGeom>
          <a:noFill/>
        </p:spPr>
        <p:txBody>
          <a:bodyPr wrap="none" rtlCol="0">
            <a:spAutoFit/>
          </a:bodyPr>
          <a:lstStyle/>
          <a:p>
            <a:r>
              <a:rPr lang="en-US" dirty="0" smtClean="0"/>
              <a:t>Permission: STORAGE</a:t>
            </a:r>
            <a:endParaRPr lang="en-US" dirty="0"/>
          </a:p>
        </p:txBody>
      </p:sp>
      <p:pic>
        <p:nvPicPr>
          <p:cNvPr id="27" name="Picture 26"/>
          <p:cNvPicPr>
            <a:picLocks noChangeAspect="1"/>
          </p:cNvPicPr>
          <p:nvPr/>
        </p:nvPicPr>
        <p:blipFill>
          <a:blip r:embed="rId6"/>
          <a:stretch>
            <a:fillRect/>
          </a:stretch>
        </p:blipFill>
        <p:spPr>
          <a:xfrm>
            <a:off x="1536700" y="2590800"/>
            <a:ext cx="596900" cy="596900"/>
          </a:xfrm>
          <a:prstGeom prst="rect">
            <a:avLst/>
          </a:prstGeom>
        </p:spPr>
      </p:pic>
      <p:pic>
        <p:nvPicPr>
          <p:cNvPr id="28" name="Picture 27"/>
          <p:cNvPicPr>
            <a:picLocks noChangeAspect="1"/>
          </p:cNvPicPr>
          <p:nvPr/>
        </p:nvPicPr>
        <p:blipFill>
          <a:blip r:embed="rId5"/>
          <a:stretch>
            <a:fillRect/>
          </a:stretch>
        </p:blipFill>
        <p:spPr>
          <a:xfrm>
            <a:off x="2438400" y="2590800"/>
            <a:ext cx="609600" cy="609600"/>
          </a:xfrm>
          <a:prstGeom prst="rect">
            <a:avLst/>
          </a:prstGeom>
        </p:spPr>
      </p:pic>
      <p:sp>
        <p:nvSpPr>
          <p:cNvPr id="17" name="Content Placeholder 2"/>
          <p:cNvSpPr txBox="1">
            <a:spLocks/>
          </p:cNvSpPr>
          <p:nvPr/>
        </p:nvSpPr>
        <p:spPr>
          <a:xfrm>
            <a:off x="1066800" y="4953000"/>
            <a:ext cx="73914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a:spcBef>
                <a:spcPts val="1128"/>
              </a:spcBef>
            </a:pPr>
            <a:r>
              <a:rPr lang="en-US" sz="2400" dirty="0" smtClean="0"/>
              <a:t>1/3 permissions are not understood [Felt et al. 12]</a:t>
            </a:r>
          </a:p>
        </p:txBody>
      </p:sp>
    </p:spTree>
    <p:extLst>
      <p:ext uri="{BB962C8B-B14F-4D97-AF65-F5344CB8AC3E}">
        <p14:creationId xmlns:p14="http://schemas.microsoft.com/office/powerpoint/2010/main" val="1187016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build="p"/>
      <p:bldP spid="20" grpId="0" animBg="1"/>
      <p:bldP spid="1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Runtime Permission (Android 6.0 Marshmallow)</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14" name="Content Placeholder 2"/>
          <p:cNvSpPr>
            <a:spLocks noGrp="1"/>
          </p:cNvSpPr>
          <p:nvPr>
            <p:ph idx="1"/>
          </p:nvPr>
        </p:nvSpPr>
        <p:spPr>
          <a:xfrm>
            <a:off x="457200" y="1600200"/>
            <a:ext cx="4572000" cy="4572000"/>
          </a:xfrm>
        </p:spPr>
        <p:txBody>
          <a:bodyPr>
            <a:normAutofit/>
          </a:bodyPr>
          <a:lstStyle/>
          <a:p>
            <a:pPr>
              <a:buFont typeface="Arial"/>
              <a:buChar char="•"/>
            </a:pPr>
            <a:r>
              <a:rPr lang="en-US" sz="2400" dirty="0" smtClean="0"/>
              <a:t>Requests permissions at runtime</a:t>
            </a:r>
          </a:p>
          <a:p>
            <a:pPr>
              <a:buFont typeface="Arial"/>
              <a:buChar char="•"/>
            </a:pPr>
            <a:endParaRPr lang="en-US" sz="2400" dirty="0" smtClean="0"/>
          </a:p>
          <a:p>
            <a:pPr>
              <a:buFont typeface="Arial"/>
              <a:buChar char="•"/>
            </a:pPr>
            <a:r>
              <a:rPr lang="en-US" sz="2400" b="1" dirty="0" smtClean="0"/>
              <a:t>Advantage</a:t>
            </a:r>
            <a:r>
              <a:rPr lang="en-US" sz="2400" dirty="0" smtClean="0"/>
              <a:t>: Explain permission requests in contexts</a:t>
            </a:r>
            <a:endParaRPr lang="en-US" sz="2400" dirty="0"/>
          </a:p>
        </p:txBody>
      </p:sp>
      <p:sp>
        <p:nvSpPr>
          <p:cNvPr id="21" name="TextBox 20"/>
          <p:cNvSpPr txBox="1"/>
          <p:nvPr/>
        </p:nvSpPr>
        <p:spPr>
          <a:xfrm>
            <a:off x="1042606" y="6019800"/>
            <a:ext cx="2152715" cy="369332"/>
          </a:xfrm>
          <a:prstGeom prst="rect">
            <a:avLst/>
          </a:prstGeom>
          <a:noFill/>
        </p:spPr>
        <p:txBody>
          <a:bodyPr wrap="none" rtlCol="0">
            <a:spAutoFit/>
          </a:bodyPr>
          <a:lstStyle/>
          <a:p>
            <a:r>
              <a:rPr lang="en-US" dirty="0" smtClean="0"/>
              <a:t>Permission: CAMERA</a:t>
            </a:r>
            <a:endParaRPr lang="en-US" dirty="0"/>
          </a:p>
        </p:txBody>
      </p:sp>
      <p:pic>
        <p:nvPicPr>
          <p:cNvPr id="12" name="Picture 11"/>
          <p:cNvPicPr>
            <a:picLocks noChangeAspect="1"/>
          </p:cNvPicPr>
          <p:nvPr/>
        </p:nvPicPr>
        <p:blipFill>
          <a:blip r:embed="rId4"/>
          <a:stretch>
            <a:fillRect/>
          </a:stretch>
        </p:blipFill>
        <p:spPr>
          <a:xfrm>
            <a:off x="533400" y="6019800"/>
            <a:ext cx="457200" cy="457200"/>
          </a:xfrm>
          <a:prstGeom prst="rect">
            <a:avLst/>
          </a:prstGeom>
        </p:spPr>
      </p:pic>
      <p:pic>
        <p:nvPicPr>
          <p:cNvPr id="3" name="Picture 2"/>
          <p:cNvPicPr>
            <a:picLocks noChangeAspect="1"/>
          </p:cNvPicPr>
          <p:nvPr/>
        </p:nvPicPr>
        <p:blipFill>
          <a:blip r:embed="rId5"/>
          <a:stretch>
            <a:fillRect/>
          </a:stretch>
        </p:blipFill>
        <p:spPr>
          <a:xfrm>
            <a:off x="5486400" y="1529153"/>
            <a:ext cx="2743200" cy="4871647"/>
          </a:xfrm>
          <a:prstGeom prst="rect">
            <a:avLst/>
          </a:prstGeom>
        </p:spPr>
      </p:pic>
      <p:sp>
        <p:nvSpPr>
          <p:cNvPr id="16" name="Rectangle 15"/>
          <p:cNvSpPr/>
          <p:nvPr/>
        </p:nvSpPr>
        <p:spPr>
          <a:xfrm>
            <a:off x="5562600" y="2895600"/>
            <a:ext cx="2590800" cy="1676400"/>
          </a:xfrm>
          <a:prstGeom prst="rect">
            <a:avLst/>
          </a:prstGeom>
          <a:solidFill>
            <a:srgbClr val="3131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6"/>
          <a:stretch>
            <a:fillRect/>
          </a:stretch>
        </p:blipFill>
        <p:spPr>
          <a:xfrm>
            <a:off x="5791200" y="3103164"/>
            <a:ext cx="2133600" cy="1087836"/>
          </a:xfrm>
          <a:prstGeom prst="rect">
            <a:avLst/>
          </a:prstGeom>
        </p:spPr>
      </p:pic>
      <p:sp>
        <p:nvSpPr>
          <p:cNvPr id="18" name="TextBox 17"/>
          <p:cNvSpPr txBox="1"/>
          <p:nvPr/>
        </p:nvSpPr>
        <p:spPr>
          <a:xfrm>
            <a:off x="6248400" y="3200400"/>
            <a:ext cx="1600200" cy="646331"/>
          </a:xfrm>
          <a:prstGeom prst="rect">
            <a:avLst/>
          </a:prstGeom>
          <a:solidFill>
            <a:schemeClr val="bg1"/>
          </a:solidFill>
        </p:spPr>
        <p:txBody>
          <a:bodyPr wrap="square" rtlCol="0">
            <a:spAutoFit/>
          </a:bodyPr>
          <a:lstStyle/>
          <a:p>
            <a:r>
              <a:rPr lang="en-US" sz="1200" dirty="0" smtClean="0">
                <a:latin typeface="Arial"/>
                <a:cs typeface="Arial"/>
              </a:rPr>
              <a:t>Allow </a:t>
            </a:r>
            <a:r>
              <a:rPr lang="en-US" sz="1200" b="1" dirty="0" smtClean="0">
                <a:latin typeface="Arial"/>
                <a:cs typeface="Arial"/>
              </a:rPr>
              <a:t>Facebook</a:t>
            </a:r>
            <a:r>
              <a:rPr lang="en-US" sz="1200" dirty="0" smtClean="0">
                <a:latin typeface="Arial"/>
                <a:cs typeface="Arial"/>
              </a:rPr>
              <a:t> to take pictures and record video?</a:t>
            </a:r>
            <a:endParaRPr lang="en-US" sz="1200" dirty="0">
              <a:latin typeface="Arial"/>
              <a:cs typeface="Arial"/>
            </a:endParaRPr>
          </a:p>
        </p:txBody>
      </p:sp>
      <p:pic>
        <p:nvPicPr>
          <p:cNvPr id="19" name="Picture 18"/>
          <p:cNvPicPr>
            <a:picLocks noChangeAspect="1"/>
          </p:cNvPicPr>
          <p:nvPr/>
        </p:nvPicPr>
        <p:blipFill>
          <a:blip r:embed="rId4"/>
          <a:stretch>
            <a:fillRect/>
          </a:stretch>
        </p:blipFill>
        <p:spPr>
          <a:xfrm>
            <a:off x="3962400" y="5029200"/>
            <a:ext cx="762000" cy="762000"/>
          </a:xfrm>
          <a:prstGeom prst="rect">
            <a:avLst/>
          </a:prstGeom>
        </p:spPr>
      </p:pic>
      <p:cxnSp>
        <p:nvCxnSpPr>
          <p:cNvPr id="20" name="Straight Arrow Connector 19"/>
          <p:cNvCxnSpPr/>
          <p:nvPr/>
        </p:nvCxnSpPr>
        <p:spPr>
          <a:xfrm>
            <a:off x="4724400" y="5410200"/>
            <a:ext cx="1828800" cy="304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166569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Explain Permissions beyond Contexts</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14" name="Content Placeholder 2"/>
          <p:cNvSpPr>
            <a:spLocks noGrp="1"/>
          </p:cNvSpPr>
          <p:nvPr>
            <p:ph idx="1"/>
          </p:nvPr>
        </p:nvSpPr>
        <p:spPr>
          <a:xfrm>
            <a:off x="457200" y="1600200"/>
            <a:ext cx="4800600" cy="4724400"/>
          </a:xfrm>
        </p:spPr>
        <p:txBody>
          <a:bodyPr>
            <a:normAutofit/>
          </a:bodyPr>
          <a:lstStyle/>
          <a:p>
            <a:pPr>
              <a:buFont typeface="Arial"/>
              <a:buChar char="•"/>
            </a:pPr>
            <a:r>
              <a:rPr lang="en-US" sz="2400" dirty="0" smtClean="0"/>
              <a:t>Background usage:</a:t>
            </a:r>
          </a:p>
          <a:p>
            <a:pPr lvl="1">
              <a:buFont typeface="Arial"/>
              <a:buChar char="•"/>
            </a:pPr>
            <a:r>
              <a:rPr lang="en-US" sz="2400" dirty="0"/>
              <a:t>S</a:t>
            </a:r>
            <a:r>
              <a:rPr lang="en-US" sz="2400" dirty="0" smtClean="0"/>
              <a:t>torage for caching in GPS navigator app</a:t>
            </a:r>
          </a:p>
          <a:p>
            <a:pPr lvl="1">
              <a:buFont typeface="Arial"/>
              <a:buChar char="•"/>
            </a:pPr>
            <a:r>
              <a:rPr lang="en-US" sz="2400" dirty="0" smtClean="0"/>
              <a:t>Email address for automatically login</a:t>
            </a:r>
          </a:p>
          <a:p>
            <a:pPr>
              <a:buFont typeface="Arial"/>
              <a:buChar char="•"/>
            </a:pPr>
            <a:endParaRPr lang="en-US" sz="2400" dirty="0" smtClean="0"/>
          </a:p>
          <a:p>
            <a:pPr>
              <a:buFont typeface="Arial"/>
              <a:buChar char="•"/>
            </a:pPr>
            <a:r>
              <a:rPr lang="en-US" sz="2400" dirty="0" smtClean="0"/>
              <a:t>Less visible contexts</a:t>
            </a:r>
          </a:p>
          <a:p>
            <a:pPr>
              <a:buFont typeface="Arial"/>
              <a:buChar char="•"/>
            </a:pPr>
            <a:endParaRPr lang="en-US" sz="2400" dirty="0"/>
          </a:p>
        </p:txBody>
      </p:sp>
      <p:pic>
        <p:nvPicPr>
          <p:cNvPr id="18" name="Picture 17"/>
          <p:cNvPicPr>
            <a:picLocks noChangeAspect="1"/>
          </p:cNvPicPr>
          <p:nvPr/>
        </p:nvPicPr>
        <p:blipFill>
          <a:blip r:embed="rId4"/>
          <a:stretch>
            <a:fillRect/>
          </a:stretch>
        </p:blipFill>
        <p:spPr>
          <a:xfrm>
            <a:off x="304800" y="5867400"/>
            <a:ext cx="762000" cy="762000"/>
          </a:xfrm>
          <a:prstGeom prst="rect">
            <a:avLst/>
          </a:prstGeom>
        </p:spPr>
      </p:pic>
      <p:sp>
        <p:nvSpPr>
          <p:cNvPr id="21" name="TextBox 20"/>
          <p:cNvSpPr txBox="1"/>
          <p:nvPr/>
        </p:nvSpPr>
        <p:spPr>
          <a:xfrm>
            <a:off x="1042606" y="6019800"/>
            <a:ext cx="2215721" cy="369332"/>
          </a:xfrm>
          <a:prstGeom prst="rect">
            <a:avLst/>
          </a:prstGeom>
          <a:noFill/>
        </p:spPr>
        <p:txBody>
          <a:bodyPr wrap="none" rtlCol="0">
            <a:spAutoFit/>
          </a:bodyPr>
          <a:lstStyle/>
          <a:p>
            <a:r>
              <a:rPr lang="en-US" dirty="0" smtClean="0"/>
              <a:t>Permission: STORAGE</a:t>
            </a:r>
            <a:endParaRPr lang="en-US" dirty="0"/>
          </a:p>
        </p:txBody>
      </p:sp>
      <p:pic>
        <p:nvPicPr>
          <p:cNvPr id="11" name="Picture 10"/>
          <p:cNvPicPr>
            <a:picLocks noChangeAspect="1"/>
          </p:cNvPicPr>
          <p:nvPr/>
        </p:nvPicPr>
        <p:blipFill>
          <a:blip r:embed="rId5"/>
          <a:stretch>
            <a:fillRect/>
          </a:stretch>
        </p:blipFill>
        <p:spPr>
          <a:xfrm>
            <a:off x="5486400" y="1524000"/>
            <a:ext cx="2743200" cy="4876800"/>
          </a:xfrm>
          <a:prstGeom prst="rect">
            <a:avLst/>
          </a:prstGeom>
        </p:spPr>
      </p:pic>
      <p:cxnSp>
        <p:nvCxnSpPr>
          <p:cNvPr id="12" name="Straight Arrow Connector 11"/>
          <p:cNvCxnSpPr/>
          <p:nvPr/>
        </p:nvCxnSpPr>
        <p:spPr>
          <a:xfrm>
            <a:off x="3810000" y="5638800"/>
            <a:ext cx="1752600"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780024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Runtime Permission Rationales (Android 6.0 Marshmallow)</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5" name="Picture 4"/>
          <p:cNvPicPr>
            <a:picLocks noChangeAspect="1"/>
          </p:cNvPicPr>
          <p:nvPr/>
        </p:nvPicPr>
        <p:blipFill>
          <a:blip r:embed="rId3"/>
          <a:stretch>
            <a:fillRect/>
          </a:stretch>
        </p:blipFill>
        <p:spPr>
          <a:xfrm>
            <a:off x="1752600" y="1600200"/>
            <a:ext cx="2286000" cy="2227684"/>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5181600" y="1905000"/>
            <a:ext cx="2590800" cy="902520"/>
          </a:xfrm>
          <a:prstGeom prst="rect">
            <a:avLst/>
          </a:prstGeom>
          <a:ln>
            <a:noFill/>
          </a:ln>
        </p:spPr>
      </p:pic>
      <p:pic>
        <p:nvPicPr>
          <p:cNvPr id="14" name="Picture 13"/>
          <p:cNvPicPr>
            <a:picLocks noChangeAspect="1"/>
          </p:cNvPicPr>
          <p:nvPr/>
        </p:nvPicPr>
        <p:blipFill>
          <a:blip r:embed="rId5"/>
          <a:stretch>
            <a:fillRect/>
          </a:stretch>
        </p:blipFill>
        <p:spPr>
          <a:xfrm>
            <a:off x="5181600" y="2743200"/>
            <a:ext cx="2590800" cy="767418"/>
          </a:xfrm>
          <a:prstGeom prst="rect">
            <a:avLst/>
          </a:prstGeom>
          <a:ln>
            <a:noFill/>
          </a:ln>
        </p:spPr>
      </p:pic>
      <p:pic>
        <p:nvPicPr>
          <p:cNvPr id="28" name="Picture 27"/>
          <p:cNvPicPr>
            <a:picLocks noChangeAspect="1"/>
          </p:cNvPicPr>
          <p:nvPr/>
        </p:nvPicPr>
        <p:blipFill>
          <a:blip r:embed="rId6"/>
          <a:stretch>
            <a:fillRect/>
          </a:stretch>
        </p:blipFill>
        <p:spPr>
          <a:xfrm>
            <a:off x="8077200" y="2438400"/>
            <a:ext cx="596900" cy="596900"/>
          </a:xfrm>
          <a:prstGeom prst="rect">
            <a:avLst/>
          </a:prstGeom>
        </p:spPr>
      </p:pic>
      <p:pic>
        <p:nvPicPr>
          <p:cNvPr id="30" name="Picture 29"/>
          <p:cNvPicPr>
            <a:picLocks noChangeAspect="1"/>
          </p:cNvPicPr>
          <p:nvPr/>
        </p:nvPicPr>
        <p:blipFill>
          <a:blip r:embed="rId7"/>
          <a:stretch>
            <a:fillRect/>
          </a:stretch>
        </p:blipFill>
        <p:spPr>
          <a:xfrm>
            <a:off x="812800" y="2286000"/>
            <a:ext cx="711200" cy="533400"/>
          </a:xfrm>
          <a:prstGeom prst="rect">
            <a:avLst/>
          </a:prstGeom>
        </p:spPr>
      </p:pic>
      <p:pic>
        <p:nvPicPr>
          <p:cNvPr id="33" name="Picture 32"/>
          <p:cNvPicPr>
            <a:picLocks noChangeAspect="1"/>
          </p:cNvPicPr>
          <p:nvPr/>
        </p:nvPicPr>
        <p:blipFill>
          <a:blip r:embed="rId8"/>
          <a:stretch>
            <a:fillRect/>
          </a:stretch>
        </p:blipFill>
        <p:spPr>
          <a:xfrm>
            <a:off x="5334000" y="4419600"/>
            <a:ext cx="2297148" cy="457200"/>
          </a:xfrm>
          <a:prstGeom prst="rect">
            <a:avLst/>
          </a:prstGeom>
        </p:spPr>
      </p:pic>
      <p:pic>
        <p:nvPicPr>
          <p:cNvPr id="34" name="Picture 33"/>
          <p:cNvPicPr>
            <a:picLocks noChangeAspect="1"/>
          </p:cNvPicPr>
          <p:nvPr/>
        </p:nvPicPr>
        <p:blipFill>
          <a:blip r:embed="rId9"/>
          <a:stretch>
            <a:fillRect/>
          </a:stretch>
        </p:blipFill>
        <p:spPr>
          <a:xfrm>
            <a:off x="5333999" y="4953000"/>
            <a:ext cx="2083040" cy="1066800"/>
          </a:xfrm>
          <a:prstGeom prst="rect">
            <a:avLst/>
          </a:prstGeom>
        </p:spPr>
      </p:pic>
      <p:sp>
        <p:nvSpPr>
          <p:cNvPr id="35" name="Rectangle 34"/>
          <p:cNvSpPr/>
          <p:nvPr/>
        </p:nvSpPr>
        <p:spPr>
          <a:xfrm>
            <a:off x="5192748" y="4191000"/>
            <a:ext cx="2362200" cy="1905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10"/>
          <a:stretch>
            <a:fillRect/>
          </a:stretch>
        </p:blipFill>
        <p:spPr>
          <a:xfrm>
            <a:off x="7924800" y="4724400"/>
            <a:ext cx="533400" cy="533400"/>
          </a:xfrm>
          <a:prstGeom prst="rect">
            <a:avLst/>
          </a:prstGeom>
        </p:spPr>
      </p:pic>
      <p:pic>
        <p:nvPicPr>
          <p:cNvPr id="37" name="Picture 36"/>
          <p:cNvPicPr>
            <a:picLocks noChangeAspect="1"/>
          </p:cNvPicPr>
          <p:nvPr/>
        </p:nvPicPr>
        <p:blipFill>
          <a:blip r:embed="rId11"/>
          <a:stretch>
            <a:fillRect/>
          </a:stretch>
        </p:blipFill>
        <p:spPr>
          <a:xfrm>
            <a:off x="1752600" y="4343400"/>
            <a:ext cx="2362200" cy="1153146"/>
          </a:xfrm>
          <a:prstGeom prst="rect">
            <a:avLst/>
          </a:prstGeom>
          <a:ln>
            <a:solidFill>
              <a:schemeClr val="tx1"/>
            </a:solidFill>
          </a:ln>
        </p:spPr>
      </p:pic>
      <p:sp>
        <p:nvSpPr>
          <p:cNvPr id="38" name="TextBox 37"/>
          <p:cNvSpPr txBox="1"/>
          <p:nvPr/>
        </p:nvSpPr>
        <p:spPr>
          <a:xfrm>
            <a:off x="1828800" y="4515382"/>
            <a:ext cx="2209800" cy="600164"/>
          </a:xfrm>
          <a:prstGeom prst="rect">
            <a:avLst/>
          </a:prstGeom>
          <a:solidFill>
            <a:schemeClr val="bg1"/>
          </a:solidFill>
        </p:spPr>
        <p:txBody>
          <a:bodyPr wrap="square" rtlCol="0">
            <a:spAutoFit/>
          </a:bodyPr>
          <a:lstStyle/>
          <a:p>
            <a:r>
              <a:rPr lang="en-US" sz="1100" dirty="0" smtClean="0">
                <a:latin typeface="Arial"/>
                <a:cs typeface="Arial"/>
              </a:rPr>
              <a:t>To perform this action you will need to go to settings to grant Evernote storage permissions!</a:t>
            </a:r>
            <a:endParaRPr lang="en-US" sz="1100" dirty="0">
              <a:latin typeface="Arial"/>
              <a:cs typeface="Arial"/>
            </a:endParaRPr>
          </a:p>
        </p:txBody>
      </p:sp>
      <p:pic>
        <p:nvPicPr>
          <p:cNvPr id="39" name="Picture 38"/>
          <p:cNvPicPr>
            <a:picLocks noChangeAspect="1"/>
          </p:cNvPicPr>
          <p:nvPr/>
        </p:nvPicPr>
        <p:blipFill>
          <a:blip r:embed="rId12"/>
          <a:stretch>
            <a:fillRect/>
          </a:stretch>
        </p:blipFill>
        <p:spPr>
          <a:xfrm>
            <a:off x="939800" y="4572000"/>
            <a:ext cx="584200" cy="584200"/>
          </a:xfrm>
          <a:prstGeom prst="rect">
            <a:avLst/>
          </a:prstGeom>
        </p:spPr>
      </p:pic>
      <p:pic>
        <p:nvPicPr>
          <p:cNvPr id="40" name="Picture 39"/>
          <p:cNvPicPr>
            <a:picLocks noChangeAspect="1"/>
          </p:cNvPicPr>
          <p:nvPr/>
        </p:nvPicPr>
        <p:blipFill>
          <a:blip r:embed="rId13"/>
          <a:stretch>
            <a:fillRect/>
          </a:stretch>
        </p:blipFill>
        <p:spPr>
          <a:xfrm>
            <a:off x="304800" y="5867400"/>
            <a:ext cx="762000" cy="762000"/>
          </a:xfrm>
          <a:prstGeom prst="rect">
            <a:avLst/>
          </a:prstGeom>
        </p:spPr>
      </p:pic>
      <p:sp>
        <p:nvSpPr>
          <p:cNvPr id="41" name="TextBox 40"/>
          <p:cNvSpPr txBox="1"/>
          <p:nvPr/>
        </p:nvSpPr>
        <p:spPr>
          <a:xfrm>
            <a:off x="1042606" y="6019800"/>
            <a:ext cx="2215721" cy="369332"/>
          </a:xfrm>
          <a:prstGeom prst="rect">
            <a:avLst/>
          </a:prstGeom>
          <a:noFill/>
        </p:spPr>
        <p:txBody>
          <a:bodyPr wrap="none" rtlCol="0">
            <a:spAutoFit/>
          </a:bodyPr>
          <a:lstStyle/>
          <a:p>
            <a:r>
              <a:rPr lang="en-US" dirty="0" smtClean="0"/>
              <a:t>Permission: STORAGE</a:t>
            </a:r>
            <a:endParaRPr lang="en-US" dirty="0"/>
          </a:p>
        </p:txBody>
      </p:sp>
    </p:spTree>
    <p:extLst>
      <p:ext uri="{BB962C8B-B14F-4D97-AF65-F5344CB8AC3E}">
        <p14:creationId xmlns:p14="http://schemas.microsoft.com/office/powerpoint/2010/main" val="172761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Runtime Permission Rationales</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9" name="Content Placeholder 2"/>
          <p:cNvSpPr>
            <a:spLocks noGrp="1"/>
          </p:cNvSpPr>
          <p:nvPr>
            <p:ph idx="1"/>
          </p:nvPr>
        </p:nvSpPr>
        <p:spPr>
          <a:xfrm>
            <a:off x="457200" y="1600200"/>
            <a:ext cx="8229600" cy="4525963"/>
          </a:xfrm>
        </p:spPr>
        <p:txBody>
          <a:bodyPr>
            <a:normAutofit/>
          </a:bodyPr>
          <a:lstStyle/>
          <a:p>
            <a:r>
              <a:rPr lang="en-US" sz="2400" dirty="0" smtClean="0"/>
              <a:t>Customized by each app</a:t>
            </a:r>
          </a:p>
          <a:p>
            <a:pPr marL="22860" indent="0">
              <a:spcBef>
                <a:spcPts val="0"/>
              </a:spcBef>
              <a:buNone/>
            </a:pPr>
            <a:endParaRPr lang="en-US" sz="2400" dirty="0" smtClean="0"/>
          </a:p>
          <a:p>
            <a:r>
              <a:rPr lang="en-US" sz="2400" dirty="0" smtClean="0"/>
              <a:t>Displayed immediately before/after permission request or upfront</a:t>
            </a:r>
            <a:endParaRPr lang="en-US" sz="2400" dirty="0"/>
          </a:p>
          <a:p>
            <a:endParaRPr lang="en-US" sz="2400" dirty="0"/>
          </a:p>
        </p:txBody>
      </p:sp>
      <p:pic>
        <p:nvPicPr>
          <p:cNvPr id="5" name="Picture 4"/>
          <p:cNvPicPr>
            <a:picLocks noChangeAspect="1"/>
          </p:cNvPicPr>
          <p:nvPr/>
        </p:nvPicPr>
        <p:blipFill>
          <a:blip r:embed="rId3"/>
          <a:stretch>
            <a:fillRect/>
          </a:stretch>
        </p:blipFill>
        <p:spPr>
          <a:xfrm>
            <a:off x="1600201" y="3411083"/>
            <a:ext cx="2590800" cy="1922917"/>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5334000" y="3575982"/>
            <a:ext cx="2590800" cy="902520"/>
          </a:xfrm>
          <a:prstGeom prst="rect">
            <a:avLst/>
          </a:prstGeom>
          <a:ln>
            <a:noFill/>
          </a:ln>
        </p:spPr>
      </p:pic>
      <p:pic>
        <p:nvPicPr>
          <p:cNvPr id="8" name="Picture 7"/>
          <p:cNvPicPr>
            <a:picLocks noChangeAspect="1"/>
          </p:cNvPicPr>
          <p:nvPr/>
        </p:nvPicPr>
        <p:blipFill>
          <a:blip r:embed="rId5"/>
          <a:stretch>
            <a:fillRect/>
          </a:stretch>
        </p:blipFill>
        <p:spPr>
          <a:xfrm>
            <a:off x="5334000" y="4414182"/>
            <a:ext cx="2590800" cy="767418"/>
          </a:xfrm>
          <a:prstGeom prst="rect">
            <a:avLst/>
          </a:prstGeom>
          <a:ln>
            <a:noFill/>
          </a:ln>
        </p:spPr>
      </p:pic>
      <p:sp>
        <p:nvSpPr>
          <p:cNvPr id="6" name="TextBox 5"/>
          <p:cNvSpPr txBox="1"/>
          <p:nvPr/>
        </p:nvSpPr>
        <p:spPr>
          <a:xfrm>
            <a:off x="1828800" y="5477470"/>
            <a:ext cx="2895599" cy="923330"/>
          </a:xfrm>
          <a:prstGeom prst="rect">
            <a:avLst/>
          </a:prstGeom>
          <a:noFill/>
        </p:spPr>
        <p:txBody>
          <a:bodyPr wrap="square" rtlCol="0">
            <a:spAutoFit/>
          </a:bodyPr>
          <a:lstStyle/>
          <a:p>
            <a:r>
              <a:rPr lang="en-US" dirty="0" smtClean="0"/>
              <a:t>Permission-requesting message (same for each permission)</a:t>
            </a:r>
            <a:endParaRPr lang="en-US" dirty="0"/>
          </a:p>
        </p:txBody>
      </p:sp>
      <p:sp>
        <p:nvSpPr>
          <p:cNvPr id="10" name="TextBox 9"/>
          <p:cNvSpPr txBox="1"/>
          <p:nvPr/>
        </p:nvSpPr>
        <p:spPr>
          <a:xfrm>
            <a:off x="5638801" y="5477470"/>
            <a:ext cx="2895599" cy="923330"/>
          </a:xfrm>
          <a:prstGeom prst="rect">
            <a:avLst/>
          </a:prstGeom>
          <a:noFill/>
        </p:spPr>
        <p:txBody>
          <a:bodyPr wrap="square" rtlCol="0">
            <a:spAutoFit/>
          </a:bodyPr>
          <a:lstStyle/>
          <a:p>
            <a:r>
              <a:rPr lang="en-US" dirty="0" smtClean="0"/>
              <a:t>Runtime permission rationale (customized by app)</a:t>
            </a:r>
            <a:endParaRPr lang="en-US" dirty="0"/>
          </a:p>
        </p:txBody>
      </p:sp>
      <p:sp>
        <p:nvSpPr>
          <p:cNvPr id="11" name="TextBox 10"/>
          <p:cNvSpPr txBox="1"/>
          <p:nvPr/>
        </p:nvSpPr>
        <p:spPr>
          <a:xfrm>
            <a:off x="955305" y="3538477"/>
            <a:ext cx="7426695" cy="2862323"/>
          </a:xfrm>
          <a:prstGeom prst="rect">
            <a:avLst/>
          </a:prstGeom>
          <a:noFill/>
          <a:ln>
            <a:solidFill>
              <a:schemeClr val="tx1"/>
            </a:solidFill>
          </a:ln>
        </p:spPr>
        <p:txBody>
          <a:bodyPr wrap="none" rtlCol="0">
            <a:spAutoFit/>
          </a:bodyPr>
          <a:lstStyle/>
          <a:p>
            <a:r>
              <a:rPr lang="en-US" dirty="0"/>
              <a:t>public void </a:t>
            </a:r>
            <a:r>
              <a:rPr lang="en-US" dirty="0" err="1" smtClean="0"/>
              <a:t>onRequestPermissionsResult</a:t>
            </a:r>
            <a:endParaRPr lang="en-US" dirty="0" smtClean="0"/>
          </a:p>
          <a:p>
            <a:r>
              <a:rPr lang="en-US" dirty="0" smtClean="0"/>
              <a:t>(</a:t>
            </a:r>
            <a:r>
              <a:rPr lang="en-US" dirty="0" err="1"/>
              <a:t>int</a:t>
            </a:r>
            <a:r>
              <a:rPr lang="en-US" dirty="0"/>
              <a:t> </a:t>
            </a:r>
            <a:r>
              <a:rPr lang="en-US" dirty="0" err="1"/>
              <a:t>requestCode</a:t>
            </a:r>
            <a:r>
              <a:rPr lang="en-US" dirty="0"/>
              <a:t>, String[] permissions, </a:t>
            </a:r>
            <a:r>
              <a:rPr lang="en-US" dirty="0" err="1"/>
              <a:t>int</a:t>
            </a:r>
            <a:r>
              <a:rPr lang="en-US" dirty="0"/>
              <a:t>[] </a:t>
            </a:r>
            <a:r>
              <a:rPr lang="en-US" dirty="0" err="1"/>
              <a:t>grantResults</a:t>
            </a:r>
            <a:r>
              <a:rPr lang="en-US" dirty="0"/>
              <a:t>) {</a:t>
            </a:r>
          </a:p>
          <a:p>
            <a:r>
              <a:rPr lang="en-US" dirty="0"/>
              <a:t>    if (</a:t>
            </a:r>
            <a:r>
              <a:rPr lang="en-US" dirty="0" err="1"/>
              <a:t>requestCode</a:t>
            </a:r>
            <a:r>
              <a:rPr lang="en-US" dirty="0"/>
              <a:t> == REQUEST_PERMISSION) {</a:t>
            </a:r>
          </a:p>
          <a:p>
            <a:r>
              <a:rPr lang="en-US" dirty="0" smtClean="0"/>
              <a:t>	for </a:t>
            </a:r>
            <a:r>
              <a:rPr lang="en-US" dirty="0"/>
              <a:t>(</a:t>
            </a:r>
            <a:r>
              <a:rPr lang="en-US" dirty="0" err="1"/>
              <a:t>int</a:t>
            </a:r>
            <a:r>
              <a:rPr lang="en-US" dirty="0"/>
              <a:t> </a:t>
            </a:r>
            <a:r>
              <a:rPr lang="en-US" dirty="0" err="1"/>
              <a:t>i</a:t>
            </a:r>
            <a:r>
              <a:rPr lang="en-US" dirty="0"/>
              <a:t> = 0, </a:t>
            </a:r>
            <a:r>
              <a:rPr lang="en-US" dirty="0" err="1"/>
              <a:t>len</a:t>
            </a:r>
            <a:r>
              <a:rPr lang="en-US" dirty="0"/>
              <a:t> = </a:t>
            </a:r>
            <a:r>
              <a:rPr lang="en-US" dirty="0" err="1"/>
              <a:t>permissions.length</a:t>
            </a:r>
            <a:r>
              <a:rPr lang="en-US" dirty="0"/>
              <a:t>; </a:t>
            </a:r>
            <a:r>
              <a:rPr lang="en-US" dirty="0" err="1"/>
              <a:t>i</a:t>
            </a:r>
            <a:r>
              <a:rPr lang="en-US" dirty="0"/>
              <a:t> &lt; </a:t>
            </a:r>
            <a:r>
              <a:rPr lang="en-US" dirty="0" err="1"/>
              <a:t>len</a:t>
            </a:r>
            <a:r>
              <a:rPr lang="en-US" dirty="0"/>
              <a:t>; </a:t>
            </a:r>
            <a:r>
              <a:rPr lang="en-US" dirty="0" err="1"/>
              <a:t>i</a:t>
            </a:r>
            <a:r>
              <a:rPr lang="en-US" dirty="0"/>
              <a:t>++) {</a:t>
            </a:r>
          </a:p>
          <a:p>
            <a:r>
              <a:rPr lang="en-US" dirty="0"/>
              <a:t>           </a:t>
            </a:r>
            <a:r>
              <a:rPr lang="en-US" dirty="0" smtClean="0"/>
              <a:t>	String </a:t>
            </a:r>
            <a:r>
              <a:rPr lang="en-US" dirty="0"/>
              <a:t>permission = permissions[</a:t>
            </a:r>
            <a:r>
              <a:rPr lang="en-US" dirty="0" err="1"/>
              <a:t>i</a:t>
            </a:r>
            <a:r>
              <a:rPr lang="en-US" dirty="0"/>
              <a:t>];</a:t>
            </a:r>
          </a:p>
          <a:p>
            <a:r>
              <a:rPr lang="en-US" dirty="0"/>
              <a:t>           </a:t>
            </a:r>
            <a:r>
              <a:rPr lang="en-US" dirty="0" smtClean="0"/>
              <a:t>	if </a:t>
            </a:r>
            <a:r>
              <a:rPr lang="en-US" dirty="0"/>
              <a:t>(</a:t>
            </a:r>
            <a:r>
              <a:rPr lang="en-US" dirty="0" err="1"/>
              <a:t>grantResults</a:t>
            </a:r>
            <a:r>
              <a:rPr lang="en-US" dirty="0"/>
              <a:t>[</a:t>
            </a:r>
            <a:r>
              <a:rPr lang="en-US" dirty="0" err="1"/>
              <a:t>i</a:t>
            </a:r>
            <a:r>
              <a:rPr lang="en-US" dirty="0"/>
              <a:t>] == </a:t>
            </a:r>
            <a:r>
              <a:rPr lang="en-US" dirty="0" err="1"/>
              <a:t>PackageManager.PERMISSION_DENIED</a:t>
            </a:r>
            <a:r>
              <a:rPr lang="en-US" dirty="0"/>
              <a:t>) {</a:t>
            </a:r>
          </a:p>
          <a:p>
            <a:r>
              <a:rPr lang="en-US" dirty="0" smtClean="0"/>
              <a:t>	if (</a:t>
            </a:r>
            <a:r>
              <a:rPr lang="en-US" dirty="0" err="1" smtClean="0">
                <a:solidFill>
                  <a:srgbClr val="000000"/>
                </a:solidFill>
              </a:rPr>
              <a:t>shouldShowRequestPermissionRationale</a:t>
            </a:r>
            <a:r>
              <a:rPr lang="en-US" dirty="0"/>
              <a:t>( permission </a:t>
            </a:r>
            <a:r>
              <a:rPr lang="en-US" dirty="0" smtClean="0"/>
              <a:t>)){</a:t>
            </a:r>
          </a:p>
          <a:p>
            <a:r>
              <a:rPr lang="en-US" dirty="0"/>
              <a:t>	</a:t>
            </a:r>
            <a:r>
              <a:rPr lang="en-US" dirty="0" smtClean="0"/>
              <a:t>if </a:t>
            </a:r>
            <a:r>
              <a:rPr lang="en-US" dirty="0"/>
              <a:t>(</a:t>
            </a:r>
            <a:r>
              <a:rPr lang="en-US" dirty="0" err="1"/>
              <a:t>Manifest.permission.WRITE_CONTACTS.equals</a:t>
            </a:r>
            <a:r>
              <a:rPr lang="en-US" dirty="0"/>
              <a:t>(permission)) {</a:t>
            </a:r>
          </a:p>
          <a:p>
            <a:r>
              <a:rPr lang="en-US" dirty="0" smtClean="0"/>
              <a:t>	</a:t>
            </a:r>
            <a:r>
              <a:rPr lang="en-US" b="1" dirty="0" err="1" smtClean="0">
                <a:solidFill>
                  <a:srgbClr val="FF0000"/>
                </a:solidFill>
              </a:rPr>
              <a:t>showRationale</a:t>
            </a:r>
            <a:r>
              <a:rPr lang="en-US" dirty="0"/>
              <a:t>(permission, </a:t>
            </a:r>
            <a:r>
              <a:rPr lang="en-US" b="1" dirty="0" err="1">
                <a:solidFill>
                  <a:srgbClr val="FF0000"/>
                </a:solidFill>
              </a:rPr>
              <a:t>R.string.permission_denied_contacts</a:t>
            </a:r>
            <a:r>
              <a:rPr lang="en-US" dirty="0"/>
              <a:t>)</a:t>
            </a:r>
            <a:r>
              <a:rPr lang="en-US" dirty="0" smtClean="0"/>
              <a:t>;</a:t>
            </a:r>
            <a:endParaRPr lang="en-US" dirty="0"/>
          </a:p>
          <a:p>
            <a:r>
              <a:rPr lang="en-US" dirty="0"/>
              <a:t>        </a:t>
            </a:r>
            <a:r>
              <a:rPr lang="en-US" dirty="0" smtClean="0"/>
              <a:t>}}}}</a:t>
            </a:r>
            <a:endParaRPr lang="en-US" dirty="0"/>
          </a:p>
        </p:txBody>
      </p:sp>
    </p:spTree>
    <p:extLst>
      <p:ext uri="{BB962C8B-B14F-4D97-AF65-F5344CB8AC3E}">
        <p14:creationId xmlns:p14="http://schemas.microsoft.com/office/powerpoint/2010/main" val="1850525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xit" presetSubtype="0" fill="hold" grpId="2"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9" grpId="2" uiExpand="1" build="p"/>
      <p:bldP spid="6" grpId="1"/>
      <p:bldP spid="6" grpId="2"/>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Motivation</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9" name="Content Placeholder 2"/>
          <p:cNvSpPr>
            <a:spLocks noGrp="1"/>
          </p:cNvSpPr>
          <p:nvPr>
            <p:ph idx="1"/>
          </p:nvPr>
        </p:nvSpPr>
        <p:spPr>
          <a:xfrm>
            <a:off x="457200" y="1600200"/>
            <a:ext cx="8229600" cy="4525963"/>
          </a:xfrm>
        </p:spPr>
        <p:txBody>
          <a:bodyPr>
            <a:normAutofit/>
          </a:bodyPr>
          <a:lstStyle/>
          <a:p>
            <a:r>
              <a:rPr lang="en-US" sz="2400" dirty="0" smtClean="0"/>
              <a:t>How do apps explain permission purposes?</a:t>
            </a:r>
          </a:p>
          <a:p>
            <a:pPr marL="0" indent="0">
              <a:buNone/>
            </a:pPr>
            <a:endParaRPr lang="en-US" sz="2400" dirty="0"/>
          </a:p>
          <a:p>
            <a:r>
              <a:rPr lang="en-US" sz="2400" b="1" dirty="0" smtClean="0">
                <a:solidFill>
                  <a:srgbClr val="FF0000"/>
                </a:solidFill>
              </a:rPr>
              <a:t>Permission explanation </a:t>
            </a:r>
            <a:r>
              <a:rPr lang="en-US" sz="2400" dirty="0" smtClean="0"/>
              <a:t>vs. </a:t>
            </a:r>
            <a:r>
              <a:rPr lang="en-US" sz="2400" b="1" dirty="0">
                <a:solidFill>
                  <a:srgbClr val="FF0000"/>
                </a:solidFill>
              </a:rPr>
              <a:t>u</a:t>
            </a:r>
            <a:r>
              <a:rPr lang="en-US" sz="2400" b="1" dirty="0" smtClean="0">
                <a:solidFill>
                  <a:srgbClr val="FF0000"/>
                </a:solidFill>
              </a:rPr>
              <a:t>ser expectation</a:t>
            </a:r>
          </a:p>
        </p:txBody>
      </p:sp>
      <p:pic>
        <p:nvPicPr>
          <p:cNvPr id="7" name="Picture 6"/>
          <p:cNvPicPr>
            <a:picLocks noChangeAspect="1"/>
          </p:cNvPicPr>
          <p:nvPr/>
        </p:nvPicPr>
        <p:blipFill>
          <a:blip r:embed="rId3"/>
          <a:stretch>
            <a:fillRect/>
          </a:stretch>
        </p:blipFill>
        <p:spPr>
          <a:xfrm>
            <a:off x="6019800" y="4343400"/>
            <a:ext cx="1511300" cy="1511300"/>
          </a:xfrm>
          <a:prstGeom prst="rect">
            <a:avLst/>
          </a:prstGeom>
        </p:spPr>
      </p:pic>
      <p:pic>
        <p:nvPicPr>
          <p:cNvPr id="8" name="Picture 7"/>
          <p:cNvPicPr>
            <a:picLocks noChangeAspect="1"/>
          </p:cNvPicPr>
          <p:nvPr/>
        </p:nvPicPr>
        <p:blipFill>
          <a:blip r:embed="rId4"/>
          <a:stretch>
            <a:fillRect/>
          </a:stretch>
        </p:blipFill>
        <p:spPr>
          <a:xfrm>
            <a:off x="2057400" y="4572000"/>
            <a:ext cx="990600" cy="990600"/>
          </a:xfrm>
          <a:prstGeom prst="rect">
            <a:avLst/>
          </a:prstGeom>
        </p:spPr>
      </p:pic>
      <p:sp>
        <p:nvSpPr>
          <p:cNvPr id="10" name="Oval 9"/>
          <p:cNvSpPr/>
          <p:nvPr/>
        </p:nvSpPr>
        <p:spPr>
          <a:xfrm>
            <a:off x="2286000" y="4800600"/>
            <a:ext cx="533400" cy="381000"/>
          </a:xfrm>
          <a:prstGeom prst="ellipse">
            <a:avLst/>
          </a:prstGeom>
          <a:solidFill>
            <a:srgbClr val="7AB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3276600" y="5029200"/>
            <a:ext cx="25908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272723" y="5105400"/>
            <a:ext cx="604077" cy="400110"/>
          </a:xfrm>
          <a:prstGeom prst="rect">
            <a:avLst/>
          </a:prstGeom>
          <a:noFill/>
        </p:spPr>
        <p:txBody>
          <a:bodyPr wrap="none" rtlCol="0">
            <a:spAutoFit/>
          </a:bodyPr>
          <a:lstStyle/>
          <a:p>
            <a:r>
              <a:rPr lang="en-US" sz="2000" dirty="0" smtClean="0"/>
              <a:t>Gap</a:t>
            </a:r>
            <a:endParaRPr lang="en-US" sz="2000" dirty="0"/>
          </a:p>
        </p:txBody>
      </p:sp>
      <p:sp>
        <p:nvSpPr>
          <p:cNvPr id="3" name="Oval 2"/>
          <p:cNvSpPr/>
          <p:nvPr/>
        </p:nvSpPr>
        <p:spPr>
          <a:xfrm>
            <a:off x="6324600" y="3352800"/>
            <a:ext cx="2209800" cy="762000"/>
          </a:xfrm>
          <a:prstGeom prst="ellipse">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477000" y="3429000"/>
            <a:ext cx="2209800" cy="584776"/>
          </a:xfrm>
          <a:prstGeom prst="rect">
            <a:avLst/>
          </a:prstGeom>
          <a:noFill/>
        </p:spPr>
        <p:txBody>
          <a:bodyPr wrap="square" rtlCol="0">
            <a:spAutoFit/>
          </a:bodyPr>
          <a:lstStyle/>
          <a:p>
            <a:r>
              <a:rPr lang="en-US" sz="1600" dirty="0" smtClean="0"/>
              <a:t>Camera app uses CAMERA because</a:t>
            </a:r>
            <a:r>
              <a:rPr lang="is-IS" sz="1600" dirty="0" smtClean="0"/>
              <a:t>…</a:t>
            </a:r>
            <a:endParaRPr lang="en-US" sz="1600" dirty="0"/>
          </a:p>
        </p:txBody>
      </p:sp>
      <p:sp>
        <p:nvSpPr>
          <p:cNvPr id="13" name="Oval 12"/>
          <p:cNvSpPr/>
          <p:nvPr/>
        </p:nvSpPr>
        <p:spPr>
          <a:xfrm>
            <a:off x="609600" y="3352800"/>
            <a:ext cx="2590800" cy="914400"/>
          </a:xfrm>
          <a:prstGeom prst="ellipse">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990600" y="3436203"/>
            <a:ext cx="2209800" cy="830997"/>
          </a:xfrm>
          <a:prstGeom prst="rect">
            <a:avLst/>
          </a:prstGeom>
          <a:noFill/>
        </p:spPr>
        <p:txBody>
          <a:bodyPr wrap="square" rtlCol="0">
            <a:spAutoFit/>
          </a:bodyPr>
          <a:lstStyle/>
          <a:p>
            <a:r>
              <a:rPr lang="en-US" sz="1600" dirty="0" smtClean="0"/>
              <a:t>I understand camera needs CAMERA, but why LOCATION?</a:t>
            </a:r>
            <a:endParaRPr lang="en-US" sz="1600" dirty="0"/>
          </a:p>
        </p:txBody>
      </p:sp>
    </p:spTree>
    <p:extLst>
      <p:ext uri="{BB962C8B-B14F-4D97-AF65-F5344CB8AC3E}">
        <p14:creationId xmlns:p14="http://schemas.microsoft.com/office/powerpoint/2010/main" val="2068038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3" grpId="0" animBg="1"/>
      <p:bldP spid="5" grpId="0"/>
      <p:bldP spid="13" grpId="0" animBg="1"/>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3"/>
</p:tagLst>
</file>

<file path=ppt/tags/tag2.xml><?xml version="1.0" encoding="utf-8"?>
<p:tagLst xmlns:a="http://schemas.openxmlformats.org/drawingml/2006/main" xmlns:r="http://schemas.openxmlformats.org/officeDocument/2006/relationships" xmlns:p="http://schemas.openxmlformats.org/presentationml/2006/main">
  <p:tag name="TIMING" val="|13.3"/>
</p:tagLst>
</file>

<file path=ppt/tags/tag3.xml><?xml version="1.0" encoding="utf-8"?>
<p:tagLst xmlns:a="http://schemas.openxmlformats.org/drawingml/2006/main" xmlns:r="http://schemas.openxmlformats.org/officeDocument/2006/relationships" xmlns:p="http://schemas.openxmlformats.org/presentationml/2006/main">
  <p:tag name="TIMING" val="|1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72102</TotalTime>
  <Words>3557</Words>
  <Application>Microsoft Macintosh PowerPoint</Application>
  <PresentationFormat>On-screen Show (4:3)</PresentationFormat>
  <Paragraphs>498</Paragraphs>
  <Slides>30</Slides>
  <Notes>30</Notes>
  <HiddenSlides>6</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2_Office Theme</vt:lpstr>
      <vt:lpstr>A Large-Scale Empirical Study on Android Runtime-Permission Rationale Messages</vt:lpstr>
      <vt:lpstr>Growing Challenges in Android Privacy</vt:lpstr>
      <vt:lpstr>Android Permission Requests</vt:lpstr>
      <vt:lpstr>Difficulty in Understanding Permissions</vt:lpstr>
      <vt:lpstr>Runtime Permission (Android 6.0 Marshmallow)</vt:lpstr>
      <vt:lpstr>Explain Permissions beyond Contexts</vt:lpstr>
      <vt:lpstr>Runtime Permission Rationales (Android 6.0 Marshmallow)</vt:lpstr>
      <vt:lpstr>Runtime Permission Rationales</vt:lpstr>
      <vt:lpstr>Motivation</vt:lpstr>
      <vt:lpstr>Empirical Study on Runtime Permission Rationale</vt:lpstr>
      <vt:lpstr>Data Collection</vt:lpstr>
      <vt:lpstr>RQ1: Which Permissions are More Frequently Explained?</vt:lpstr>
      <vt:lpstr>RQ2: Less-straightforward permissions more explained?</vt:lpstr>
      <vt:lpstr>RQ2: Less-straightforward permissions more explained? (Cont.)</vt:lpstr>
      <vt:lpstr>RQ2: Less-straightforward permissions more explained? (Cont.)</vt:lpstr>
      <vt:lpstr>RQ2: Less-straightforward permissions more explained? (Cont.)</vt:lpstr>
      <vt:lpstr>RQ2: Less-straightforward permissions more explained? (Cont.)</vt:lpstr>
      <vt:lpstr>RQ3: Do rationales correctly explain the permission?</vt:lpstr>
      <vt:lpstr>RQ3: Do rationales correctly explain the permission? (Cont.)</vt:lpstr>
      <vt:lpstr>RQ3: Do rationales correctly explain the permission? (Cont.)</vt:lpstr>
      <vt:lpstr>RQ3: Do rationales correctly explain the permission? (Cont.)</vt:lpstr>
      <vt:lpstr>RQ4: How specific are the explanations? </vt:lpstr>
      <vt:lpstr>RQ4: How specific are the explanations? (Cont.)</vt:lpstr>
      <vt:lpstr>RQ4: How specific are the explanations? (Cont.)</vt:lpstr>
      <vt:lpstr>Recap for RQ1 – RQ4</vt:lpstr>
      <vt:lpstr>Implication from RQ3 (incorrect rationales)</vt:lpstr>
      <vt:lpstr>Implication from RQ1,  RQ2, and RQ4</vt:lpstr>
      <vt:lpstr>Threats to Validity</vt:lpstr>
      <vt:lpstr>Thank you!</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Cloud-Enabled Privacy-Preserving Collaborative Learning for Mobile Sensing</dc:title>
  <dc:creator>team_king55</dc:creator>
  <cp:lastModifiedBy>Xueqing Liu</cp:lastModifiedBy>
  <cp:revision>4897</cp:revision>
  <cp:lastPrinted>2014-03-25T04:21:19Z</cp:lastPrinted>
  <dcterms:created xsi:type="dcterms:W3CDTF">2006-08-16T00:00:00Z</dcterms:created>
  <dcterms:modified xsi:type="dcterms:W3CDTF">2018-09-30T14:54:40Z</dcterms:modified>
</cp:coreProperties>
</file>