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media/image2.jpeg" ContentType="image/jpeg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  <p:sldId id="299" r:id="rId51"/>
    <p:sldId id="300" r:id="rId52"/>
    <p:sldId id="301" r:id="rId53"/>
    <p:sldId id="302" r:id="rId54"/>
    <p:sldId id="303" r:id="rId55"/>
    <p:sldId id="304" r:id="rId56"/>
    <p:sldId id="305" r:id="rId57"/>
    <p:sldId id="306" r:id="rId58"/>
    <p:sldId id="307" r:id="rId59"/>
    <p:sldId id="308" r:id="rId60"/>
    <p:sldId id="309" r:id="rId61"/>
    <p:sldId id="310" r:id="rId62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chemeClr val="accent1"/>
        </a:solidFill>
        <a:effectLst/>
        <a:uFillTx/>
        <a:latin typeface="+mn-lt"/>
        <a:ea typeface="+mn-ea"/>
        <a:cs typeface="+mn-cs"/>
        <a:sym typeface="Trebuchet MS"/>
      </a:defRPr>
    </a:lvl1pPr>
    <a:lvl2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chemeClr val="accent1"/>
        </a:solidFill>
        <a:effectLst/>
        <a:uFillTx/>
        <a:latin typeface="+mn-lt"/>
        <a:ea typeface="+mn-ea"/>
        <a:cs typeface="+mn-cs"/>
        <a:sym typeface="Trebuchet MS"/>
      </a:defRPr>
    </a:lvl2pPr>
    <a:lvl3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chemeClr val="accent1"/>
        </a:solidFill>
        <a:effectLst/>
        <a:uFillTx/>
        <a:latin typeface="+mn-lt"/>
        <a:ea typeface="+mn-ea"/>
        <a:cs typeface="+mn-cs"/>
        <a:sym typeface="Trebuchet MS"/>
      </a:defRPr>
    </a:lvl3pPr>
    <a:lvl4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chemeClr val="accent1"/>
        </a:solidFill>
        <a:effectLst/>
        <a:uFillTx/>
        <a:latin typeface="+mn-lt"/>
        <a:ea typeface="+mn-ea"/>
        <a:cs typeface="+mn-cs"/>
        <a:sym typeface="Trebuchet MS"/>
      </a:defRPr>
    </a:lvl4pPr>
    <a:lvl5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chemeClr val="accent1"/>
        </a:solidFill>
        <a:effectLst/>
        <a:uFillTx/>
        <a:latin typeface="+mn-lt"/>
        <a:ea typeface="+mn-ea"/>
        <a:cs typeface="+mn-cs"/>
        <a:sym typeface="Trebuchet MS"/>
      </a:defRPr>
    </a:lvl5pPr>
    <a:lvl6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chemeClr val="accent1"/>
        </a:solidFill>
        <a:effectLst/>
        <a:uFillTx/>
        <a:latin typeface="+mn-lt"/>
        <a:ea typeface="+mn-ea"/>
        <a:cs typeface="+mn-cs"/>
        <a:sym typeface="Trebuchet MS"/>
      </a:defRPr>
    </a:lvl6pPr>
    <a:lvl7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chemeClr val="accent1"/>
        </a:solidFill>
        <a:effectLst/>
        <a:uFillTx/>
        <a:latin typeface="+mn-lt"/>
        <a:ea typeface="+mn-ea"/>
        <a:cs typeface="+mn-cs"/>
        <a:sym typeface="Trebuchet MS"/>
      </a:defRPr>
    </a:lvl7pPr>
    <a:lvl8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chemeClr val="accent1"/>
        </a:solidFill>
        <a:effectLst/>
        <a:uFillTx/>
        <a:latin typeface="+mn-lt"/>
        <a:ea typeface="+mn-ea"/>
        <a:cs typeface="+mn-cs"/>
        <a:sym typeface="Trebuchet MS"/>
      </a:defRPr>
    </a:lvl8pPr>
    <a:lvl9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chemeClr val="accent1"/>
        </a:solidFill>
        <a:effectLst/>
        <a:uFillTx/>
        <a:latin typeface="+mn-lt"/>
        <a:ea typeface="+mn-ea"/>
        <a:cs typeface="+mn-cs"/>
        <a:sym typeface="Trebuchet M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chemeClr val="accent1"/>
        </a:fontRef>
        <a:schemeClr val="accent1"/>
      </a:tcTxStyle>
      <a:tcStyle>
        <a:tcBdr>
          <a:left>
            <a:ln w="12700" cap="flat">
              <a:solidFill>
                <a:srgbClr val="332C20"/>
              </a:solidFill>
              <a:prstDash val="solid"/>
              <a:round/>
            </a:ln>
          </a:left>
          <a:right>
            <a:ln w="12700" cap="flat">
              <a:solidFill>
                <a:srgbClr val="332C20"/>
              </a:solidFill>
              <a:prstDash val="solid"/>
              <a:round/>
            </a:ln>
          </a:right>
          <a:top>
            <a:ln w="12700" cap="flat">
              <a:solidFill>
                <a:srgbClr val="332C20"/>
              </a:solidFill>
              <a:prstDash val="solid"/>
              <a:round/>
            </a:ln>
          </a:top>
          <a:bottom>
            <a:ln w="12700" cap="flat">
              <a:solidFill>
                <a:srgbClr val="332C20"/>
              </a:solidFill>
              <a:prstDash val="solid"/>
              <a:round/>
            </a:ln>
          </a:bottom>
          <a:insideH>
            <a:ln w="12700" cap="flat">
              <a:solidFill>
                <a:srgbClr val="332C20"/>
              </a:solidFill>
              <a:prstDash val="solid"/>
              <a:round/>
            </a:ln>
          </a:insideH>
          <a:insideV>
            <a:ln w="12700" cap="flat">
              <a:solidFill>
                <a:srgbClr val="332C20"/>
              </a:solidFill>
              <a:prstDash val="solid"/>
              <a:round/>
            </a:ln>
          </a:insideV>
        </a:tcBdr>
        <a:fill>
          <a:solidFill>
            <a:srgbClr val="CACBCC"/>
          </a:solidFill>
        </a:fill>
      </a:tcStyle>
    </a:wholeTbl>
    <a:band2H>
      <a:tcTxStyle b="def" i="def"/>
      <a:tcStyle>
        <a:tcBdr/>
        <a:fill>
          <a:solidFill>
            <a:srgbClr val="E6E7E7"/>
          </a:solidFill>
        </a:fill>
      </a:tcStyle>
    </a:band2H>
    <a:firstCol>
      <a:tcTxStyle b="on" i="off">
        <a:fontRef idx="minor">
          <a:srgbClr val="332C20"/>
        </a:fontRef>
        <a:srgbClr val="332C20"/>
      </a:tcTxStyle>
      <a:tcStyle>
        <a:tcBdr>
          <a:left>
            <a:ln w="12700" cap="flat">
              <a:solidFill>
                <a:srgbClr val="332C20"/>
              </a:solidFill>
              <a:prstDash val="solid"/>
              <a:round/>
            </a:ln>
          </a:left>
          <a:right>
            <a:ln w="12700" cap="flat">
              <a:solidFill>
                <a:srgbClr val="332C20"/>
              </a:solidFill>
              <a:prstDash val="solid"/>
              <a:round/>
            </a:ln>
          </a:right>
          <a:top>
            <a:ln w="12700" cap="flat">
              <a:solidFill>
                <a:srgbClr val="332C20"/>
              </a:solidFill>
              <a:prstDash val="solid"/>
              <a:round/>
            </a:ln>
          </a:top>
          <a:bottom>
            <a:ln w="12700" cap="flat">
              <a:solidFill>
                <a:srgbClr val="332C20"/>
              </a:solidFill>
              <a:prstDash val="solid"/>
              <a:round/>
            </a:ln>
          </a:bottom>
          <a:insideH>
            <a:ln w="12700" cap="flat">
              <a:solidFill>
                <a:srgbClr val="332C20"/>
              </a:solidFill>
              <a:prstDash val="solid"/>
              <a:round/>
            </a:ln>
          </a:insideH>
          <a:insideV>
            <a:ln w="12700" cap="flat">
              <a:solidFill>
                <a:srgbClr val="332C20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332C20"/>
        </a:fontRef>
        <a:srgbClr val="332C20"/>
      </a:tcTxStyle>
      <a:tcStyle>
        <a:tcBdr>
          <a:left>
            <a:ln w="12700" cap="flat">
              <a:solidFill>
                <a:srgbClr val="332C20"/>
              </a:solidFill>
              <a:prstDash val="solid"/>
              <a:round/>
            </a:ln>
          </a:left>
          <a:right>
            <a:ln w="12700" cap="flat">
              <a:solidFill>
                <a:srgbClr val="332C20"/>
              </a:solidFill>
              <a:prstDash val="solid"/>
              <a:round/>
            </a:ln>
          </a:right>
          <a:top>
            <a:ln w="38100" cap="flat">
              <a:solidFill>
                <a:srgbClr val="332C20"/>
              </a:solidFill>
              <a:prstDash val="solid"/>
              <a:round/>
            </a:ln>
          </a:top>
          <a:bottom>
            <a:ln w="12700" cap="flat">
              <a:solidFill>
                <a:srgbClr val="332C20"/>
              </a:solidFill>
              <a:prstDash val="solid"/>
              <a:round/>
            </a:ln>
          </a:bottom>
          <a:insideH>
            <a:ln w="12700" cap="flat">
              <a:solidFill>
                <a:srgbClr val="332C20"/>
              </a:solidFill>
              <a:prstDash val="solid"/>
              <a:round/>
            </a:ln>
          </a:insideH>
          <a:insideV>
            <a:ln w="12700" cap="flat">
              <a:solidFill>
                <a:srgbClr val="332C20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332C20"/>
        </a:fontRef>
        <a:srgbClr val="332C20"/>
      </a:tcTxStyle>
      <a:tcStyle>
        <a:tcBdr>
          <a:left>
            <a:ln w="12700" cap="flat">
              <a:solidFill>
                <a:srgbClr val="332C20"/>
              </a:solidFill>
              <a:prstDash val="solid"/>
              <a:round/>
            </a:ln>
          </a:left>
          <a:right>
            <a:ln w="12700" cap="flat">
              <a:solidFill>
                <a:srgbClr val="332C20"/>
              </a:solidFill>
              <a:prstDash val="solid"/>
              <a:round/>
            </a:ln>
          </a:right>
          <a:top>
            <a:ln w="12700" cap="flat">
              <a:solidFill>
                <a:srgbClr val="332C20"/>
              </a:solidFill>
              <a:prstDash val="solid"/>
              <a:round/>
            </a:ln>
          </a:top>
          <a:bottom>
            <a:ln w="38100" cap="flat">
              <a:solidFill>
                <a:srgbClr val="332C20"/>
              </a:solidFill>
              <a:prstDash val="solid"/>
              <a:round/>
            </a:ln>
          </a:bottom>
          <a:insideH>
            <a:ln w="12700" cap="flat">
              <a:solidFill>
                <a:srgbClr val="332C20"/>
              </a:solidFill>
              <a:prstDash val="solid"/>
              <a:round/>
            </a:ln>
          </a:insideH>
          <a:insideV>
            <a:ln w="12700" cap="flat">
              <a:solidFill>
                <a:srgbClr val="332C20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chemeClr val="accent1"/>
        </a:fontRef>
        <a:schemeClr val="accent1"/>
      </a:tcTxStyle>
      <a:tcStyle>
        <a:tcBdr>
          <a:left>
            <a:ln w="12700" cap="flat">
              <a:solidFill>
                <a:srgbClr val="332C20"/>
              </a:solidFill>
              <a:prstDash val="solid"/>
              <a:round/>
            </a:ln>
          </a:left>
          <a:right>
            <a:ln w="12700" cap="flat">
              <a:solidFill>
                <a:srgbClr val="332C20"/>
              </a:solidFill>
              <a:prstDash val="solid"/>
              <a:round/>
            </a:ln>
          </a:right>
          <a:top>
            <a:ln w="12700" cap="flat">
              <a:solidFill>
                <a:srgbClr val="332C20"/>
              </a:solidFill>
              <a:prstDash val="solid"/>
              <a:round/>
            </a:ln>
          </a:top>
          <a:bottom>
            <a:ln w="12700" cap="flat">
              <a:solidFill>
                <a:srgbClr val="332C20"/>
              </a:solidFill>
              <a:prstDash val="solid"/>
              <a:round/>
            </a:ln>
          </a:bottom>
          <a:insideH>
            <a:ln w="12700" cap="flat">
              <a:solidFill>
                <a:srgbClr val="332C20"/>
              </a:solidFill>
              <a:prstDash val="solid"/>
              <a:round/>
            </a:ln>
          </a:insideH>
          <a:insideV>
            <a:ln w="12700" cap="flat">
              <a:solidFill>
                <a:srgbClr val="332C20"/>
              </a:solidFill>
              <a:prstDash val="solid"/>
              <a:round/>
            </a:ln>
          </a:insideV>
        </a:tcBdr>
        <a:fill>
          <a:solidFill>
            <a:srgbClr val="D0D0D0"/>
          </a:solidFill>
        </a:fill>
      </a:tcStyle>
    </a:wholeTbl>
    <a:band2H>
      <a:tcTxStyle b="def" i="def"/>
      <a:tcStyle>
        <a:tcBdr/>
        <a:fill>
          <a:solidFill>
            <a:srgbClr val="E9E9E9"/>
          </a:solidFill>
        </a:fill>
      </a:tcStyle>
    </a:band2H>
    <a:firstCol>
      <a:tcTxStyle b="on" i="off">
        <a:fontRef idx="minor">
          <a:srgbClr val="332C20"/>
        </a:fontRef>
        <a:srgbClr val="332C20"/>
      </a:tcTxStyle>
      <a:tcStyle>
        <a:tcBdr>
          <a:left>
            <a:ln w="12700" cap="flat">
              <a:solidFill>
                <a:srgbClr val="332C20"/>
              </a:solidFill>
              <a:prstDash val="solid"/>
              <a:round/>
            </a:ln>
          </a:left>
          <a:right>
            <a:ln w="12700" cap="flat">
              <a:solidFill>
                <a:srgbClr val="332C20"/>
              </a:solidFill>
              <a:prstDash val="solid"/>
              <a:round/>
            </a:ln>
          </a:right>
          <a:top>
            <a:ln w="12700" cap="flat">
              <a:solidFill>
                <a:srgbClr val="332C20"/>
              </a:solidFill>
              <a:prstDash val="solid"/>
              <a:round/>
            </a:ln>
          </a:top>
          <a:bottom>
            <a:ln w="12700" cap="flat">
              <a:solidFill>
                <a:srgbClr val="332C20"/>
              </a:solidFill>
              <a:prstDash val="solid"/>
              <a:round/>
            </a:ln>
          </a:bottom>
          <a:insideH>
            <a:ln w="12700" cap="flat">
              <a:solidFill>
                <a:srgbClr val="332C20"/>
              </a:solidFill>
              <a:prstDash val="solid"/>
              <a:round/>
            </a:ln>
          </a:insideH>
          <a:insideV>
            <a:ln w="12700" cap="flat">
              <a:solidFill>
                <a:srgbClr val="332C20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332C20"/>
        </a:fontRef>
        <a:srgbClr val="332C20"/>
      </a:tcTxStyle>
      <a:tcStyle>
        <a:tcBdr>
          <a:left>
            <a:ln w="12700" cap="flat">
              <a:solidFill>
                <a:srgbClr val="332C20"/>
              </a:solidFill>
              <a:prstDash val="solid"/>
              <a:round/>
            </a:ln>
          </a:left>
          <a:right>
            <a:ln w="12700" cap="flat">
              <a:solidFill>
                <a:srgbClr val="332C20"/>
              </a:solidFill>
              <a:prstDash val="solid"/>
              <a:round/>
            </a:ln>
          </a:right>
          <a:top>
            <a:ln w="38100" cap="flat">
              <a:solidFill>
                <a:srgbClr val="332C20"/>
              </a:solidFill>
              <a:prstDash val="solid"/>
              <a:round/>
            </a:ln>
          </a:top>
          <a:bottom>
            <a:ln w="12700" cap="flat">
              <a:solidFill>
                <a:srgbClr val="332C20"/>
              </a:solidFill>
              <a:prstDash val="solid"/>
              <a:round/>
            </a:ln>
          </a:bottom>
          <a:insideH>
            <a:ln w="12700" cap="flat">
              <a:solidFill>
                <a:srgbClr val="332C20"/>
              </a:solidFill>
              <a:prstDash val="solid"/>
              <a:round/>
            </a:ln>
          </a:insideH>
          <a:insideV>
            <a:ln w="12700" cap="flat">
              <a:solidFill>
                <a:srgbClr val="332C20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332C20"/>
        </a:fontRef>
        <a:srgbClr val="332C20"/>
      </a:tcTxStyle>
      <a:tcStyle>
        <a:tcBdr>
          <a:left>
            <a:ln w="12700" cap="flat">
              <a:solidFill>
                <a:srgbClr val="332C20"/>
              </a:solidFill>
              <a:prstDash val="solid"/>
              <a:round/>
            </a:ln>
          </a:left>
          <a:right>
            <a:ln w="12700" cap="flat">
              <a:solidFill>
                <a:srgbClr val="332C20"/>
              </a:solidFill>
              <a:prstDash val="solid"/>
              <a:round/>
            </a:ln>
          </a:right>
          <a:top>
            <a:ln w="12700" cap="flat">
              <a:solidFill>
                <a:srgbClr val="332C20"/>
              </a:solidFill>
              <a:prstDash val="solid"/>
              <a:round/>
            </a:ln>
          </a:top>
          <a:bottom>
            <a:ln w="38100" cap="flat">
              <a:solidFill>
                <a:srgbClr val="332C20"/>
              </a:solidFill>
              <a:prstDash val="solid"/>
              <a:round/>
            </a:ln>
          </a:bottom>
          <a:insideH>
            <a:ln w="12700" cap="flat">
              <a:solidFill>
                <a:srgbClr val="332C20"/>
              </a:solidFill>
              <a:prstDash val="solid"/>
              <a:round/>
            </a:ln>
          </a:insideH>
          <a:insideV>
            <a:ln w="12700" cap="flat">
              <a:solidFill>
                <a:srgbClr val="332C20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chemeClr val="accent1"/>
        </a:fontRef>
        <a:schemeClr val="accent1"/>
      </a:tcTxStyle>
      <a:tcStyle>
        <a:tcBdr>
          <a:left>
            <a:ln w="12700" cap="flat">
              <a:solidFill>
                <a:srgbClr val="332C20"/>
              </a:solidFill>
              <a:prstDash val="solid"/>
              <a:round/>
            </a:ln>
          </a:left>
          <a:right>
            <a:ln w="12700" cap="flat">
              <a:solidFill>
                <a:srgbClr val="332C20"/>
              </a:solidFill>
              <a:prstDash val="solid"/>
              <a:round/>
            </a:ln>
          </a:right>
          <a:top>
            <a:ln w="12700" cap="flat">
              <a:solidFill>
                <a:srgbClr val="332C20"/>
              </a:solidFill>
              <a:prstDash val="solid"/>
              <a:round/>
            </a:ln>
          </a:top>
          <a:bottom>
            <a:ln w="12700" cap="flat">
              <a:solidFill>
                <a:srgbClr val="332C20"/>
              </a:solidFill>
              <a:prstDash val="solid"/>
              <a:round/>
            </a:ln>
          </a:bottom>
          <a:insideH>
            <a:ln w="12700" cap="flat">
              <a:solidFill>
                <a:srgbClr val="332C20"/>
              </a:solidFill>
              <a:prstDash val="solid"/>
              <a:round/>
            </a:ln>
          </a:insideH>
          <a:insideV>
            <a:ln w="12700" cap="flat">
              <a:solidFill>
                <a:srgbClr val="332C20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 b="def" i="def"/>
      <a:tcStyle>
        <a:tcBdr/>
        <a:fill>
          <a:solidFill>
            <a:srgbClr val="FDEEE8"/>
          </a:solidFill>
        </a:fill>
      </a:tcStyle>
    </a:band2H>
    <a:firstCol>
      <a:tcTxStyle b="on" i="off">
        <a:fontRef idx="minor">
          <a:srgbClr val="332C20"/>
        </a:fontRef>
        <a:srgbClr val="332C20"/>
      </a:tcTxStyle>
      <a:tcStyle>
        <a:tcBdr>
          <a:left>
            <a:ln w="12700" cap="flat">
              <a:solidFill>
                <a:srgbClr val="332C20"/>
              </a:solidFill>
              <a:prstDash val="solid"/>
              <a:round/>
            </a:ln>
          </a:left>
          <a:right>
            <a:ln w="12700" cap="flat">
              <a:solidFill>
                <a:srgbClr val="332C20"/>
              </a:solidFill>
              <a:prstDash val="solid"/>
              <a:round/>
            </a:ln>
          </a:right>
          <a:top>
            <a:ln w="12700" cap="flat">
              <a:solidFill>
                <a:srgbClr val="332C20"/>
              </a:solidFill>
              <a:prstDash val="solid"/>
              <a:round/>
            </a:ln>
          </a:top>
          <a:bottom>
            <a:ln w="12700" cap="flat">
              <a:solidFill>
                <a:srgbClr val="332C20"/>
              </a:solidFill>
              <a:prstDash val="solid"/>
              <a:round/>
            </a:ln>
          </a:bottom>
          <a:insideH>
            <a:ln w="12700" cap="flat">
              <a:solidFill>
                <a:srgbClr val="332C20"/>
              </a:solidFill>
              <a:prstDash val="solid"/>
              <a:round/>
            </a:ln>
          </a:insideH>
          <a:insideV>
            <a:ln w="12700" cap="flat">
              <a:solidFill>
                <a:srgbClr val="332C20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332C20"/>
        </a:fontRef>
        <a:srgbClr val="332C20"/>
      </a:tcTxStyle>
      <a:tcStyle>
        <a:tcBdr>
          <a:left>
            <a:ln w="12700" cap="flat">
              <a:solidFill>
                <a:srgbClr val="332C20"/>
              </a:solidFill>
              <a:prstDash val="solid"/>
              <a:round/>
            </a:ln>
          </a:left>
          <a:right>
            <a:ln w="12700" cap="flat">
              <a:solidFill>
                <a:srgbClr val="332C20"/>
              </a:solidFill>
              <a:prstDash val="solid"/>
              <a:round/>
            </a:ln>
          </a:right>
          <a:top>
            <a:ln w="38100" cap="flat">
              <a:solidFill>
                <a:srgbClr val="332C20"/>
              </a:solidFill>
              <a:prstDash val="solid"/>
              <a:round/>
            </a:ln>
          </a:top>
          <a:bottom>
            <a:ln w="12700" cap="flat">
              <a:solidFill>
                <a:srgbClr val="332C20"/>
              </a:solidFill>
              <a:prstDash val="solid"/>
              <a:round/>
            </a:ln>
          </a:bottom>
          <a:insideH>
            <a:ln w="12700" cap="flat">
              <a:solidFill>
                <a:srgbClr val="332C20"/>
              </a:solidFill>
              <a:prstDash val="solid"/>
              <a:round/>
            </a:ln>
          </a:insideH>
          <a:insideV>
            <a:ln w="12700" cap="flat">
              <a:solidFill>
                <a:srgbClr val="332C20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332C20"/>
        </a:fontRef>
        <a:srgbClr val="332C20"/>
      </a:tcTxStyle>
      <a:tcStyle>
        <a:tcBdr>
          <a:left>
            <a:ln w="12700" cap="flat">
              <a:solidFill>
                <a:srgbClr val="332C20"/>
              </a:solidFill>
              <a:prstDash val="solid"/>
              <a:round/>
            </a:ln>
          </a:left>
          <a:right>
            <a:ln w="12700" cap="flat">
              <a:solidFill>
                <a:srgbClr val="332C20"/>
              </a:solidFill>
              <a:prstDash val="solid"/>
              <a:round/>
            </a:ln>
          </a:right>
          <a:top>
            <a:ln w="12700" cap="flat">
              <a:solidFill>
                <a:srgbClr val="332C20"/>
              </a:solidFill>
              <a:prstDash val="solid"/>
              <a:round/>
            </a:ln>
          </a:top>
          <a:bottom>
            <a:ln w="38100" cap="flat">
              <a:solidFill>
                <a:srgbClr val="332C20"/>
              </a:solidFill>
              <a:prstDash val="solid"/>
              <a:round/>
            </a:ln>
          </a:bottom>
          <a:insideH>
            <a:ln w="12700" cap="flat">
              <a:solidFill>
                <a:srgbClr val="332C20"/>
              </a:solidFill>
              <a:prstDash val="solid"/>
              <a:round/>
            </a:ln>
          </a:insideH>
          <a:insideV>
            <a:ln w="12700" cap="flat">
              <a:solidFill>
                <a:srgbClr val="332C20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chemeClr val="accent1"/>
        </a:fontRef>
        <a:schemeClr val="accent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7E7"/>
          </a:solidFill>
        </a:fill>
      </a:tcStyle>
    </a:wholeTbl>
    <a:band2H>
      <a:tcTxStyle b="def" i="def"/>
      <a:tcStyle>
        <a:tcBdr/>
        <a:fill>
          <a:solidFill>
            <a:srgbClr val="332C20"/>
          </a:solidFill>
        </a:fill>
      </a:tcStyle>
    </a:band2H>
    <a:firstCol>
      <a:tcTxStyle b="on" i="off">
        <a:fontRef idx="minor">
          <a:srgbClr val="332C20"/>
        </a:fontRef>
        <a:srgbClr val="332C2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chemeClr val="accent1"/>
        </a:fontRef>
        <a:schemeClr val="accent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chemeClr val="accent1"/>
              </a:solidFill>
              <a:prstDash val="solid"/>
              <a:round/>
            </a:ln>
          </a:top>
          <a:bottom>
            <a:ln w="254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32C20"/>
          </a:solidFill>
        </a:fill>
      </a:tcStyle>
    </a:lastRow>
    <a:firstRow>
      <a:tcTxStyle b="on" i="off">
        <a:fontRef idx="minor">
          <a:srgbClr val="332C20"/>
        </a:fontRef>
        <a:srgbClr val="332C2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chemeClr val="accent1"/>
              </a:solidFill>
              <a:prstDash val="solid"/>
              <a:round/>
            </a:ln>
          </a:top>
          <a:bottom>
            <a:ln w="254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chemeClr val="accent1"/>
        </a:fontRef>
        <a:schemeClr val="accent1"/>
      </a:tcTxStyle>
      <a:tcStyle>
        <a:tcBdr>
          <a:left>
            <a:ln w="12700" cap="flat">
              <a:solidFill>
                <a:srgbClr val="332C20"/>
              </a:solidFill>
              <a:prstDash val="solid"/>
              <a:round/>
            </a:ln>
          </a:left>
          <a:right>
            <a:ln w="12700" cap="flat">
              <a:solidFill>
                <a:srgbClr val="332C20"/>
              </a:solidFill>
              <a:prstDash val="solid"/>
              <a:round/>
            </a:ln>
          </a:right>
          <a:top>
            <a:ln w="12700" cap="flat">
              <a:solidFill>
                <a:srgbClr val="332C20"/>
              </a:solidFill>
              <a:prstDash val="solid"/>
              <a:round/>
            </a:ln>
          </a:top>
          <a:bottom>
            <a:ln w="12700" cap="flat">
              <a:solidFill>
                <a:srgbClr val="332C20"/>
              </a:solidFill>
              <a:prstDash val="solid"/>
              <a:round/>
            </a:ln>
          </a:bottom>
          <a:insideH>
            <a:ln w="12700" cap="flat">
              <a:solidFill>
                <a:srgbClr val="332C20"/>
              </a:solidFill>
              <a:prstDash val="solid"/>
              <a:round/>
            </a:ln>
          </a:insideH>
          <a:insideV>
            <a:ln w="12700" cap="flat">
              <a:solidFill>
                <a:srgbClr val="332C20"/>
              </a:solidFill>
              <a:prstDash val="solid"/>
              <a:round/>
            </a:ln>
          </a:insideV>
        </a:tcBdr>
        <a:fill>
          <a:solidFill>
            <a:srgbClr val="CACBCC"/>
          </a:solidFill>
        </a:fill>
      </a:tcStyle>
    </a:wholeTbl>
    <a:band2H>
      <a:tcTxStyle b="def" i="def"/>
      <a:tcStyle>
        <a:tcBdr/>
        <a:fill>
          <a:solidFill>
            <a:srgbClr val="E6E7E7"/>
          </a:solidFill>
        </a:fill>
      </a:tcStyle>
    </a:band2H>
    <a:firstCol>
      <a:tcTxStyle b="on" i="off">
        <a:fontRef idx="minor">
          <a:srgbClr val="332C20"/>
        </a:fontRef>
        <a:srgbClr val="332C20"/>
      </a:tcTxStyle>
      <a:tcStyle>
        <a:tcBdr>
          <a:left>
            <a:ln w="12700" cap="flat">
              <a:solidFill>
                <a:srgbClr val="332C20"/>
              </a:solidFill>
              <a:prstDash val="solid"/>
              <a:round/>
            </a:ln>
          </a:left>
          <a:right>
            <a:ln w="12700" cap="flat">
              <a:solidFill>
                <a:srgbClr val="332C20"/>
              </a:solidFill>
              <a:prstDash val="solid"/>
              <a:round/>
            </a:ln>
          </a:right>
          <a:top>
            <a:ln w="12700" cap="flat">
              <a:solidFill>
                <a:srgbClr val="332C20"/>
              </a:solidFill>
              <a:prstDash val="solid"/>
              <a:round/>
            </a:ln>
          </a:top>
          <a:bottom>
            <a:ln w="12700" cap="flat">
              <a:solidFill>
                <a:srgbClr val="332C20"/>
              </a:solidFill>
              <a:prstDash val="solid"/>
              <a:round/>
            </a:ln>
          </a:bottom>
          <a:insideH>
            <a:ln w="12700" cap="flat">
              <a:solidFill>
                <a:srgbClr val="332C20"/>
              </a:solidFill>
              <a:prstDash val="solid"/>
              <a:round/>
            </a:ln>
          </a:insideH>
          <a:insideV>
            <a:ln w="12700" cap="flat">
              <a:solidFill>
                <a:srgbClr val="332C20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332C20"/>
        </a:fontRef>
        <a:srgbClr val="332C20"/>
      </a:tcTxStyle>
      <a:tcStyle>
        <a:tcBdr>
          <a:left>
            <a:ln w="12700" cap="flat">
              <a:solidFill>
                <a:srgbClr val="332C20"/>
              </a:solidFill>
              <a:prstDash val="solid"/>
              <a:round/>
            </a:ln>
          </a:left>
          <a:right>
            <a:ln w="12700" cap="flat">
              <a:solidFill>
                <a:srgbClr val="332C20"/>
              </a:solidFill>
              <a:prstDash val="solid"/>
              <a:round/>
            </a:ln>
          </a:right>
          <a:top>
            <a:ln w="38100" cap="flat">
              <a:solidFill>
                <a:srgbClr val="332C20"/>
              </a:solidFill>
              <a:prstDash val="solid"/>
              <a:round/>
            </a:ln>
          </a:top>
          <a:bottom>
            <a:ln w="12700" cap="flat">
              <a:solidFill>
                <a:srgbClr val="332C20"/>
              </a:solidFill>
              <a:prstDash val="solid"/>
              <a:round/>
            </a:ln>
          </a:bottom>
          <a:insideH>
            <a:ln w="12700" cap="flat">
              <a:solidFill>
                <a:srgbClr val="332C20"/>
              </a:solidFill>
              <a:prstDash val="solid"/>
              <a:round/>
            </a:ln>
          </a:insideH>
          <a:insideV>
            <a:ln w="12700" cap="flat">
              <a:solidFill>
                <a:srgbClr val="332C20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332C20"/>
        </a:fontRef>
        <a:srgbClr val="332C20"/>
      </a:tcTxStyle>
      <a:tcStyle>
        <a:tcBdr>
          <a:left>
            <a:ln w="12700" cap="flat">
              <a:solidFill>
                <a:srgbClr val="332C20"/>
              </a:solidFill>
              <a:prstDash val="solid"/>
              <a:round/>
            </a:ln>
          </a:left>
          <a:right>
            <a:ln w="12700" cap="flat">
              <a:solidFill>
                <a:srgbClr val="332C20"/>
              </a:solidFill>
              <a:prstDash val="solid"/>
              <a:round/>
            </a:ln>
          </a:right>
          <a:top>
            <a:ln w="12700" cap="flat">
              <a:solidFill>
                <a:srgbClr val="332C20"/>
              </a:solidFill>
              <a:prstDash val="solid"/>
              <a:round/>
            </a:ln>
          </a:top>
          <a:bottom>
            <a:ln w="38100" cap="flat">
              <a:solidFill>
                <a:srgbClr val="332C20"/>
              </a:solidFill>
              <a:prstDash val="solid"/>
              <a:round/>
            </a:ln>
          </a:bottom>
          <a:insideH>
            <a:ln w="12700" cap="flat">
              <a:solidFill>
                <a:srgbClr val="332C20"/>
              </a:solidFill>
              <a:prstDash val="solid"/>
              <a:round/>
            </a:ln>
          </a:insideH>
          <a:insideV>
            <a:ln w="12700" cap="flat">
              <a:solidFill>
                <a:srgbClr val="332C20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chemeClr val="accent1"/>
        </a:fontRef>
        <a:schemeClr val="accent1"/>
      </a:tcTxStyle>
      <a:tcStyle>
        <a:tcBdr>
          <a:left>
            <a:ln w="12700" cap="flat">
              <a:solidFill>
                <a:schemeClr val="accent1"/>
              </a:solidFill>
              <a:prstDash val="solid"/>
              <a:round/>
            </a:ln>
          </a:left>
          <a:right>
            <a:ln w="12700" cap="flat">
              <a:solidFill>
                <a:schemeClr val="accent1"/>
              </a:solidFill>
              <a:prstDash val="solid"/>
              <a:round/>
            </a:ln>
          </a:right>
          <a:top>
            <a:ln w="12700" cap="flat">
              <a:solidFill>
                <a:schemeClr val="accent1"/>
              </a:solidFill>
              <a:prstDash val="solid"/>
              <a:round/>
            </a:ln>
          </a:top>
          <a:bottom>
            <a:ln w="127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solidFill>
                <a:schemeClr val="accent1"/>
              </a:solidFill>
              <a:prstDash val="solid"/>
              <a:round/>
            </a:ln>
          </a:insideH>
          <a:insideV>
            <a:ln w="12700" cap="flat">
              <a:solidFill>
                <a:schemeClr val="accent1"/>
              </a:solidFill>
              <a:prstDash val="solid"/>
              <a:round/>
            </a:ln>
          </a:insideV>
        </a:tcBdr>
        <a:fill>
          <a:solidFill>
            <a:schemeClr val="accent1">
              <a:alpha val="20000"/>
            </a:scheme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chemeClr val="accent1"/>
        </a:fontRef>
        <a:schemeClr val="accent1"/>
      </a:tcTxStyle>
      <a:tcStyle>
        <a:tcBdr>
          <a:left>
            <a:ln w="12700" cap="flat">
              <a:solidFill>
                <a:schemeClr val="accent1"/>
              </a:solidFill>
              <a:prstDash val="solid"/>
              <a:round/>
            </a:ln>
          </a:left>
          <a:right>
            <a:ln w="12700" cap="flat">
              <a:solidFill>
                <a:schemeClr val="accent1"/>
              </a:solidFill>
              <a:prstDash val="solid"/>
              <a:round/>
            </a:ln>
          </a:right>
          <a:top>
            <a:ln w="12700" cap="flat">
              <a:solidFill>
                <a:schemeClr val="accent1"/>
              </a:solidFill>
              <a:prstDash val="solid"/>
              <a:round/>
            </a:ln>
          </a:top>
          <a:bottom>
            <a:ln w="127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solidFill>
                <a:schemeClr val="accent1"/>
              </a:solidFill>
              <a:prstDash val="solid"/>
              <a:round/>
            </a:ln>
          </a:insideH>
          <a:insideV>
            <a:ln w="12700" cap="flat">
              <a:solidFill>
                <a:schemeClr val="accent1"/>
              </a:solidFill>
              <a:prstDash val="solid"/>
              <a:round/>
            </a:ln>
          </a:insideV>
        </a:tcBdr>
        <a:fill>
          <a:solidFill>
            <a:schemeClr val="accent1">
              <a:alpha val="20000"/>
            </a:schemeClr>
          </a:solidFill>
        </a:fill>
      </a:tcStyle>
    </a:firstCol>
    <a:lastRow>
      <a:tcTxStyle b="on" i="off">
        <a:fontRef idx="minor">
          <a:schemeClr val="accent1"/>
        </a:fontRef>
        <a:schemeClr val="accent1"/>
      </a:tcTxStyle>
      <a:tcStyle>
        <a:tcBdr>
          <a:left>
            <a:ln w="12700" cap="flat">
              <a:solidFill>
                <a:schemeClr val="accent1"/>
              </a:solidFill>
              <a:prstDash val="solid"/>
              <a:round/>
            </a:ln>
          </a:left>
          <a:right>
            <a:ln w="12700" cap="flat">
              <a:solidFill>
                <a:schemeClr val="accent1"/>
              </a:solidFill>
              <a:prstDash val="solid"/>
              <a:round/>
            </a:ln>
          </a:right>
          <a:top>
            <a:ln w="50800" cap="flat">
              <a:solidFill>
                <a:schemeClr val="accent1"/>
              </a:solidFill>
              <a:prstDash val="solid"/>
              <a:round/>
            </a:ln>
          </a:top>
          <a:bottom>
            <a:ln w="127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solidFill>
                <a:schemeClr val="accent1"/>
              </a:solidFill>
              <a:prstDash val="solid"/>
              <a:round/>
            </a:ln>
          </a:insideH>
          <a:insideV>
            <a:ln w="12700" cap="flat">
              <a:solidFill>
                <a:schemeClr val="accent1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chemeClr val="accent1"/>
        </a:fontRef>
        <a:schemeClr val="accent1"/>
      </a:tcTxStyle>
      <a:tcStyle>
        <a:tcBdr>
          <a:left>
            <a:ln w="12700" cap="flat">
              <a:solidFill>
                <a:schemeClr val="accent1"/>
              </a:solidFill>
              <a:prstDash val="solid"/>
              <a:round/>
            </a:ln>
          </a:left>
          <a:right>
            <a:ln w="12700" cap="flat">
              <a:solidFill>
                <a:schemeClr val="accent1"/>
              </a:solidFill>
              <a:prstDash val="solid"/>
              <a:round/>
            </a:ln>
          </a:right>
          <a:top>
            <a:ln w="12700" cap="flat">
              <a:solidFill>
                <a:schemeClr val="accent1"/>
              </a:solidFill>
              <a:prstDash val="solid"/>
              <a:round/>
            </a:ln>
          </a:top>
          <a:bottom>
            <a:ln w="254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solidFill>
                <a:schemeClr val="accent1"/>
              </a:solidFill>
              <a:prstDash val="solid"/>
              <a:round/>
            </a:ln>
          </a:insideH>
          <a:insideV>
            <a:ln w="12700" cap="flat">
              <a:solidFill>
                <a:schemeClr val="accent1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Relationship Id="rId43" Type="http://schemas.openxmlformats.org/officeDocument/2006/relationships/slide" Target="slides/slide36.xml"/><Relationship Id="rId44" Type="http://schemas.openxmlformats.org/officeDocument/2006/relationships/slide" Target="slides/slide37.xml"/><Relationship Id="rId45" Type="http://schemas.openxmlformats.org/officeDocument/2006/relationships/slide" Target="slides/slide38.xml"/><Relationship Id="rId46" Type="http://schemas.openxmlformats.org/officeDocument/2006/relationships/slide" Target="slides/slide39.xml"/><Relationship Id="rId47" Type="http://schemas.openxmlformats.org/officeDocument/2006/relationships/slide" Target="slides/slide40.xml"/><Relationship Id="rId48" Type="http://schemas.openxmlformats.org/officeDocument/2006/relationships/slide" Target="slides/slide41.xml"/><Relationship Id="rId49" Type="http://schemas.openxmlformats.org/officeDocument/2006/relationships/slide" Target="slides/slide42.xml"/><Relationship Id="rId50" Type="http://schemas.openxmlformats.org/officeDocument/2006/relationships/slide" Target="slides/slide43.xml"/><Relationship Id="rId51" Type="http://schemas.openxmlformats.org/officeDocument/2006/relationships/slide" Target="slides/slide44.xml"/><Relationship Id="rId52" Type="http://schemas.openxmlformats.org/officeDocument/2006/relationships/slide" Target="slides/slide45.xml"/><Relationship Id="rId53" Type="http://schemas.openxmlformats.org/officeDocument/2006/relationships/slide" Target="slides/slide46.xml"/><Relationship Id="rId54" Type="http://schemas.openxmlformats.org/officeDocument/2006/relationships/slide" Target="slides/slide47.xml"/><Relationship Id="rId55" Type="http://schemas.openxmlformats.org/officeDocument/2006/relationships/slide" Target="slides/slide48.xml"/><Relationship Id="rId56" Type="http://schemas.openxmlformats.org/officeDocument/2006/relationships/slide" Target="slides/slide49.xml"/><Relationship Id="rId57" Type="http://schemas.openxmlformats.org/officeDocument/2006/relationships/slide" Target="slides/slide50.xml"/><Relationship Id="rId58" Type="http://schemas.openxmlformats.org/officeDocument/2006/relationships/slide" Target="slides/slide51.xml"/><Relationship Id="rId59" Type="http://schemas.openxmlformats.org/officeDocument/2006/relationships/slide" Target="slides/slide52.xml"/><Relationship Id="rId60" Type="http://schemas.openxmlformats.org/officeDocument/2006/relationships/slide" Target="slides/slide53.xml"/><Relationship Id="rId61" Type="http://schemas.openxmlformats.org/officeDocument/2006/relationships/slide" Target="slides/slide54.xml"/><Relationship Id="rId62" Type="http://schemas.openxmlformats.org/officeDocument/2006/relationships/slide" Target="slides/slide55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51" name="Shape 51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defRPr sz="1200">
        <a:solidFill>
          <a:schemeClr val="accent1"/>
        </a:solidFill>
        <a:latin typeface="+mn-lt"/>
        <a:ea typeface="+mn-ea"/>
        <a:cs typeface="+mn-cs"/>
        <a:sym typeface="Trebuchet MS"/>
      </a:defRPr>
    </a:lvl1pPr>
    <a:lvl2pPr indent="228600" defTabSz="457200" latinLnBrk="0">
      <a:defRPr sz="1200">
        <a:solidFill>
          <a:schemeClr val="accent1"/>
        </a:solidFill>
        <a:latin typeface="+mn-lt"/>
        <a:ea typeface="+mn-ea"/>
        <a:cs typeface="+mn-cs"/>
        <a:sym typeface="Trebuchet MS"/>
      </a:defRPr>
    </a:lvl2pPr>
    <a:lvl3pPr indent="457200" defTabSz="457200" latinLnBrk="0">
      <a:defRPr sz="1200">
        <a:solidFill>
          <a:schemeClr val="accent1"/>
        </a:solidFill>
        <a:latin typeface="+mn-lt"/>
        <a:ea typeface="+mn-ea"/>
        <a:cs typeface="+mn-cs"/>
        <a:sym typeface="Trebuchet MS"/>
      </a:defRPr>
    </a:lvl3pPr>
    <a:lvl4pPr indent="685800" defTabSz="457200" latinLnBrk="0">
      <a:defRPr sz="1200">
        <a:solidFill>
          <a:schemeClr val="accent1"/>
        </a:solidFill>
        <a:latin typeface="+mn-lt"/>
        <a:ea typeface="+mn-ea"/>
        <a:cs typeface="+mn-cs"/>
        <a:sym typeface="Trebuchet MS"/>
      </a:defRPr>
    </a:lvl4pPr>
    <a:lvl5pPr indent="914400" defTabSz="457200" latinLnBrk="0">
      <a:defRPr sz="1200">
        <a:solidFill>
          <a:schemeClr val="accent1"/>
        </a:solidFill>
        <a:latin typeface="+mn-lt"/>
        <a:ea typeface="+mn-ea"/>
        <a:cs typeface="+mn-cs"/>
        <a:sym typeface="Trebuchet MS"/>
      </a:defRPr>
    </a:lvl5pPr>
    <a:lvl6pPr indent="1143000" defTabSz="457200" latinLnBrk="0">
      <a:defRPr sz="1200">
        <a:solidFill>
          <a:schemeClr val="accent1"/>
        </a:solidFill>
        <a:latin typeface="+mn-lt"/>
        <a:ea typeface="+mn-ea"/>
        <a:cs typeface="+mn-cs"/>
        <a:sym typeface="Trebuchet MS"/>
      </a:defRPr>
    </a:lvl6pPr>
    <a:lvl7pPr indent="1371600" defTabSz="457200" latinLnBrk="0">
      <a:defRPr sz="1200">
        <a:solidFill>
          <a:schemeClr val="accent1"/>
        </a:solidFill>
        <a:latin typeface="+mn-lt"/>
        <a:ea typeface="+mn-ea"/>
        <a:cs typeface="+mn-cs"/>
        <a:sym typeface="Trebuchet MS"/>
      </a:defRPr>
    </a:lvl7pPr>
    <a:lvl8pPr indent="1600200" defTabSz="457200" latinLnBrk="0">
      <a:defRPr sz="1200">
        <a:solidFill>
          <a:schemeClr val="accent1"/>
        </a:solidFill>
        <a:latin typeface="+mn-lt"/>
        <a:ea typeface="+mn-ea"/>
        <a:cs typeface="+mn-cs"/>
        <a:sym typeface="Trebuchet MS"/>
      </a:defRPr>
    </a:lvl8pPr>
    <a:lvl9pPr indent="1828800" defTabSz="457200" latinLnBrk="0">
      <a:defRPr sz="1200">
        <a:solidFill>
          <a:schemeClr val="accent1"/>
        </a:solidFill>
        <a:latin typeface="+mn-lt"/>
        <a:ea typeface="+mn-ea"/>
        <a:cs typeface="+mn-cs"/>
        <a:sym typeface="Trebuchet MS"/>
      </a:defRPr>
    </a:lvl9pPr>
  </p:notesStyle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
</file>

<file path=ppt/notesSlides/_rels/notesSlide10.xml.rels><?xml version="1.0" encoding="UTF-8"?>
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</Relationships>

</file>

<file path=ppt/notesSlides/_rels/notesSlide11.xml.rels><?xml version="1.0" encoding="UTF-8"?>
<Relationships xmlns="http://schemas.openxmlformats.org/package/2006/relationships"><Relationship Id="rId1" Type="http://schemas.openxmlformats.org/officeDocument/2006/relationships/slide" Target="../slides/slide12.xml"/><Relationship Id="rId2" Type="http://schemas.openxmlformats.org/officeDocument/2006/relationships/notesMaster" Target="../notesMasters/notesMaster1.xml"/></Relationships>

</file>

<file path=ppt/notesSlides/_rels/notesSlide12.xml.rels><?xml version="1.0" encoding="UTF-8"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
</file>

<file path=ppt/notesSlides/_rels/notesSlide13.xml.rels><?xml version="1.0" encoding="UTF-8"?>
<Relationships xmlns="http://schemas.openxmlformats.org/package/2006/relationships"><Relationship Id="rId1" Type="http://schemas.openxmlformats.org/officeDocument/2006/relationships/slide" Target="../slides/slide14.xml"/><Relationship Id="rId2" Type="http://schemas.openxmlformats.org/officeDocument/2006/relationships/notesMaster" Target="../notesMasters/notesMaster1.xml"/></Relationships>

</file>

<file path=ppt/notesSlides/_rels/notesSlide14.xml.rels><?xml version="1.0" encoding="UTF-8"?>
<Relationships xmlns="http://schemas.openxmlformats.org/package/2006/relationships"><Relationship Id="rId1" Type="http://schemas.openxmlformats.org/officeDocument/2006/relationships/slide" Target="../slides/slide15.xml"/><Relationship Id="rId2" Type="http://schemas.openxmlformats.org/officeDocument/2006/relationships/notesMaster" Target="../notesMasters/notesMaster1.xml"/></Relationships>

</file>

<file path=ppt/notesSlides/_rels/notesSlide15.xml.rels><?xml version="1.0" encoding="UTF-8"?>
<Relationships xmlns="http://schemas.openxmlformats.org/package/2006/relationships"><Relationship Id="rId1" Type="http://schemas.openxmlformats.org/officeDocument/2006/relationships/slide" Target="../slides/slide16.xml"/><Relationship Id="rId2" Type="http://schemas.openxmlformats.org/officeDocument/2006/relationships/notesMaster" Target="../notesMasters/notesMaster1.xml"/></Relationships>

</file>

<file path=ppt/notesSlides/_rels/notesSlide16.xml.rels><?xml version="1.0" encoding="UTF-8"?>
<Relationships xmlns="http://schemas.openxmlformats.org/package/2006/relationships"><Relationship Id="rId1" Type="http://schemas.openxmlformats.org/officeDocument/2006/relationships/slide" Target="../slides/slide17.xml"/><Relationship Id="rId2" Type="http://schemas.openxmlformats.org/officeDocument/2006/relationships/notesMaster" Target="../notesMasters/notesMaster1.xml"/></Relationships>

</file>

<file path=ppt/notesSlides/_rels/notesSlide17.xml.rels><?xml version="1.0" encoding="UTF-8"?>
<Relationships xmlns="http://schemas.openxmlformats.org/package/2006/relationships"><Relationship Id="rId1" Type="http://schemas.openxmlformats.org/officeDocument/2006/relationships/slide" Target="../slides/slide18.xml"/><Relationship Id="rId2" Type="http://schemas.openxmlformats.org/officeDocument/2006/relationships/notesMaster" Target="../notesMasters/notesMaster1.xml"/></Relationships>

</file>

<file path=ppt/notesSlides/_rels/notesSlide18.xml.rels><?xml version="1.0" encoding="UTF-8"?>
<Relationships xmlns="http://schemas.openxmlformats.org/package/2006/relationships"><Relationship Id="rId1" Type="http://schemas.openxmlformats.org/officeDocument/2006/relationships/slide" Target="../slides/slide19.xml"/><Relationship Id="rId2" Type="http://schemas.openxmlformats.org/officeDocument/2006/relationships/notesMaster" Target="../notesMasters/notesMaster1.xml"/></Relationships>

</file>

<file path=ppt/notesSlides/_rels/notesSlide19.xml.rels><?xml version="1.0" encoding="UTF-8"?>
<Relationships xmlns="http://schemas.openxmlformats.org/package/2006/relationships"><Relationship Id="rId1" Type="http://schemas.openxmlformats.org/officeDocument/2006/relationships/slide" Target="../slides/slide20.xml"/><Relationship Id="rId2" Type="http://schemas.openxmlformats.org/officeDocument/2006/relationships/notesMaster" Target="../notesMasters/notesMaster1.xml"/></Relationships>
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</Relationships>

</file>

<file path=ppt/notesSlides/_rels/notesSlide20.xml.rels><?xml version="1.0" encoding="UTF-8"?>
<Relationships xmlns="http://schemas.openxmlformats.org/package/2006/relationships"><Relationship Id="rId1" Type="http://schemas.openxmlformats.org/officeDocument/2006/relationships/slide" Target="../slides/slide21.xml"/><Relationship Id="rId2" Type="http://schemas.openxmlformats.org/officeDocument/2006/relationships/notesMaster" Target="../notesMasters/notesMaster1.xml"/></Relationships>

</file>

<file path=ppt/notesSlides/_rels/notesSlide21.xml.rels><?xml version="1.0" encoding="UTF-8"?>
<Relationships xmlns="http://schemas.openxmlformats.org/package/2006/relationships"><Relationship Id="rId1" Type="http://schemas.openxmlformats.org/officeDocument/2006/relationships/slide" Target="../slides/slide22.xml"/><Relationship Id="rId2" Type="http://schemas.openxmlformats.org/officeDocument/2006/relationships/notesMaster" Target="../notesMasters/notesMaster1.xml"/></Relationships>

</file>

<file path=ppt/notesSlides/_rels/notesSlide22.xml.rels><?xml version="1.0" encoding="UTF-8"?>
<Relationships xmlns="http://schemas.openxmlformats.org/package/2006/relationships"><Relationship Id="rId1" Type="http://schemas.openxmlformats.org/officeDocument/2006/relationships/slide" Target="../slides/slide23.xml"/><Relationship Id="rId2" Type="http://schemas.openxmlformats.org/officeDocument/2006/relationships/notesMaster" Target="../notesMasters/notesMaster1.xml"/></Relationships>

</file>

<file path=ppt/notesSlides/_rels/notesSlide23.xml.rels><?xml version="1.0" encoding="UTF-8"?>
<Relationships xmlns="http://schemas.openxmlformats.org/package/2006/relationships"><Relationship Id="rId1" Type="http://schemas.openxmlformats.org/officeDocument/2006/relationships/slide" Target="../slides/slide24.xml"/><Relationship Id="rId2" Type="http://schemas.openxmlformats.org/officeDocument/2006/relationships/notesMaster" Target="../notesMasters/notesMaster1.xml"/></Relationships>

</file>

<file path=ppt/notesSlides/_rels/notesSlide24.xml.rels><?xml version="1.0" encoding="UTF-8"?>
<Relationships xmlns="http://schemas.openxmlformats.org/package/2006/relationships"><Relationship Id="rId1" Type="http://schemas.openxmlformats.org/officeDocument/2006/relationships/slide" Target="../slides/slide25.xml"/><Relationship Id="rId2" Type="http://schemas.openxmlformats.org/officeDocument/2006/relationships/notesMaster" Target="../notesMasters/notesMaster1.xml"/></Relationships>

</file>

<file path=ppt/notesSlides/_rels/notesSlide25.xml.rels><?xml version="1.0" encoding="UTF-8"?>
<Relationships xmlns="http://schemas.openxmlformats.org/package/2006/relationships"><Relationship Id="rId1" Type="http://schemas.openxmlformats.org/officeDocument/2006/relationships/slide" Target="../slides/slide26.xml"/><Relationship Id="rId2" Type="http://schemas.openxmlformats.org/officeDocument/2006/relationships/notesMaster" Target="../notesMasters/notesMaster1.xml"/></Relationships>

</file>

<file path=ppt/notesSlides/_rels/notesSlide26.xml.rels><?xml version="1.0" encoding="UTF-8"?>
<Relationships xmlns="http://schemas.openxmlformats.org/package/2006/relationships"><Relationship Id="rId1" Type="http://schemas.openxmlformats.org/officeDocument/2006/relationships/slide" Target="../slides/slide27.xml"/><Relationship Id="rId2" Type="http://schemas.openxmlformats.org/officeDocument/2006/relationships/notesMaster" Target="../notesMasters/notesMaster1.xml"/></Relationships>

</file>

<file path=ppt/notesSlides/_rels/notesSlide27.xml.rels><?xml version="1.0" encoding="UTF-8"?>
<Relationships xmlns="http://schemas.openxmlformats.org/package/2006/relationships"><Relationship Id="rId1" Type="http://schemas.openxmlformats.org/officeDocument/2006/relationships/slide" Target="../slides/slide28.xml"/><Relationship Id="rId2" Type="http://schemas.openxmlformats.org/officeDocument/2006/relationships/notesMaster" Target="../notesMasters/notesMaster1.xml"/></Relationships>

</file>

<file path=ppt/notesSlides/_rels/notesSlide28.xml.rels><?xml version="1.0" encoding="UTF-8"?>
<Relationships xmlns="http://schemas.openxmlformats.org/package/2006/relationships"><Relationship Id="rId1" Type="http://schemas.openxmlformats.org/officeDocument/2006/relationships/slide" Target="../slides/slide29.xml"/><Relationship Id="rId2" Type="http://schemas.openxmlformats.org/officeDocument/2006/relationships/notesMaster" Target="../notesMasters/notesMaster1.xml"/></Relationships>

</file>

<file path=ppt/notesSlides/_rels/notesSlide29.xml.rels><?xml version="1.0" encoding="UTF-8"?>
<Relationships xmlns="http://schemas.openxmlformats.org/package/2006/relationships"><Relationship Id="rId1" Type="http://schemas.openxmlformats.org/officeDocument/2006/relationships/slide" Target="../slides/slide30.xml"/><Relationship Id="rId2" Type="http://schemas.openxmlformats.org/officeDocument/2006/relationships/notesMaster" Target="../notesMasters/notesMaster1.xml"/></Relationships>
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</Relationships>

</file>

<file path=ppt/notesSlides/_rels/notesSlide30.xml.rels><?xml version="1.0" encoding="UTF-8"?>
<Relationships xmlns="http://schemas.openxmlformats.org/package/2006/relationships"><Relationship Id="rId1" Type="http://schemas.openxmlformats.org/officeDocument/2006/relationships/slide" Target="../slides/slide31.xml"/><Relationship Id="rId2" Type="http://schemas.openxmlformats.org/officeDocument/2006/relationships/notesMaster" Target="../notesMasters/notesMaster1.xml"/></Relationships>

</file>

<file path=ppt/notesSlides/_rels/notesSlide31.xml.rels><?xml version="1.0" encoding="UTF-8"?>
<Relationships xmlns="http://schemas.openxmlformats.org/package/2006/relationships"><Relationship Id="rId1" Type="http://schemas.openxmlformats.org/officeDocument/2006/relationships/slide" Target="../slides/slide32.xml"/><Relationship Id="rId2" Type="http://schemas.openxmlformats.org/officeDocument/2006/relationships/notesMaster" Target="../notesMasters/notesMaster1.xml"/></Relationships>

</file>

<file path=ppt/notesSlides/_rels/notesSlide32.xml.rels><?xml version="1.0" encoding="UTF-8"?>
<Relationships xmlns="http://schemas.openxmlformats.org/package/2006/relationships"><Relationship Id="rId1" Type="http://schemas.openxmlformats.org/officeDocument/2006/relationships/slide" Target="../slides/slide33.xml"/><Relationship Id="rId2" Type="http://schemas.openxmlformats.org/officeDocument/2006/relationships/notesMaster" Target="../notesMasters/notesMaster1.xml"/></Relationships>

</file>

<file path=ppt/notesSlides/_rels/notesSlide33.xml.rels><?xml version="1.0" encoding="UTF-8"?>
<Relationships xmlns="http://schemas.openxmlformats.org/package/2006/relationships"><Relationship Id="rId1" Type="http://schemas.openxmlformats.org/officeDocument/2006/relationships/slide" Target="../slides/slide34.xml"/><Relationship Id="rId2" Type="http://schemas.openxmlformats.org/officeDocument/2006/relationships/notesMaster" Target="../notesMasters/notesMaster1.xml"/></Relationships>

</file>

<file path=ppt/notesSlides/_rels/notesSlide34.xml.rels><?xml version="1.0" encoding="UTF-8"?>
<Relationships xmlns="http://schemas.openxmlformats.org/package/2006/relationships"><Relationship Id="rId1" Type="http://schemas.openxmlformats.org/officeDocument/2006/relationships/slide" Target="../slides/slide35.xml"/><Relationship Id="rId2" Type="http://schemas.openxmlformats.org/officeDocument/2006/relationships/notesMaster" Target="../notesMasters/notesMaster1.xml"/></Relationships>

</file>

<file path=ppt/notesSlides/_rels/notesSlide35.xml.rels><?xml version="1.0" encoding="UTF-8"?>
<Relationships xmlns="http://schemas.openxmlformats.org/package/2006/relationships"><Relationship Id="rId1" Type="http://schemas.openxmlformats.org/officeDocument/2006/relationships/slide" Target="../slides/slide36.xml"/><Relationship Id="rId2" Type="http://schemas.openxmlformats.org/officeDocument/2006/relationships/notesMaster" Target="../notesMasters/notesMaster1.xml"/></Relationships>

</file>

<file path=ppt/notesSlides/_rels/notesSlide36.xml.rels><?xml version="1.0" encoding="UTF-8"?>
<Relationships xmlns="http://schemas.openxmlformats.org/package/2006/relationships"><Relationship Id="rId1" Type="http://schemas.openxmlformats.org/officeDocument/2006/relationships/slide" Target="../slides/slide37.xml"/><Relationship Id="rId2" Type="http://schemas.openxmlformats.org/officeDocument/2006/relationships/notesMaster" Target="../notesMasters/notesMaster1.xml"/></Relationships>

</file>

<file path=ppt/notesSlides/_rels/notesSlide37.xml.rels><?xml version="1.0" encoding="UTF-8"?>
<Relationships xmlns="http://schemas.openxmlformats.org/package/2006/relationships"><Relationship Id="rId1" Type="http://schemas.openxmlformats.org/officeDocument/2006/relationships/slide" Target="../slides/slide38.xml"/><Relationship Id="rId2" Type="http://schemas.openxmlformats.org/officeDocument/2006/relationships/notesMaster" Target="../notesMasters/notesMaster1.xml"/></Relationships>

</file>

<file path=ppt/notesSlides/_rels/notesSlide38.xml.rels><?xml version="1.0" encoding="UTF-8"?>
<Relationships xmlns="http://schemas.openxmlformats.org/package/2006/relationships"><Relationship Id="rId1" Type="http://schemas.openxmlformats.org/officeDocument/2006/relationships/slide" Target="../slides/slide39.xml"/><Relationship Id="rId2" Type="http://schemas.openxmlformats.org/officeDocument/2006/relationships/notesMaster" Target="../notesMasters/notesMaster1.xml"/></Relationships>

</file>

<file path=ppt/notesSlides/_rels/notesSlide39.xml.rels><?xml version="1.0" encoding="UTF-8"?>
<Relationships xmlns="http://schemas.openxmlformats.org/package/2006/relationships"><Relationship Id="rId1" Type="http://schemas.openxmlformats.org/officeDocument/2006/relationships/slide" Target="../slides/slide40.xml"/><Relationship Id="rId2" Type="http://schemas.openxmlformats.org/officeDocument/2006/relationships/notesMaster" Target="../notesMasters/notesMaster1.xml"/></Relationships>
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
</file>

<file path=ppt/notesSlides/_rels/notesSlide40.xml.rels><?xml version="1.0" encoding="UTF-8"?>
<Relationships xmlns="http://schemas.openxmlformats.org/package/2006/relationships"><Relationship Id="rId1" Type="http://schemas.openxmlformats.org/officeDocument/2006/relationships/slide" Target="../slides/slide41.xml"/><Relationship Id="rId2" Type="http://schemas.openxmlformats.org/officeDocument/2006/relationships/notesMaster" Target="../notesMasters/notesMaster1.xml"/></Relationships>

</file>

<file path=ppt/notesSlides/_rels/notesSlide41.xml.rels><?xml version="1.0" encoding="UTF-8"?>
<Relationships xmlns="http://schemas.openxmlformats.org/package/2006/relationships"><Relationship Id="rId1" Type="http://schemas.openxmlformats.org/officeDocument/2006/relationships/slide" Target="../slides/slide42.xml"/><Relationship Id="rId2" Type="http://schemas.openxmlformats.org/officeDocument/2006/relationships/notesMaster" Target="../notesMasters/notesMaster1.xml"/></Relationships>

</file>

<file path=ppt/notesSlides/_rels/notesSlide42.xml.rels><?xml version="1.0" encoding="UTF-8"?>
<Relationships xmlns="http://schemas.openxmlformats.org/package/2006/relationships"><Relationship Id="rId1" Type="http://schemas.openxmlformats.org/officeDocument/2006/relationships/slide" Target="../slides/slide43.xml"/><Relationship Id="rId2" Type="http://schemas.openxmlformats.org/officeDocument/2006/relationships/notesMaster" Target="../notesMasters/notesMaster1.xml"/></Relationships>

</file>

<file path=ppt/notesSlides/_rels/notesSlide43.xml.rels><?xml version="1.0" encoding="UTF-8"?>
<Relationships xmlns="http://schemas.openxmlformats.org/package/2006/relationships"><Relationship Id="rId1" Type="http://schemas.openxmlformats.org/officeDocument/2006/relationships/slide" Target="../slides/slide44.xml"/><Relationship Id="rId2" Type="http://schemas.openxmlformats.org/officeDocument/2006/relationships/notesMaster" Target="../notesMasters/notesMaster1.xml"/></Relationships>

</file>

<file path=ppt/notesSlides/_rels/notesSlide44.xml.rels><?xml version="1.0" encoding="UTF-8"?>
<Relationships xmlns="http://schemas.openxmlformats.org/package/2006/relationships"><Relationship Id="rId1" Type="http://schemas.openxmlformats.org/officeDocument/2006/relationships/slide" Target="../slides/slide45.xml"/><Relationship Id="rId2" Type="http://schemas.openxmlformats.org/officeDocument/2006/relationships/notesMaster" Target="../notesMasters/notesMaster1.xml"/></Relationships>

</file>

<file path=ppt/notesSlides/_rels/notesSlide45.xml.rels><?xml version="1.0" encoding="UTF-8"?>
<Relationships xmlns="http://schemas.openxmlformats.org/package/2006/relationships"><Relationship Id="rId1" Type="http://schemas.openxmlformats.org/officeDocument/2006/relationships/slide" Target="../slides/slide46.xml"/><Relationship Id="rId2" Type="http://schemas.openxmlformats.org/officeDocument/2006/relationships/notesMaster" Target="../notesMasters/notesMaster1.xml"/></Relationships>

</file>

<file path=ppt/notesSlides/_rels/notesSlide46.xml.rels><?xml version="1.0" encoding="UTF-8"?>
<Relationships xmlns="http://schemas.openxmlformats.org/package/2006/relationships"><Relationship Id="rId1" Type="http://schemas.openxmlformats.org/officeDocument/2006/relationships/slide" Target="../slides/slide47.xml"/><Relationship Id="rId2" Type="http://schemas.openxmlformats.org/officeDocument/2006/relationships/notesMaster" Target="../notesMasters/notesMaster1.xml"/></Relationships>

</file>

<file path=ppt/notesSlides/_rels/notesSlide47.xml.rels><?xml version="1.0" encoding="UTF-8"?>
<Relationships xmlns="http://schemas.openxmlformats.org/package/2006/relationships"><Relationship Id="rId1" Type="http://schemas.openxmlformats.org/officeDocument/2006/relationships/slide" Target="../slides/slide48.xml"/><Relationship Id="rId2" Type="http://schemas.openxmlformats.org/officeDocument/2006/relationships/notesMaster" Target="../notesMasters/notesMaster1.xml"/></Relationships>

</file>

<file path=ppt/notesSlides/_rels/notesSlide48.xml.rels><?xml version="1.0" encoding="UTF-8"?>
<Relationships xmlns="http://schemas.openxmlformats.org/package/2006/relationships"><Relationship Id="rId1" Type="http://schemas.openxmlformats.org/officeDocument/2006/relationships/slide" Target="../slides/slide49.xml"/><Relationship Id="rId2" Type="http://schemas.openxmlformats.org/officeDocument/2006/relationships/notesMaster" Target="../notesMasters/notesMaster1.xml"/></Relationships>

</file>

<file path=ppt/notesSlides/_rels/notesSlide49.xml.rels><?xml version="1.0" encoding="UTF-8"?>
<Relationships xmlns="http://schemas.openxmlformats.org/package/2006/relationships"><Relationship Id="rId1" Type="http://schemas.openxmlformats.org/officeDocument/2006/relationships/slide" Target="../slides/slide50.xml"/><Relationship Id="rId2" Type="http://schemas.openxmlformats.org/officeDocument/2006/relationships/notesMaster" Target="../notesMasters/notesMaster1.xml"/></Relationships>
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</Relationships>

</file>

<file path=ppt/notesSlides/_rels/notesSlide50.xml.rels><?xml version="1.0" encoding="UTF-8"?>
<Relationships xmlns="http://schemas.openxmlformats.org/package/2006/relationships"><Relationship Id="rId1" Type="http://schemas.openxmlformats.org/officeDocument/2006/relationships/slide" Target="../slides/slide51.xml"/><Relationship Id="rId2" Type="http://schemas.openxmlformats.org/officeDocument/2006/relationships/notesMaster" Target="../notesMasters/notesMaster1.xml"/></Relationships>

</file>

<file path=ppt/notesSlides/_rels/notesSlide51.xml.rels><?xml version="1.0" encoding="UTF-8"?>
<Relationships xmlns="http://schemas.openxmlformats.org/package/2006/relationships"><Relationship Id="rId1" Type="http://schemas.openxmlformats.org/officeDocument/2006/relationships/slide" Target="../slides/slide52.xml"/><Relationship Id="rId2" Type="http://schemas.openxmlformats.org/officeDocument/2006/relationships/notesMaster" Target="../notesMasters/notesMaster1.xml"/></Relationships>

</file>

<file path=ppt/notesSlides/_rels/notesSlide52.xml.rels><?xml version="1.0" encoding="UTF-8"?>
<Relationships xmlns="http://schemas.openxmlformats.org/package/2006/relationships"><Relationship Id="rId1" Type="http://schemas.openxmlformats.org/officeDocument/2006/relationships/slide" Target="../slides/slide53.xml"/><Relationship Id="rId2" Type="http://schemas.openxmlformats.org/officeDocument/2006/relationships/notesMaster" Target="../notesMasters/notesMaster1.xml"/></Relationships>

</file>

<file path=ppt/notesSlides/_rels/notesSlide53.xml.rels><?xml version="1.0" encoding="UTF-8"?>
<Relationships xmlns="http://schemas.openxmlformats.org/package/2006/relationships"><Relationship Id="rId1" Type="http://schemas.openxmlformats.org/officeDocument/2006/relationships/slide" Target="../slides/slide54.xml"/><Relationship Id="rId2" Type="http://schemas.openxmlformats.org/officeDocument/2006/relationships/notesMaster" Target="../notesMasters/notesMaster1.xml"/></Relationships>

</file>

<file path=ppt/notesSlides/_rels/notesSlide54.xml.rels><?xml version="1.0" encoding="UTF-8"?>
<Relationships xmlns="http://schemas.openxmlformats.org/package/2006/relationships"><Relationship Id="rId1" Type="http://schemas.openxmlformats.org/officeDocument/2006/relationships/slide" Target="../slides/slide55.xml"/><Relationship Id="rId2" Type="http://schemas.openxmlformats.org/officeDocument/2006/relationships/notesMaster" Target="../notesMasters/notesMaster1.xml"/></Relationships>

</file>

<file path=ppt/notesSlides/_rels/notesSlide6.xml.rels><?xml version="1.0" encoding="UTF-8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</Relationships>

</file>

<file path=ppt/notesSlides/_rels/notesSlide7.xml.rels><?xml version="1.0" encoding="UTF-8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</Relationships>

</file>

<file path=ppt/notesSlides/_rels/notesSlide8.xml.rels><?xml version="1.0" encoding="UTF-8"?>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</Relationships>

</file>

<file path=ppt/notesSlides/_rels/notesSlide9.xml.rels><?xml version="1.0" encoding="UTF-8"?>
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</Relationships>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63" name="Shape 63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we use Google playstore data as the data source, so we collect these data, we clean it, we split the sentence, and we build a filtering algorithm to select the high quality sentence</a:t>
            </a:r>
          </a:p>
          <a:p>
            <a:p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70" name="Shape 170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we use Google playstore data as the data source, so we collect these data, we clean it, we split the sentence, and we build a filtering algorithm to select the high quality sentence</a:t>
            </a:r>
          </a:p>
          <a:p>
            <a:p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94" name="Shape 194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we use Google playstore data as the data source, so we collect these data, we clean it, we split the sentence, and we build a filtering algorithm to select the high quality sentence</a:t>
            </a:r>
          </a:p>
          <a:p>
            <a:p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25" name="Shape 225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we use Google playstore data as the data source, so we collect these data, we clean it, we split the sentence, and we build a filtering algorithm to select the high quality sentence</a:t>
            </a:r>
          </a:p>
          <a:p>
            <a:p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50" name="Shape 250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we use Google playstore data as the data source, so we collect these data, we clean it, we split the sentence, and we build a filtering algorithm to select the high quality sentence</a:t>
            </a:r>
          </a:p>
          <a:p>
            <a:p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59" name="Shape 259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we use Google playstore data as the data source, so we collect these data, we clean it, we split the sentence, and we build a filtering algorithm to select the high quality sentence</a:t>
            </a:r>
          </a:p>
          <a:p>
            <a:p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Shape 283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84" name="Shape 284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we use Google playstore data as the data source, so we collect these data, we clean it, we split the sentence, and we build a filtering algorithm to select the high quality sentence</a:t>
            </a:r>
          </a:p>
          <a:p>
            <a:p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Shape 301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02" name="Shape 302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we use Google playstore data as the data source, so we collect these data, we clean it, we split the sentence, and we build a filtering algorithm to select the high quality sentence</a:t>
            </a:r>
          </a:p>
          <a:p>
            <a:p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Shape 336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37" name="Shape 337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we use Google playstore data as the data source, so we collect these data, we clean it, we split the sentence, and we build a filtering algorithm to select the high quality sentence</a:t>
            </a:r>
          </a:p>
          <a:p>
            <a:p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Shape 347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48" name="Shape 348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we use Google playstore data as the data source, so we collect these data, we clean it, we split the sentence, and we build a filtering algorithm to select the high quality sentence</a:t>
            </a:r>
          </a:p>
          <a:p>
            <a:p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Shape 354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55" name="Shape 355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we use Google playstore data as the data source, so we collect these data, we clean it, we split the sentence, and we build a filtering algorithm to select the high quality sentence</a:t>
            </a:r>
          </a:p>
          <a:p>
            <a:p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69" name="Shape 69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we use Google playstore data as the data source, so we collect these data, we clean it, we split the sentence, and we build a filtering algorithm to select the high quality sentence</a:t>
            </a:r>
          </a:p>
          <a:p>
            <a:p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Shape 361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62" name="Shape 362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we use Google playstore data as the data source, so we collect these data, we clean it, we split the sentence, and we build a filtering algorithm to select the high quality sentence</a:t>
            </a:r>
          </a:p>
          <a:p>
            <a:p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Shape 376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77" name="Shape 377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we use Google playstore data as the data source, so we collect these data, we clean it, we split the sentence, and we build a filtering algorithm to select the high quality sentence</a:t>
            </a:r>
          </a:p>
          <a:p>
            <a:p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Shape 396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97" name="Shape 397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we use Google playstore data as the data source, so we collect these data, we clean it, we split the sentence, and we build a filtering algorithm to select the high quality sentence</a:t>
            </a:r>
          </a:p>
          <a:p>
            <a:p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Shape 407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408" name="Shape 408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we use Google playstore data as the data source, so we collect these data, we clean it, we split the sentence, and we build a filtering algorithm to select the high quality sentence</a:t>
            </a:r>
          </a:p>
          <a:p>
            <a:p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Shape 421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422" name="Shape 422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we use Google playstore data as the data source, so we collect these data, we clean it, we split the sentence, and we build a filtering algorithm to select the high quality sentence</a:t>
            </a:r>
          </a:p>
          <a:p>
            <a:p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Shape 441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442" name="Shape 442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we use Google playstore data as the data source, so we collect these data, we clean it, we split the sentence, and we build a filtering algorithm to select the high quality sentence</a:t>
            </a:r>
          </a:p>
          <a:p>
            <a:p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Shape 453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454" name="Shape 454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we use Google playstore data as the data source, so we collect these data, we clean it, we split the sentence, and we build a filtering algorithm to select the high quality sentence</a:t>
            </a:r>
          </a:p>
          <a:p>
            <a:p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Shape 467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468" name="Shape 468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we use Google playstore data as the data source, so we collect these data, we clean it, we split the sentence, and we build a filtering algorithm to select the high quality sentence</a:t>
            </a:r>
          </a:p>
          <a:p>
            <a:p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Shape 475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476" name="Shape 476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we use Google playstore data as the data source, so we collect these data, we clean it, we split the sentence, and we build a filtering algorithm to select the high quality sentence</a:t>
            </a:r>
          </a:p>
          <a:p>
            <a:p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Shape 494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495" name="Shape 495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we use Google playstore data as the data source, so we collect these data, we clean it, we split the sentence, and we build a filtering algorithm to select the high quality sentence</a:t>
            </a:r>
          </a:p>
          <a:p>
            <a:p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78" name="Shape 78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we use Google playstore data as the data source, so we collect these data, we clean it, we split the sentence, and we build a filtering algorithm to select the high quality sentence</a:t>
            </a:r>
          </a:p>
          <a:p>
            <a:p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Shape 506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507" name="Shape 507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we use Google playstore data as the data source, so we collect these data, we clean it, we split the sentence, and we build a filtering algorithm to select the high quality sentence</a:t>
            </a:r>
          </a:p>
          <a:p>
            <a:p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Shape 528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529" name="Shape 529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we use Google playstore data as the data source, so we collect these data, we clean it, we split the sentence, and we build a filtering algorithm to select the high quality sentence</a:t>
            </a:r>
          </a:p>
          <a:p>
            <a:p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Shape 543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544" name="Shape 544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we use Google playstore data as the data source, so we collect these data, we clean it, we split the sentence, and we build a filtering algorithm to select the high quality sentence</a:t>
            </a:r>
          </a:p>
          <a:p>
            <a:p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Shape 557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558" name="Shape 558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we use Google playstore data as the data source, so we collect these data, we clean it, we split the sentence, and we build a filtering algorithm to select the high quality sentence</a:t>
            </a:r>
          </a:p>
          <a:p>
            <a:p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Shape 565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566" name="Shape 566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we use Google playstore data as the data source, so we collect these data, we clean it, we split the sentence, and we build a filtering algorithm to select the high quality sentence</a:t>
            </a:r>
          </a:p>
          <a:p>
            <a:p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Shape 572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573" name="Shape 573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we use Google playstore data as the data source, so we collect these data, we clean it, we split the sentence, and we build a filtering algorithm to select the high quality sentence</a:t>
            </a:r>
          </a:p>
          <a:p>
            <a:p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Shape 594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595" name="Shape 595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we use Google playstore data as the data source, so we collect these data, we clean it, we split the sentence, and we build a filtering algorithm to select the high quality sentence</a:t>
            </a:r>
          </a:p>
          <a:p>
            <a:p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Shape 608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609" name="Shape 609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we use Google playstore data as the data source, so we collect these data, we clean it, we split the sentence, and we build a filtering algorithm to select the high quality sentence</a:t>
            </a:r>
          </a:p>
          <a:p>
            <a:p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Shape 617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618" name="Shape 618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we use Google playstore data as the data source, so we collect these data, we clean it, we split the sentence, and we build a filtering algorithm to select the high quality sentence</a:t>
            </a:r>
          </a:p>
          <a:p>
            <a:p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Shape 623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624" name="Shape 624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we use Google playstore data as the data source, so we collect these data, we clean it, we split the sentence, and we build a filtering algorithm to select the high quality sentence</a:t>
            </a:r>
          </a:p>
          <a:p>
            <a:p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84" name="Shape 84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we use Google playstore data as the data source, so we collect these data, we clean it, we split the sentence, and we build a filtering algorithm to select the high quality sentence</a:t>
            </a:r>
          </a:p>
          <a:p>
            <a:p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Shape 636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637" name="Shape 637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we use Google playstore data as the data source, so we collect these data, we clean it, we split the sentence, and we build a filtering algorithm to select the high quality sentence</a:t>
            </a:r>
          </a:p>
          <a:p>
            <a:p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Shape 648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649" name="Shape 649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we use Google playstore data as the data source, so we collect these data, we clean it, we split the sentence, and we build a filtering algorithm to select the high quality sentence</a:t>
            </a:r>
          </a:p>
          <a:p>
            <a:p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Shape 655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656" name="Shape 656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we use Google playstore data as the data source, so we collect these data, we clean it, we split the sentence, and we build a filtering algorithm to select the high quality sentence</a:t>
            </a:r>
          </a:p>
          <a:p>
            <a:p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" name="Shape 688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689" name="Shape 689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we use Google playstore data as the data source, so we collect these data, we clean it, we split the sentence, and we build a filtering algorithm to select the high quality sentence</a:t>
            </a:r>
          </a:p>
          <a:p>
            <a:p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" name="Shape 695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696" name="Shape 696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we use Google playstore data as the data source, so we collect these data, we clean it, we split the sentence, and we build a filtering algorithm to select the high quality sentence</a:t>
            </a:r>
          </a:p>
          <a:p>
            <a:p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" name="Shape 701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702" name="Shape 702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we use Google playstore data as the data source, so we collect these data, we clean it, we split the sentence, and we build a filtering algorithm to select the high quality sentence</a:t>
            </a:r>
          </a:p>
          <a:p>
            <a:p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" name="Shape 709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710" name="Shape 710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we use Google playstore data as the data source, so we collect these data, we clean it, we split the sentence, and we build a filtering algorithm to select the high quality sentence</a:t>
            </a:r>
          </a:p>
          <a:p>
            <a:p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" name="Shape 715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716" name="Shape 716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we use Google playstore data as the data source, so we collect these data, we clean it, we split the sentence, and we build a filtering algorithm to select the high quality sentence</a:t>
            </a:r>
          </a:p>
          <a:p>
            <a:p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" name="Shape 724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725" name="Shape 725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we use Google playstore data as the data source, so we collect these data, we clean it, we split the sentence, and we build a filtering algorithm to select the high quality sentence</a:t>
            </a:r>
          </a:p>
          <a:p>
            <a:p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" name="Shape 747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748" name="Shape 748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we use Google playstore data as the data source, so we collect these data, we clean it, we split the sentence, and we build a filtering algorithm to select the high quality sentence</a:t>
            </a:r>
          </a:p>
          <a:p>
            <a:p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91" name="Shape 91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we use Google playstore data as the data source, so we collect these data, we clean it, we split the sentence, and we build a filtering algorithm to select the high quality sentence</a:t>
            </a:r>
          </a:p>
          <a:p>
            <a:p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4" name="Shape 754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755" name="Shape 755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we use Google playstore data as the data source, so we collect these data, we clean it, we split the sentence, and we build a filtering algorithm to select the high quality sentence</a:t>
            </a:r>
          </a:p>
          <a:p>
            <a:p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" name="Shape 760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761" name="Shape 761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we use Google playstore data as the data source, so we collect these data, we clean it, we split the sentence, and we build a filtering algorithm to select the high quality sentence</a:t>
            </a:r>
          </a:p>
          <a:p>
            <a:p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1" name="Shape 781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782" name="Shape 782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we use Google playstore data as the data source, so we collect these data, we clean it, we split the sentence, and we build a filtering algorithm to select the high quality sentence</a:t>
            </a:r>
          </a:p>
          <a:p>
            <a:p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6" name="Shape 786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787" name="Shape 787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creates the building block of more advanced techniques</a:t>
            </a:r>
          </a:p>
          <a:p>
            <a:p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" name="Shape 791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792" name="Shape 792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creates the building block of more advanced techniques</a:t>
            </a:r>
          </a:p>
          <a:p>
            <a:p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99" name="Shape 99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we use Google playstore data as the data source, so we collect these data, we clean it, we split the sentence, and we build a filtering algorithm to select the high quality sentence</a:t>
            </a:r>
          </a:p>
          <a:p>
            <a:p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5" name="Shape 115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we use Google playstore data as the data source, so we collect these data, we clean it, we split the sentence, and we build a filtering algorithm to select the high quality sentence</a:t>
            </a:r>
          </a:p>
          <a:p>
            <a:p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2" name="Shape 132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we use Google playstore data as the data source, so we collect these data, we clean it, we split the sentence, and we build a filtering algorithm to select the high quality sentence</a:t>
            </a:r>
          </a:p>
          <a:p>
            <a:p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8" name="Shape 148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we use Google playstore data as the data source, so we collect these data, we clean it, we split the sentence, and we build a filtering algorithm to select the high quality sentence</a:t>
            </a:r>
          </a:p>
          <a:p>
            <a:pPr/>
          </a:p>
        </p:txBody>
      </p:sp>
    </p:spTree>
  </p:cSld>
  <p:clrMapOvr>
    <a:masterClrMapping/>
  </p:clrMapOvr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1.pn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" descr="Picture 1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71339" y="5965187"/>
            <a:ext cx="2370620" cy="411482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Slide Number"/>
          <p:cNvSpPr txBox="1"/>
          <p:nvPr>
            <p:ph type="sldNum" sz="quarter" idx="2"/>
          </p:nvPr>
        </p:nvSpPr>
        <p:spPr>
          <a:xfrm>
            <a:off x="8473620" y="6221731"/>
            <a:ext cx="263980" cy="269239"/>
          </a:xfrm>
          <a:prstGeom prst="rect">
            <a:avLst/>
          </a:prstGeom>
        </p:spPr>
        <p:txBody>
          <a:bodyPr/>
          <a:lstStyle>
            <a:lvl1pPr>
              <a:defRPr b="0" sz="1200">
                <a:solidFill>
                  <a:schemeClr val="accent1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ntent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0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lide Number"/>
          <p:cNvSpPr txBox="1"/>
          <p:nvPr>
            <p:ph type="sldNum" sz="quarter" idx="2"/>
          </p:nvPr>
        </p:nvSpPr>
        <p:spPr>
          <a:xfrm>
            <a:off x="10787345" y="6049983"/>
            <a:ext cx="366662" cy="355227"/>
          </a:xfrm>
          <a:prstGeom prst="rect">
            <a:avLst/>
          </a:prstGeom>
        </p:spPr>
        <p:txBody>
          <a:bodyPr lIns="35717" tIns="35717" rIns="35717" bIns="35717" anchor="t"/>
          <a:lstStyle>
            <a:lvl1pPr algn="ctr" defTabSz="410764">
              <a:defRPr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Text"/>
          <p:cNvSpPr txBox="1"/>
          <p:nvPr>
            <p:ph type="title"/>
          </p:nvPr>
        </p:nvSpPr>
        <p:spPr>
          <a:xfrm>
            <a:off x="2193725" y="178592"/>
            <a:ext cx="7804549" cy="1518050"/>
          </a:xfrm>
          <a:prstGeom prst="rect">
            <a:avLst/>
          </a:prstGeom>
        </p:spPr>
        <p:txBody>
          <a:bodyPr lIns="35717" tIns="35717" rIns="35717" bIns="35717"/>
          <a:lstStyle>
            <a:lvl1pPr defTabSz="410764">
              <a:defRPr sz="5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36" name="Slide Number"/>
          <p:cNvSpPr txBox="1"/>
          <p:nvPr>
            <p:ph type="sldNum" sz="quarter" idx="2"/>
          </p:nvPr>
        </p:nvSpPr>
        <p:spPr>
          <a:xfrm>
            <a:off x="5987999" y="6536531"/>
            <a:ext cx="211239" cy="207821"/>
          </a:xfrm>
          <a:prstGeom prst="rect">
            <a:avLst/>
          </a:prstGeom>
        </p:spPr>
        <p:txBody>
          <a:bodyPr lIns="35717" tIns="35717" rIns="35717" bIns="35717" anchor="t"/>
          <a:lstStyle>
            <a:lvl1pPr algn="ctr" defTabSz="410764">
              <a:defRPr b="0" sz="9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/ 55"/>
          <p:cNvSpPr txBox="1"/>
          <p:nvPr/>
        </p:nvSpPr>
        <p:spPr>
          <a:xfrm>
            <a:off x="11086227" y="6033839"/>
            <a:ext cx="527803" cy="3752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b="1" sz="2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/ 55</a:t>
            </a:r>
          </a:p>
        </p:txBody>
      </p:sp>
      <p:sp>
        <p:nvSpPr>
          <p:cNvPr id="44" name="Slide Number"/>
          <p:cNvSpPr txBox="1"/>
          <p:nvPr>
            <p:ph type="sldNum" sz="quarter" idx="2"/>
          </p:nvPr>
        </p:nvSpPr>
        <p:spPr>
          <a:xfrm>
            <a:off x="10787345" y="6049983"/>
            <a:ext cx="366662" cy="355227"/>
          </a:xfrm>
          <a:prstGeom prst="rect">
            <a:avLst/>
          </a:prstGeom>
        </p:spPr>
        <p:txBody>
          <a:bodyPr lIns="35717" tIns="35717" rIns="35717" bIns="35717" anchor="t"/>
          <a:lstStyle>
            <a:lvl1pPr algn="ctr" defTabSz="410764">
              <a:defRPr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609600" y="92074"/>
            <a:ext cx="10972800" cy="15081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609600" y="1600200"/>
            <a:ext cx="10837090" cy="35637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1356715" y="6081717"/>
            <a:ext cx="372029" cy="358139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b="1"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</p:sldLayoutIdLst>
  <p:transition xmlns:p14="http://schemas.microsoft.com/office/powerpoint/2010/main" spd="med" advClick="1"/>
  <p:txStyles>
    <p:titleStyle>
      <a:lvl1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chemeClr val="accent1"/>
          </a:solidFill>
          <a:uFillTx/>
          <a:latin typeface="Garamond"/>
          <a:ea typeface="Garamond"/>
          <a:cs typeface="Garamond"/>
          <a:sym typeface="Garamond"/>
        </a:defRPr>
      </a:lvl1pPr>
      <a:lvl2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chemeClr val="accent1"/>
          </a:solidFill>
          <a:uFillTx/>
          <a:latin typeface="Garamond"/>
          <a:ea typeface="Garamond"/>
          <a:cs typeface="Garamond"/>
          <a:sym typeface="Garamond"/>
        </a:defRPr>
      </a:lvl2pPr>
      <a:lvl3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chemeClr val="accent1"/>
          </a:solidFill>
          <a:uFillTx/>
          <a:latin typeface="Garamond"/>
          <a:ea typeface="Garamond"/>
          <a:cs typeface="Garamond"/>
          <a:sym typeface="Garamond"/>
        </a:defRPr>
      </a:lvl3pPr>
      <a:lvl4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chemeClr val="accent1"/>
          </a:solidFill>
          <a:uFillTx/>
          <a:latin typeface="Garamond"/>
          <a:ea typeface="Garamond"/>
          <a:cs typeface="Garamond"/>
          <a:sym typeface="Garamond"/>
        </a:defRPr>
      </a:lvl4pPr>
      <a:lvl5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chemeClr val="accent1"/>
          </a:solidFill>
          <a:uFillTx/>
          <a:latin typeface="Garamond"/>
          <a:ea typeface="Garamond"/>
          <a:cs typeface="Garamond"/>
          <a:sym typeface="Garamond"/>
        </a:defRPr>
      </a:lvl5pPr>
      <a:lvl6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chemeClr val="accent1"/>
          </a:solidFill>
          <a:uFillTx/>
          <a:latin typeface="Garamond"/>
          <a:ea typeface="Garamond"/>
          <a:cs typeface="Garamond"/>
          <a:sym typeface="Garamond"/>
        </a:defRPr>
      </a:lvl6pPr>
      <a:lvl7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chemeClr val="accent1"/>
          </a:solidFill>
          <a:uFillTx/>
          <a:latin typeface="Garamond"/>
          <a:ea typeface="Garamond"/>
          <a:cs typeface="Garamond"/>
          <a:sym typeface="Garamond"/>
        </a:defRPr>
      </a:lvl7pPr>
      <a:lvl8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chemeClr val="accent1"/>
          </a:solidFill>
          <a:uFillTx/>
          <a:latin typeface="Garamond"/>
          <a:ea typeface="Garamond"/>
          <a:cs typeface="Garamond"/>
          <a:sym typeface="Garamond"/>
        </a:defRPr>
      </a:lvl8pPr>
      <a:lvl9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chemeClr val="accent1"/>
          </a:solidFill>
          <a:uFillTx/>
          <a:latin typeface="Garamond"/>
          <a:ea typeface="Garamond"/>
          <a:cs typeface="Garamond"/>
          <a:sym typeface="Garamond"/>
        </a:defRPr>
      </a:lvl9pPr>
    </p:titleStyle>
    <p:bodyStyle>
      <a:lvl1pPr marL="342900" marR="0" indent="-34290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chemeClr val="accent1"/>
          </a:solidFill>
          <a:uFillTx/>
          <a:latin typeface="+mn-lt"/>
          <a:ea typeface="+mn-ea"/>
          <a:cs typeface="+mn-cs"/>
          <a:sym typeface="Trebuchet MS"/>
        </a:defRPr>
      </a:lvl1pPr>
      <a:lvl2pPr marL="783771" marR="0" indent="-326571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b="0" baseline="0" cap="none" i="0" spc="0" strike="noStrike" sz="3200" u="none">
          <a:solidFill>
            <a:schemeClr val="accent1"/>
          </a:solidFill>
          <a:uFillTx/>
          <a:latin typeface="+mn-lt"/>
          <a:ea typeface="+mn-ea"/>
          <a:cs typeface="+mn-cs"/>
          <a:sym typeface="Trebuchet MS"/>
        </a:defRPr>
      </a:lvl2pPr>
      <a:lvl3pPr marL="1219200" marR="0" indent="-30480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chemeClr val="accent1"/>
          </a:solidFill>
          <a:uFillTx/>
          <a:latin typeface="+mn-lt"/>
          <a:ea typeface="+mn-ea"/>
          <a:cs typeface="+mn-cs"/>
          <a:sym typeface="Trebuchet MS"/>
        </a:defRPr>
      </a:lvl3pPr>
      <a:lvl4pPr marL="17373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b="0" baseline="0" cap="none" i="0" spc="0" strike="noStrike" sz="3200" u="none">
          <a:solidFill>
            <a:schemeClr val="accent1"/>
          </a:solidFill>
          <a:uFillTx/>
          <a:latin typeface="+mn-lt"/>
          <a:ea typeface="+mn-ea"/>
          <a:cs typeface="+mn-cs"/>
          <a:sym typeface="Trebuchet MS"/>
        </a:defRPr>
      </a:lvl4pPr>
      <a:lvl5pPr marL="21945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b="0" baseline="0" cap="none" i="0" spc="0" strike="noStrike" sz="3200" u="none">
          <a:solidFill>
            <a:schemeClr val="accent1"/>
          </a:solidFill>
          <a:uFillTx/>
          <a:latin typeface="+mn-lt"/>
          <a:ea typeface="+mn-ea"/>
          <a:cs typeface="+mn-cs"/>
          <a:sym typeface="Trebuchet MS"/>
        </a:defRPr>
      </a:lvl5pPr>
      <a:lvl6pPr marL="26517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chemeClr val="accent1"/>
          </a:solidFill>
          <a:uFillTx/>
          <a:latin typeface="+mn-lt"/>
          <a:ea typeface="+mn-ea"/>
          <a:cs typeface="+mn-cs"/>
          <a:sym typeface="Trebuchet MS"/>
        </a:defRPr>
      </a:lvl6pPr>
      <a:lvl7pPr marL="31089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chemeClr val="accent1"/>
          </a:solidFill>
          <a:uFillTx/>
          <a:latin typeface="+mn-lt"/>
          <a:ea typeface="+mn-ea"/>
          <a:cs typeface="+mn-cs"/>
          <a:sym typeface="Trebuchet MS"/>
        </a:defRPr>
      </a:lvl7pPr>
      <a:lvl8pPr marL="3566159" marR="0" indent="-365759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chemeClr val="accent1"/>
          </a:solidFill>
          <a:uFillTx/>
          <a:latin typeface="+mn-lt"/>
          <a:ea typeface="+mn-ea"/>
          <a:cs typeface="+mn-cs"/>
          <a:sym typeface="Trebuchet MS"/>
        </a:defRPr>
      </a:lvl8pPr>
      <a:lvl9pPr marL="4023359" marR="0" indent="-365759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chemeClr val="accent1"/>
          </a:solidFill>
          <a:uFillTx/>
          <a:latin typeface="+mn-lt"/>
          <a:ea typeface="+mn-ea"/>
          <a:cs typeface="+mn-cs"/>
          <a:sym typeface="Trebuchet MS"/>
        </a:defRPr>
      </a:lvl9pPr>
    </p:bodyStyle>
    <p:otherStyle>
      <a:lvl1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1pPr>
      <a:lvl2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2pPr>
      <a:lvl3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3pPr>
      <a:lvl4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4pPr>
      <a:lvl5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5pPr>
      <a:lvl6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6pPr>
      <a:lvl7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7pPr>
      <a:lvl8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8pPr>
      <a:lvl9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png"/><Relationship Id="rId4" Type="http://schemas.openxmlformats.org/officeDocument/2006/relationships/image" Target="../media/image2.tif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png"/><Relationship Id="rId4" Type="http://schemas.openxmlformats.org/officeDocument/2006/relationships/image" Target="../media/image2.tif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0.png"/><Relationship Id="rId4" Type="http://schemas.openxmlformats.org/officeDocument/2006/relationships/image" Target="../media/image1.tif"/><Relationship Id="rId5" Type="http://schemas.openxmlformats.org/officeDocument/2006/relationships/image" Target="../media/image11.png"/><Relationship Id="rId6" Type="http://schemas.openxmlformats.org/officeDocument/2006/relationships/image" Target="../media/image9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6" Type="http://schemas.openxmlformats.org/officeDocument/2006/relationships/image" Target="../media/image20.png"/><Relationship Id="rId7" Type="http://schemas.openxmlformats.org/officeDocument/2006/relationships/image" Target="../media/image21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2.pn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6" Type="http://schemas.openxmlformats.org/officeDocument/2006/relationships/image" Target="../media/image25.png"/><Relationship Id="rId7" Type="http://schemas.openxmlformats.org/officeDocument/2006/relationships/image" Target="../media/image26.png"/><Relationship Id="rId8" Type="http://schemas.openxmlformats.org/officeDocument/2006/relationships/image" Target="../media/image27.pn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5" Type="http://schemas.openxmlformats.org/officeDocument/2006/relationships/image" Target="../media/image22.png"/><Relationship Id="rId6" Type="http://schemas.openxmlformats.org/officeDocument/2006/relationships/image" Target="../media/image27.png"/><Relationship Id="rId7" Type="http://schemas.openxmlformats.org/officeDocument/2006/relationships/image" Target="../media/image30.pn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1.png"/><Relationship Id="rId4" Type="http://schemas.openxmlformats.org/officeDocument/2006/relationships/image" Target="../media/image11.png"/><Relationship Id="rId5" Type="http://schemas.openxmlformats.org/officeDocument/2006/relationships/image" Target="../media/image32.png"/><Relationship Id="rId6" Type="http://schemas.openxmlformats.org/officeDocument/2006/relationships/image" Target="../media/image33.png"/><Relationship Id="rId7" Type="http://schemas.openxmlformats.org/officeDocument/2006/relationships/image" Target="../media/image34.png"/><Relationship Id="rId8" Type="http://schemas.openxmlformats.org/officeDocument/2006/relationships/image" Target="../media/image35.png"/><Relationship Id="rId9" Type="http://schemas.openxmlformats.org/officeDocument/2006/relationships/image" Target="../media/image36.png"/><Relationship Id="rId10" Type="http://schemas.openxmlformats.org/officeDocument/2006/relationships/image" Target="../media/image37.png"/><Relationship Id="rId11" Type="http://schemas.openxmlformats.org/officeDocument/2006/relationships/image" Target="../media/image38.png"/><Relationship Id="rId12" Type="http://schemas.openxmlformats.org/officeDocument/2006/relationships/image" Target="../media/image39.png"/><Relationship Id="rId13" Type="http://schemas.openxmlformats.org/officeDocument/2006/relationships/image" Target="../media/image40.png"/><Relationship Id="rId14" Type="http://schemas.openxmlformats.org/officeDocument/2006/relationships/image" Target="../media/image41.png"/><Relationship Id="rId15" Type="http://schemas.openxmlformats.org/officeDocument/2006/relationships/image" Target="../media/image42.png"/><Relationship Id="rId16" Type="http://schemas.openxmlformats.org/officeDocument/2006/relationships/image" Target="../media/image43.png"/><Relationship Id="rId17" Type="http://schemas.openxmlformats.org/officeDocument/2006/relationships/image" Target="../media/image44.pn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45.png"/><Relationship Id="rId4" Type="http://schemas.openxmlformats.org/officeDocument/2006/relationships/image" Target="../media/image46.png"/><Relationship Id="rId5" Type="http://schemas.openxmlformats.org/officeDocument/2006/relationships/image" Target="../media/image47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1.png"/><Relationship Id="rId4" Type="http://schemas.openxmlformats.org/officeDocument/2006/relationships/image" Target="../media/image32.png"/><Relationship Id="rId5" Type="http://schemas.openxmlformats.org/officeDocument/2006/relationships/image" Target="../media/image48.png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1.png"/><Relationship Id="rId4" Type="http://schemas.openxmlformats.org/officeDocument/2006/relationships/image" Target="../media/image32.png"/><Relationship Id="rId5" Type="http://schemas.openxmlformats.org/officeDocument/2006/relationships/image" Target="../media/image48.png"/><Relationship Id="rId6" Type="http://schemas.openxmlformats.org/officeDocument/2006/relationships/image" Target="../media/image49.png"/><Relationship Id="rId7" Type="http://schemas.openxmlformats.org/officeDocument/2006/relationships/image" Target="../media/image50.png"/><Relationship Id="rId8" Type="http://schemas.openxmlformats.org/officeDocument/2006/relationships/image" Target="../media/image51.png"/><Relationship Id="rId9" Type="http://schemas.openxmlformats.org/officeDocument/2006/relationships/image" Target="../media/image52.png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53.png"/><Relationship Id="rId4" Type="http://schemas.openxmlformats.org/officeDocument/2006/relationships/image" Target="../media/image54.png"/><Relationship Id="rId5" Type="http://schemas.openxmlformats.org/officeDocument/2006/relationships/image" Target="../media/image55.png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56.png"/><Relationship Id="rId4" Type="http://schemas.openxmlformats.org/officeDocument/2006/relationships/image" Target="../media/image57.png"/><Relationship Id="rId5" Type="http://schemas.openxmlformats.org/officeDocument/2006/relationships/image" Target="../media/image58.png"/><Relationship Id="rId6" Type="http://schemas.openxmlformats.org/officeDocument/2006/relationships/image" Target="../media/image59.png"/><Relationship Id="rId7" Type="http://schemas.openxmlformats.org/officeDocument/2006/relationships/image" Target="../media/image60.png"/><Relationship Id="rId8" Type="http://schemas.openxmlformats.org/officeDocument/2006/relationships/image" Target="../media/image61.png"/><Relationship Id="rId9" Type="http://schemas.openxmlformats.org/officeDocument/2006/relationships/image" Target="../media/image62.png"/></Relationships>
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57.png"/><Relationship Id="rId4" Type="http://schemas.openxmlformats.org/officeDocument/2006/relationships/image" Target="../media/image58.png"/><Relationship Id="rId5" Type="http://schemas.openxmlformats.org/officeDocument/2006/relationships/image" Target="../media/image59.png"/><Relationship Id="rId6" Type="http://schemas.openxmlformats.org/officeDocument/2006/relationships/image" Target="../media/image61.png"/><Relationship Id="rId7" Type="http://schemas.openxmlformats.org/officeDocument/2006/relationships/image" Target="../media/image62.png"/><Relationship Id="rId8" Type="http://schemas.openxmlformats.org/officeDocument/2006/relationships/image" Target="../media/image63.png"/><Relationship Id="rId9" Type="http://schemas.openxmlformats.org/officeDocument/2006/relationships/image" Target="../media/image64.png"/></Relationships>
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65.png"/></Relationships>
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66.png"/><Relationship Id="rId4" Type="http://schemas.openxmlformats.org/officeDocument/2006/relationships/image" Target="../media/image67.png"/><Relationship Id="rId5" Type="http://schemas.openxmlformats.org/officeDocument/2006/relationships/image" Target="../media/image68.png"/><Relationship Id="rId6" Type="http://schemas.openxmlformats.org/officeDocument/2006/relationships/image" Target="../media/image69.png"/></Relationships>
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70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1.png"/><Relationship Id="rId4" Type="http://schemas.openxmlformats.org/officeDocument/2006/relationships/image" Target="../media/image32.png"/><Relationship Id="rId5" Type="http://schemas.openxmlformats.org/officeDocument/2006/relationships/image" Target="../media/image48.png"/><Relationship Id="rId6" Type="http://schemas.openxmlformats.org/officeDocument/2006/relationships/image" Target="../media/image71.png"/></Relationships>
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72.png"/><Relationship Id="rId4" Type="http://schemas.openxmlformats.org/officeDocument/2006/relationships/image" Target="../media/image73.png"/><Relationship Id="rId5" Type="http://schemas.openxmlformats.org/officeDocument/2006/relationships/image" Target="../media/image74.png"/><Relationship Id="rId6" Type="http://schemas.openxmlformats.org/officeDocument/2006/relationships/image" Target="../media/image75.png"/></Relationships>
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1.png"/><Relationship Id="rId4" Type="http://schemas.openxmlformats.org/officeDocument/2006/relationships/image" Target="../media/image32.png"/><Relationship Id="rId5" Type="http://schemas.openxmlformats.org/officeDocument/2006/relationships/image" Target="../media/image48.png"/><Relationship Id="rId6" Type="http://schemas.openxmlformats.org/officeDocument/2006/relationships/image" Target="../media/image71.png"/></Relationships>
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76.png"/><Relationship Id="rId4" Type="http://schemas.openxmlformats.org/officeDocument/2006/relationships/image" Target="../media/image77.png"/><Relationship Id="rId5" Type="http://schemas.openxmlformats.org/officeDocument/2006/relationships/image" Target="../media/image78.png"/><Relationship Id="rId6" Type="http://schemas.openxmlformats.org/officeDocument/2006/relationships/image" Target="../media/image79.png"/></Relationships>
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3.tif"/><Relationship Id="rId4" Type="http://schemas.openxmlformats.org/officeDocument/2006/relationships/image" Target="../media/image80.png"/></Relationships>

</file>

<file path=ppt/slides/_rels/slide3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81.png"/><Relationship Id="rId4" Type="http://schemas.openxmlformats.org/officeDocument/2006/relationships/image" Target="../media/image82.png"/></Relationships>

</file>

<file path=ppt/slides/_rels/slide3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80.png"/></Relationships>

</file>

<file path=ppt/slides/_rels/slide3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83.png"/><Relationship Id="rId4" Type="http://schemas.openxmlformats.org/officeDocument/2006/relationships/image" Target="../media/image84.png"/><Relationship Id="rId5" Type="http://schemas.openxmlformats.org/officeDocument/2006/relationships/image" Target="../media/image85.png"/><Relationship Id="rId6" Type="http://schemas.openxmlformats.org/officeDocument/2006/relationships/image" Target="../media/image78.png"/><Relationship Id="rId7" Type="http://schemas.openxmlformats.org/officeDocument/2006/relationships/image" Target="../media/image86.png"/></Relationships>

</file>

<file path=ppt/slides/_rels/slide3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80.png"/><Relationship Id="rId4" Type="http://schemas.openxmlformats.org/officeDocument/2006/relationships/image" Target="../media/image87.png"/><Relationship Id="rId5" Type="http://schemas.openxmlformats.org/officeDocument/2006/relationships/image" Target="../media/image88.png"/><Relationship Id="rId6" Type="http://schemas.openxmlformats.org/officeDocument/2006/relationships/image" Target="../media/image89.png"/><Relationship Id="rId7" Type="http://schemas.openxmlformats.org/officeDocument/2006/relationships/image" Target="../media/image90.png"/></Relationships>

</file>

<file path=ppt/slides/_rels/slide3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80.png"/><Relationship Id="rId4" Type="http://schemas.openxmlformats.org/officeDocument/2006/relationships/image" Target="../media/image91.png"/><Relationship Id="rId5" Type="http://schemas.openxmlformats.org/officeDocument/2006/relationships/image" Target="../media/image92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
</file>

<file path=ppt/slides/_rels/slide4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9.xml"/></Relationships>

</file>

<file path=ppt/slides/_rels/slide4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91.png"/><Relationship Id="rId4" Type="http://schemas.openxmlformats.org/officeDocument/2006/relationships/image" Target="../media/image93.png"/><Relationship Id="rId5" Type="http://schemas.openxmlformats.org/officeDocument/2006/relationships/image" Target="../media/image94.png"/><Relationship Id="rId6" Type="http://schemas.openxmlformats.org/officeDocument/2006/relationships/image" Target="../media/image95.png"/></Relationships>

</file>

<file path=ppt/slides/_rels/slide4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92.png"/><Relationship Id="rId4" Type="http://schemas.openxmlformats.org/officeDocument/2006/relationships/image" Target="../media/image96.png"/><Relationship Id="rId5" Type="http://schemas.openxmlformats.org/officeDocument/2006/relationships/image" Target="../media/image97.png"/><Relationship Id="rId6" Type="http://schemas.openxmlformats.org/officeDocument/2006/relationships/image" Target="../media/image98.png"/><Relationship Id="rId7" Type="http://schemas.openxmlformats.org/officeDocument/2006/relationships/image" Target="../media/image99.png"/></Relationships>

</file>

<file path=ppt/slides/_rels/slide4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100.png"/></Relationships>

</file>

<file path=ppt/slides/_rels/slide4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92.png"/><Relationship Id="rId4" Type="http://schemas.openxmlformats.org/officeDocument/2006/relationships/image" Target="../media/image101.png"/><Relationship Id="rId5" Type="http://schemas.openxmlformats.org/officeDocument/2006/relationships/image" Target="../media/image102.png"/><Relationship Id="rId6" Type="http://schemas.openxmlformats.org/officeDocument/2006/relationships/image" Target="../media/image103.png"/><Relationship Id="rId7" Type="http://schemas.openxmlformats.org/officeDocument/2006/relationships/image" Target="../media/image104.png"/><Relationship Id="rId8" Type="http://schemas.openxmlformats.org/officeDocument/2006/relationships/image" Target="../media/image105.png"/><Relationship Id="rId9" Type="http://schemas.openxmlformats.org/officeDocument/2006/relationships/image" Target="../media/image106.png"/><Relationship Id="rId10" Type="http://schemas.openxmlformats.org/officeDocument/2006/relationships/image" Target="../media/image107.png"/><Relationship Id="rId11" Type="http://schemas.openxmlformats.org/officeDocument/2006/relationships/image" Target="../media/image108.png"/><Relationship Id="rId12" Type="http://schemas.openxmlformats.org/officeDocument/2006/relationships/image" Target="../media/image109.png"/><Relationship Id="rId13" Type="http://schemas.openxmlformats.org/officeDocument/2006/relationships/image" Target="../media/image110.png"/><Relationship Id="rId14" Type="http://schemas.openxmlformats.org/officeDocument/2006/relationships/image" Target="../media/image111.png"/></Relationships>

</file>

<file path=ppt/slides/_rels/slide4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112.png"/></Relationships>

</file>

<file path=ppt/slides/_rels/slide4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113.png"/></Relationships>

</file>

<file path=ppt/slides/_rels/slide4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114.png"/></Relationships>

</file>

<file path=ppt/slides/_rels/slide4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7.xml"/></Relationships>

</file>

<file path=ppt/slides/_rels/slide4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115.png"/><Relationship Id="rId4" Type="http://schemas.openxmlformats.org/officeDocument/2006/relationships/image" Target="../media/image116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
</file>

<file path=ppt/slides/_rels/slide5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32.png"/><Relationship Id="rId4" Type="http://schemas.openxmlformats.org/officeDocument/2006/relationships/image" Target="../media/image117.png"/><Relationship Id="rId5" Type="http://schemas.openxmlformats.org/officeDocument/2006/relationships/image" Target="../media/image118.png"/><Relationship Id="rId6" Type="http://schemas.openxmlformats.org/officeDocument/2006/relationships/image" Target="../media/image119.png"/></Relationships>

</file>

<file path=ppt/slides/_rels/slide5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120.png"/><Relationship Id="rId4" Type="http://schemas.openxmlformats.org/officeDocument/2006/relationships/image" Target="../media/image121.png"/></Relationships>

</file>

<file path=ppt/slides/_rels/slide5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1.xml"/></Relationships>

</file>

<file path=ppt/slides/_rels/slide5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122.png"/><Relationship Id="rId4" Type="http://schemas.openxmlformats.org/officeDocument/2006/relationships/image" Target="../media/image4.tif"/></Relationships>

</file>

<file path=ppt/slides/_rels/slide5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3.xml"/></Relationships>

</file>

<file path=ppt/slides/_rels/slide5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4.xml"/><Relationship Id="rId3" Type="http://schemas.openxmlformats.org/officeDocument/2006/relationships/hyperlink" Target="https://sit.instructure.com/courses/44342/assignments/218604" TargetMode="Externa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tif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lide Number"/>
          <p:cNvSpPr txBox="1"/>
          <p:nvPr>
            <p:ph type="sldNum" sz="quarter" idx="4294967295"/>
          </p:nvPr>
        </p:nvSpPr>
        <p:spPr>
          <a:xfrm>
            <a:off x="10857975" y="6049983"/>
            <a:ext cx="225399" cy="35522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7" tIns="35717" rIns="35717" bIns="35717" anchor="t"/>
          <a:lstStyle>
            <a:lvl1pPr algn="ctr" defTabSz="410764">
              <a:defRPr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54" name="Title 1"/>
          <p:cNvSpPr txBox="1"/>
          <p:nvPr/>
        </p:nvSpPr>
        <p:spPr>
          <a:xfrm>
            <a:off x="1124441" y="712906"/>
            <a:ext cx="9545015" cy="24737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lnSpc>
                <a:spcPts val="5600"/>
              </a:lnSpc>
              <a:spcBef>
                <a:spcPts val="1200"/>
              </a:spcBef>
              <a:defRPr b="1" sz="3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CS 589 Fall 2020</a:t>
            </a:r>
          </a:p>
          <a:p>
            <a:pPr algn="ctr">
              <a:lnSpc>
                <a:spcPts val="5600"/>
              </a:lnSpc>
              <a:spcBef>
                <a:spcPts val="1200"/>
              </a:spcBef>
              <a:defRPr b="1" sz="3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Probability ranking principle</a:t>
            </a:r>
          </a:p>
          <a:p>
            <a:pPr algn="ctr">
              <a:lnSpc>
                <a:spcPts val="5600"/>
              </a:lnSpc>
              <a:spcBef>
                <a:spcPts val="1200"/>
              </a:spcBef>
              <a:defRPr b="1" sz="3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Probabilistic retrieval models</a:t>
            </a:r>
          </a:p>
        </p:txBody>
      </p:sp>
      <p:sp>
        <p:nvSpPr>
          <p:cNvPr id="55" name="TextBox 6"/>
          <p:cNvSpPr txBox="1"/>
          <p:nvPr/>
        </p:nvSpPr>
        <p:spPr>
          <a:xfrm>
            <a:off x="4667851" y="4023900"/>
            <a:ext cx="7648084" cy="7426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b="1"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Instructor: Susan Liu</a:t>
            </a:r>
          </a:p>
          <a:p>
            <a:pPr>
              <a:defRPr b="1"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TA: Huihui Liu</a:t>
            </a:r>
          </a:p>
        </p:txBody>
      </p:sp>
      <p:sp>
        <p:nvSpPr>
          <p:cNvPr id="56" name="TextBox 6"/>
          <p:cNvSpPr txBox="1"/>
          <p:nvPr/>
        </p:nvSpPr>
        <p:spPr>
          <a:xfrm>
            <a:off x="3730083" y="5216551"/>
            <a:ext cx="6271151" cy="4124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b="1"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Stevens Institute of Technology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Maximum likelihood estimation"/>
          <p:cNvSpPr txBox="1"/>
          <p:nvPr>
            <p:ph type="title" idx="4294967295"/>
          </p:nvPr>
        </p:nvSpPr>
        <p:spPr>
          <a:xfrm>
            <a:off x="386860" y="528637"/>
            <a:ext cx="10550771" cy="657450"/>
          </a:xfrm>
          <a:prstGeom prst="rect">
            <a:avLst/>
          </a:prstGeom>
        </p:spPr>
        <p:txBody>
          <a:bodyPr lIns="45719" tIns="45719" rIns="45719" bIns="45719" anchor="t"/>
          <a:lstStyle>
            <a:lvl1pPr algn="l">
              <a:defRPr b="1"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Maximum likelihood estimation</a:t>
            </a:r>
          </a:p>
        </p:txBody>
      </p:sp>
      <p:sp>
        <p:nvSpPr>
          <p:cNvPr id="135" name="Slide Number"/>
          <p:cNvSpPr txBox="1"/>
          <p:nvPr>
            <p:ph type="sldNum" sz="quarter" idx="4294967295"/>
          </p:nvPr>
        </p:nvSpPr>
        <p:spPr>
          <a:xfrm>
            <a:off x="10787344" y="6049983"/>
            <a:ext cx="366664" cy="35522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8" tIns="35718" rIns="35718" bIns="35718" anchor="t"/>
          <a:lstStyle>
            <a:lvl1pPr algn="ctr" defTabSz="410765">
              <a:defRPr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136" name="Fitting a distribution to the data…"/>
          <p:cNvSpPr txBox="1"/>
          <p:nvPr>
            <p:ph type="body" idx="4294967295"/>
          </p:nvPr>
        </p:nvSpPr>
        <p:spPr>
          <a:xfrm>
            <a:off x="704304" y="1544531"/>
            <a:ext cx="10276626" cy="4642117"/>
          </a:xfrm>
          <a:prstGeom prst="rect">
            <a:avLst/>
          </a:prstGeom>
        </p:spPr>
        <p:txBody>
          <a:bodyPr lIns="45719" tIns="45719" rIns="45719" bIns="45719"/>
          <a:lstStyle/>
          <a:p>
            <a:pPr>
              <a:spcBef>
                <a:spcPts val="500"/>
              </a:spcBef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Fitting a distribution to the data</a:t>
            </a:r>
          </a:p>
          <a:p>
            <a:pPr lvl="1" marL="800100" indent="-342900">
              <a:spcBef>
                <a:spcPts val="500"/>
              </a:spcBef>
              <a:buChar char="•"/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Distributions of mouse weights</a:t>
            </a:r>
          </a:p>
          <a:p>
            <a:pPr lvl="1" marL="800100" indent="-342900">
              <a:spcBef>
                <a:spcPts val="500"/>
              </a:spcBef>
              <a:buChar char="•"/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 lvl="1" marL="800100" indent="-342900">
              <a:spcBef>
                <a:spcPts val="500"/>
              </a:spcBef>
              <a:buChar char="•"/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 lvl="1" marL="800100" indent="-342900">
              <a:spcBef>
                <a:spcPts val="500"/>
              </a:spcBef>
              <a:buChar char="•"/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>
              <a:spcBef>
                <a:spcPts val="500"/>
              </a:spcBef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Applications</a:t>
            </a:r>
          </a:p>
          <a:p>
            <a:pPr lvl="1" marL="800100" indent="-342900">
              <a:spcBef>
                <a:spcPts val="500"/>
              </a:spcBef>
              <a:buChar char="•"/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Making estimations for probabilities for future events to happen</a:t>
            </a:r>
          </a:p>
          <a:p>
            <a:pPr lvl="1" marL="800100" indent="-342900">
              <a:spcBef>
                <a:spcPts val="500"/>
              </a:spcBef>
              <a:buChar char="•"/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For example, predicting the probability for a document to be relevant to a query, and rank all documents by their estimated relevance score</a:t>
            </a:r>
          </a:p>
        </p:txBody>
      </p:sp>
      <p:sp>
        <p:nvSpPr>
          <p:cNvPr id="137" name="Line"/>
          <p:cNvSpPr/>
          <p:nvPr/>
        </p:nvSpPr>
        <p:spPr>
          <a:xfrm>
            <a:off x="1909382" y="3198343"/>
            <a:ext cx="6617318" cy="1"/>
          </a:xfrm>
          <a:prstGeom prst="line">
            <a:avLst/>
          </a:prstGeom>
          <a:ln w="25400">
            <a:solidFill>
              <a:schemeClr val="accent1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38" name="Oval"/>
          <p:cNvSpPr/>
          <p:nvPr/>
        </p:nvSpPr>
        <p:spPr>
          <a:xfrm>
            <a:off x="3689236" y="3077785"/>
            <a:ext cx="225401" cy="241118"/>
          </a:xfrm>
          <a:prstGeom prst="ellipse">
            <a:avLst/>
          </a:prstGeom>
          <a:solidFill>
            <a:srgbClr val="FF2600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/>
          </a:p>
        </p:txBody>
      </p:sp>
      <p:sp>
        <p:nvSpPr>
          <p:cNvPr id="139" name="Oval"/>
          <p:cNvSpPr/>
          <p:nvPr/>
        </p:nvSpPr>
        <p:spPr>
          <a:xfrm>
            <a:off x="3986131" y="3077785"/>
            <a:ext cx="225401" cy="241118"/>
          </a:xfrm>
          <a:prstGeom prst="ellipse">
            <a:avLst/>
          </a:prstGeom>
          <a:solidFill>
            <a:srgbClr val="FF2600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/>
          </a:p>
        </p:txBody>
      </p:sp>
      <p:sp>
        <p:nvSpPr>
          <p:cNvPr id="140" name="Oval"/>
          <p:cNvSpPr/>
          <p:nvPr/>
        </p:nvSpPr>
        <p:spPr>
          <a:xfrm>
            <a:off x="4390643" y="3077785"/>
            <a:ext cx="225401" cy="241118"/>
          </a:xfrm>
          <a:prstGeom prst="ellipse">
            <a:avLst/>
          </a:prstGeom>
          <a:solidFill>
            <a:srgbClr val="FF2600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/>
          </a:p>
        </p:txBody>
      </p:sp>
      <p:sp>
        <p:nvSpPr>
          <p:cNvPr id="141" name="Oval"/>
          <p:cNvSpPr/>
          <p:nvPr/>
        </p:nvSpPr>
        <p:spPr>
          <a:xfrm>
            <a:off x="4687538" y="3077785"/>
            <a:ext cx="225401" cy="241118"/>
          </a:xfrm>
          <a:prstGeom prst="ellipse">
            <a:avLst/>
          </a:prstGeom>
          <a:solidFill>
            <a:srgbClr val="FF2600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/>
          </a:p>
        </p:txBody>
      </p:sp>
      <p:sp>
        <p:nvSpPr>
          <p:cNvPr id="142" name="Oval"/>
          <p:cNvSpPr/>
          <p:nvPr/>
        </p:nvSpPr>
        <p:spPr>
          <a:xfrm>
            <a:off x="5464202" y="3077785"/>
            <a:ext cx="225401" cy="241118"/>
          </a:xfrm>
          <a:prstGeom prst="ellipse">
            <a:avLst/>
          </a:prstGeom>
          <a:solidFill>
            <a:srgbClr val="FF2600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/>
          </a:p>
        </p:txBody>
      </p:sp>
      <p:sp>
        <p:nvSpPr>
          <p:cNvPr id="143" name="Oval"/>
          <p:cNvSpPr/>
          <p:nvPr/>
        </p:nvSpPr>
        <p:spPr>
          <a:xfrm>
            <a:off x="5761097" y="3077785"/>
            <a:ext cx="225401" cy="241118"/>
          </a:xfrm>
          <a:prstGeom prst="ellipse">
            <a:avLst/>
          </a:prstGeom>
          <a:solidFill>
            <a:srgbClr val="FF2600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/>
          </a:p>
        </p:txBody>
      </p:sp>
      <p:sp>
        <p:nvSpPr>
          <p:cNvPr id="144" name="Oval"/>
          <p:cNvSpPr/>
          <p:nvPr/>
        </p:nvSpPr>
        <p:spPr>
          <a:xfrm>
            <a:off x="6756197" y="3077785"/>
            <a:ext cx="225401" cy="241118"/>
          </a:xfrm>
          <a:prstGeom prst="ellipse">
            <a:avLst/>
          </a:prstGeom>
          <a:solidFill>
            <a:srgbClr val="FF2600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/>
          </a:p>
        </p:txBody>
      </p:sp>
      <p:sp>
        <p:nvSpPr>
          <p:cNvPr id="145" name="Oval"/>
          <p:cNvSpPr/>
          <p:nvPr/>
        </p:nvSpPr>
        <p:spPr>
          <a:xfrm>
            <a:off x="7053092" y="3077785"/>
            <a:ext cx="225401" cy="241118"/>
          </a:xfrm>
          <a:prstGeom prst="ellipse">
            <a:avLst/>
          </a:prstGeom>
          <a:solidFill>
            <a:srgbClr val="FF2600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/>
          </a:p>
        </p:txBody>
      </p:sp>
      <p:sp>
        <p:nvSpPr>
          <p:cNvPr id="146" name="Oval"/>
          <p:cNvSpPr/>
          <p:nvPr/>
        </p:nvSpPr>
        <p:spPr>
          <a:xfrm>
            <a:off x="2754728" y="3077785"/>
            <a:ext cx="225401" cy="241118"/>
          </a:xfrm>
          <a:prstGeom prst="ellipse">
            <a:avLst/>
          </a:prstGeom>
          <a:solidFill>
            <a:srgbClr val="FF2600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Random variables in information retrieval"/>
          <p:cNvSpPr txBox="1"/>
          <p:nvPr>
            <p:ph type="title" idx="4294967295"/>
          </p:nvPr>
        </p:nvSpPr>
        <p:spPr>
          <a:xfrm>
            <a:off x="386860" y="528637"/>
            <a:ext cx="10550771" cy="657450"/>
          </a:xfrm>
          <a:prstGeom prst="rect">
            <a:avLst/>
          </a:prstGeom>
        </p:spPr>
        <p:txBody>
          <a:bodyPr lIns="45719" tIns="45719" rIns="45719" bIns="45719" anchor="t"/>
          <a:lstStyle>
            <a:lvl1pPr algn="l">
              <a:defRPr b="1"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Random variables in information retrieval</a:t>
            </a:r>
          </a:p>
        </p:txBody>
      </p:sp>
      <p:sp>
        <p:nvSpPr>
          <p:cNvPr id="151" name="Slide Number"/>
          <p:cNvSpPr txBox="1"/>
          <p:nvPr>
            <p:ph type="sldNum" sz="quarter" idx="4294967295"/>
          </p:nvPr>
        </p:nvSpPr>
        <p:spPr>
          <a:xfrm>
            <a:off x="10794351" y="6049983"/>
            <a:ext cx="352650" cy="35522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8" tIns="35718" rIns="35718" bIns="35718" anchor="t"/>
          <a:lstStyle>
            <a:lvl1pPr algn="ctr" defTabSz="410765">
              <a:defRPr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  <p:pic>
        <p:nvPicPr>
          <p:cNvPr id="152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701094" y="1370298"/>
            <a:ext cx="992012" cy="992012"/>
          </a:xfrm>
          <a:prstGeom prst="rect">
            <a:avLst/>
          </a:prstGeom>
          <a:ln w="12700">
            <a:miter lim="400000"/>
          </a:ln>
        </p:spPr>
      </p:pic>
      <p:sp>
        <p:nvSpPr>
          <p:cNvPr id="153" name="query = “artificial intelligence”"/>
          <p:cNvSpPr txBox="1"/>
          <p:nvPr/>
        </p:nvSpPr>
        <p:spPr>
          <a:xfrm>
            <a:off x="3158476" y="1367539"/>
            <a:ext cx="4279015" cy="3752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spcBef>
                <a:spcPts val="500"/>
              </a:spcBef>
              <a:defRPr i="1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b="1"/>
              <a:t>query = </a:t>
            </a:r>
            <a:r>
              <a:t>“artificial intelligence”</a:t>
            </a:r>
          </a:p>
        </p:txBody>
      </p:sp>
      <p:pic>
        <p:nvPicPr>
          <p:cNvPr id="154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217518" y="2131034"/>
            <a:ext cx="555904" cy="555904"/>
          </a:xfrm>
          <a:prstGeom prst="rect">
            <a:avLst/>
          </a:prstGeom>
          <a:ln w="12700">
            <a:miter lim="400000"/>
          </a:ln>
        </p:spPr>
      </p:pic>
      <p:pic>
        <p:nvPicPr>
          <p:cNvPr id="155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004918" y="2131034"/>
            <a:ext cx="555904" cy="555904"/>
          </a:xfrm>
          <a:prstGeom prst="rect">
            <a:avLst/>
          </a:prstGeom>
          <a:ln w="12700">
            <a:miter lim="400000"/>
          </a:ln>
        </p:spPr>
      </p:pic>
      <p:pic>
        <p:nvPicPr>
          <p:cNvPr id="156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919318" y="2131034"/>
            <a:ext cx="555904" cy="555904"/>
          </a:xfrm>
          <a:prstGeom prst="rect">
            <a:avLst/>
          </a:prstGeom>
          <a:ln w="12700">
            <a:miter lim="400000"/>
          </a:ln>
        </p:spPr>
      </p:pic>
      <p:pic>
        <p:nvPicPr>
          <p:cNvPr id="157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833718" y="2131034"/>
            <a:ext cx="555904" cy="555904"/>
          </a:xfrm>
          <a:prstGeom prst="rect">
            <a:avLst/>
          </a:prstGeom>
          <a:ln w="12700">
            <a:miter lim="400000"/>
          </a:ln>
        </p:spPr>
      </p:pic>
      <p:pic>
        <p:nvPicPr>
          <p:cNvPr id="158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748118" y="2131034"/>
            <a:ext cx="555904" cy="555904"/>
          </a:xfrm>
          <a:prstGeom prst="rect">
            <a:avLst/>
          </a:prstGeom>
          <a:ln w="12700">
            <a:miter lim="400000"/>
          </a:ln>
        </p:spPr>
      </p:pic>
      <p:pic>
        <p:nvPicPr>
          <p:cNvPr id="159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535518" y="2131034"/>
            <a:ext cx="555904" cy="555904"/>
          </a:xfrm>
          <a:prstGeom prst="rect">
            <a:avLst/>
          </a:prstGeom>
          <a:ln w="12700">
            <a:miter lim="400000"/>
          </a:ln>
        </p:spPr>
      </p:pic>
      <p:pic>
        <p:nvPicPr>
          <p:cNvPr id="160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449918" y="2131034"/>
            <a:ext cx="555904" cy="555904"/>
          </a:xfrm>
          <a:prstGeom prst="rect">
            <a:avLst/>
          </a:prstGeom>
          <a:ln w="12700">
            <a:miter lim="400000"/>
          </a:ln>
        </p:spPr>
      </p:pic>
      <p:pic>
        <p:nvPicPr>
          <p:cNvPr id="161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364318" y="2131034"/>
            <a:ext cx="555904" cy="555904"/>
          </a:xfrm>
          <a:prstGeom prst="rect">
            <a:avLst/>
          </a:prstGeom>
          <a:ln w="12700">
            <a:miter lim="400000"/>
          </a:ln>
        </p:spPr>
      </p:pic>
      <p:sp>
        <p:nvSpPr>
          <p:cNvPr id="162" name="d = artificial, intelligence, machine, intelligence, information, retrieval"/>
          <p:cNvSpPr txBox="1"/>
          <p:nvPr/>
        </p:nvSpPr>
        <p:spPr>
          <a:xfrm>
            <a:off x="1860827" y="3500477"/>
            <a:ext cx="8544393" cy="4124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lnSpc>
                <a:spcPts val="4000"/>
              </a:lnSpc>
              <a:defRPr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b="1">
                <a:solidFill>
                  <a:srgbClr val="FF2600"/>
                </a:solidFill>
              </a:rPr>
              <a:t>d</a:t>
            </a:r>
            <a:r>
              <a:t> = artificial, intelligence, machine, intelligence, information, retrieval</a:t>
            </a:r>
          </a:p>
        </p:txBody>
      </p:sp>
      <p:sp>
        <p:nvSpPr>
          <p:cNvPr id="163" name="rel =     0,       1,         0,         0,        0,       0,         0,        0"/>
          <p:cNvSpPr txBox="1"/>
          <p:nvPr/>
        </p:nvSpPr>
        <p:spPr>
          <a:xfrm>
            <a:off x="2452999" y="2887458"/>
            <a:ext cx="7286002" cy="4124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lnSpc>
                <a:spcPts val="4000"/>
              </a:lnSpc>
              <a:defRPr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b="1">
                <a:solidFill>
                  <a:srgbClr val="FF2600"/>
                </a:solidFill>
              </a:rPr>
              <a:t>rel</a:t>
            </a:r>
            <a:r>
              <a:t> =     0,       1,         0,         0,        0,       0,         0,        0</a:t>
            </a:r>
          </a:p>
        </p:txBody>
      </p:sp>
      <p:sp>
        <p:nvSpPr>
          <p:cNvPr id="164" name="Line"/>
          <p:cNvSpPr/>
          <p:nvPr/>
        </p:nvSpPr>
        <p:spPr>
          <a:xfrm flipV="1">
            <a:off x="2024360" y="2799232"/>
            <a:ext cx="2237929" cy="756047"/>
          </a:xfrm>
          <a:prstGeom prst="line">
            <a:avLst/>
          </a:prstGeom>
          <a:ln w="25400">
            <a:solidFill>
              <a:srgbClr val="FF2600"/>
            </a:solidFill>
            <a:tailEnd type="triangle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65" name="q = artificial, intelligence"/>
          <p:cNvSpPr txBox="1"/>
          <p:nvPr/>
        </p:nvSpPr>
        <p:spPr>
          <a:xfrm>
            <a:off x="1816451" y="4602617"/>
            <a:ext cx="3093501" cy="4124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lnSpc>
                <a:spcPts val="4000"/>
              </a:lnSpc>
              <a:defRPr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b="1">
                <a:solidFill>
                  <a:srgbClr val="FF2600"/>
                </a:solidFill>
              </a:rPr>
              <a:t>q</a:t>
            </a:r>
            <a:r>
              <a:t> = artificial, intelligence</a:t>
            </a:r>
          </a:p>
        </p:txBody>
      </p:sp>
      <p:sp>
        <p:nvSpPr>
          <p:cNvPr id="166" name="Notations: in future slides, q denotes the query, d denotes the document, rel denotes the relevance judgment"/>
          <p:cNvSpPr txBox="1"/>
          <p:nvPr/>
        </p:nvSpPr>
        <p:spPr>
          <a:xfrm>
            <a:off x="1954980" y="5704757"/>
            <a:ext cx="8356087" cy="7426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lnSpc>
                <a:spcPts val="4000"/>
              </a:lnSpc>
              <a:defRPr b="1" i="1" sz="2200">
                <a:solidFill>
                  <a:srgbClr val="FF26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Notations: </a:t>
            </a:r>
            <a:r>
              <a:rPr b="0">
                <a:solidFill>
                  <a:srgbClr val="000000"/>
                </a:solidFill>
              </a:rPr>
              <a:t>in future slides, q denotes the query, d denotes the document, rel denotes the relevance judgment</a:t>
            </a:r>
          </a:p>
        </p:txBody>
      </p:sp>
      <p:sp>
        <p:nvSpPr>
          <p:cNvPr id="167" name="Rectangle"/>
          <p:cNvSpPr/>
          <p:nvPr/>
        </p:nvSpPr>
        <p:spPr>
          <a:xfrm>
            <a:off x="1598265" y="2881656"/>
            <a:ext cx="9454754" cy="2615340"/>
          </a:xfrm>
          <a:prstGeom prst="rect">
            <a:avLst/>
          </a:prstGeom>
          <a:ln w="25400">
            <a:solidFill>
              <a:schemeClr val="accent1"/>
            </a:solidFill>
            <a:custDash>
              <a:ds d="200000" sp="200000"/>
            </a:custDash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8" tIns="45718" rIns="45718" bIns="45718" anchor="ctr"/>
          <a:lstStyle/>
          <a:p>
            <a:pPr/>
          </a:p>
        </p:txBody>
      </p:sp>
      <p:sp>
        <p:nvSpPr>
          <p:cNvPr id="168" name="Observation"/>
          <p:cNvSpPr txBox="1"/>
          <p:nvPr/>
        </p:nvSpPr>
        <p:spPr>
          <a:xfrm>
            <a:off x="9143356" y="5001328"/>
            <a:ext cx="1734427" cy="4124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lnSpc>
                <a:spcPts val="4000"/>
              </a:lnSpc>
              <a:defRPr b="1" sz="2200">
                <a:solidFill>
                  <a:srgbClr val="FF26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Observation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="0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Random variables in information retrieval"/>
          <p:cNvSpPr txBox="1"/>
          <p:nvPr>
            <p:ph type="title" idx="4294967295"/>
          </p:nvPr>
        </p:nvSpPr>
        <p:spPr>
          <a:xfrm>
            <a:off x="386860" y="528637"/>
            <a:ext cx="10550771" cy="657450"/>
          </a:xfrm>
          <a:prstGeom prst="rect">
            <a:avLst/>
          </a:prstGeom>
        </p:spPr>
        <p:txBody>
          <a:bodyPr lIns="45719" tIns="45719" rIns="45719" bIns="45719" anchor="t"/>
          <a:lstStyle>
            <a:lvl1pPr algn="l">
              <a:defRPr b="1"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Random variables in information retrieval</a:t>
            </a:r>
          </a:p>
        </p:txBody>
      </p:sp>
      <p:sp>
        <p:nvSpPr>
          <p:cNvPr id="173" name="Slide Number"/>
          <p:cNvSpPr txBox="1"/>
          <p:nvPr>
            <p:ph type="sldNum" sz="quarter" idx="4294967295"/>
          </p:nvPr>
        </p:nvSpPr>
        <p:spPr>
          <a:xfrm>
            <a:off x="10843899" y="6049983"/>
            <a:ext cx="253554" cy="35522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8" tIns="35718" rIns="35718" bIns="35718" anchor="t"/>
          <a:lstStyle>
            <a:lvl1pPr algn="ctr" defTabSz="410765">
              <a:defRPr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  <p:pic>
        <p:nvPicPr>
          <p:cNvPr id="174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701094" y="1370298"/>
            <a:ext cx="992012" cy="992012"/>
          </a:xfrm>
          <a:prstGeom prst="rect">
            <a:avLst/>
          </a:prstGeom>
          <a:ln w="12700">
            <a:miter lim="400000"/>
          </a:ln>
        </p:spPr>
      </p:pic>
      <p:sp>
        <p:nvSpPr>
          <p:cNvPr id="175" name="query = “artificial intelligence”"/>
          <p:cNvSpPr txBox="1"/>
          <p:nvPr/>
        </p:nvSpPr>
        <p:spPr>
          <a:xfrm>
            <a:off x="3158476" y="1367539"/>
            <a:ext cx="4279015" cy="3752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spcBef>
                <a:spcPts val="500"/>
              </a:spcBef>
              <a:defRPr i="1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b="1"/>
              <a:t>query = </a:t>
            </a:r>
            <a:r>
              <a:t>“artificial intelligence”</a:t>
            </a:r>
          </a:p>
        </p:txBody>
      </p:sp>
      <p:pic>
        <p:nvPicPr>
          <p:cNvPr id="176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217518" y="2131034"/>
            <a:ext cx="555904" cy="555904"/>
          </a:xfrm>
          <a:prstGeom prst="rect">
            <a:avLst/>
          </a:prstGeom>
          <a:ln w="12700">
            <a:miter lim="400000"/>
          </a:ln>
        </p:spPr>
      </p:pic>
      <p:pic>
        <p:nvPicPr>
          <p:cNvPr id="177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004918" y="2131034"/>
            <a:ext cx="555904" cy="555904"/>
          </a:xfrm>
          <a:prstGeom prst="rect">
            <a:avLst/>
          </a:prstGeom>
          <a:ln w="12700">
            <a:miter lim="400000"/>
          </a:ln>
        </p:spPr>
      </p:pic>
      <p:pic>
        <p:nvPicPr>
          <p:cNvPr id="178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919318" y="2131034"/>
            <a:ext cx="555904" cy="555904"/>
          </a:xfrm>
          <a:prstGeom prst="rect">
            <a:avLst/>
          </a:prstGeom>
          <a:ln w="12700">
            <a:miter lim="400000"/>
          </a:ln>
        </p:spPr>
      </p:pic>
      <p:pic>
        <p:nvPicPr>
          <p:cNvPr id="179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833718" y="2131034"/>
            <a:ext cx="555904" cy="555904"/>
          </a:xfrm>
          <a:prstGeom prst="rect">
            <a:avLst/>
          </a:prstGeom>
          <a:ln w="12700">
            <a:miter lim="400000"/>
          </a:ln>
        </p:spPr>
      </p:pic>
      <p:pic>
        <p:nvPicPr>
          <p:cNvPr id="180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748118" y="2131034"/>
            <a:ext cx="555904" cy="555904"/>
          </a:xfrm>
          <a:prstGeom prst="rect">
            <a:avLst/>
          </a:prstGeom>
          <a:ln w="12700">
            <a:miter lim="400000"/>
          </a:ln>
        </p:spPr>
      </p:pic>
      <p:pic>
        <p:nvPicPr>
          <p:cNvPr id="181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535518" y="2131034"/>
            <a:ext cx="555904" cy="555904"/>
          </a:xfrm>
          <a:prstGeom prst="rect">
            <a:avLst/>
          </a:prstGeom>
          <a:ln w="12700">
            <a:miter lim="400000"/>
          </a:ln>
        </p:spPr>
      </p:pic>
      <p:pic>
        <p:nvPicPr>
          <p:cNvPr id="182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449918" y="2131034"/>
            <a:ext cx="555904" cy="555904"/>
          </a:xfrm>
          <a:prstGeom prst="rect">
            <a:avLst/>
          </a:prstGeom>
          <a:ln w="12700">
            <a:miter lim="400000"/>
          </a:ln>
        </p:spPr>
      </p:pic>
      <p:pic>
        <p:nvPicPr>
          <p:cNvPr id="183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364318" y="2131034"/>
            <a:ext cx="555904" cy="555904"/>
          </a:xfrm>
          <a:prstGeom prst="rect">
            <a:avLst/>
          </a:prstGeom>
          <a:ln w="12700">
            <a:miter lim="400000"/>
          </a:ln>
        </p:spPr>
      </p:pic>
      <p:sp>
        <p:nvSpPr>
          <p:cNvPr id="184" name="d = artificial, intelligence, machine, intelligence, information, retrieval"/>
          <p:cNvSpPr txBox="1"/>
          <p:nvPr/>
        </p:nvSpPr>
        <p:spPr>
          <a:xfrm>
            <a:off x="1860827" y="3500477"/>
            <a:ext cx="8544393" cy="4124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lnSpc>
                <a:spcPts val="4000"/>
              </a:lnSpc>
              <a:defRPr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b="1">
                <a:solidFill>
                  <a:srgbClr val="FF2600"/>
                </a:solidFill>
              </a:rPr>
              <a:t>d</a:t>
            </a:r>
            <a:r>
              <a:t> = artificial, intelligence, machine, intelligence, information, retrieval</a:t>
            </a:r>
          </a:p>
        </p:txBody>
      </p:sp>
      <p:sp>
        <p:nvSpPr>
          <p:cNvPr id="185" name="d = 56,         100,            120,         100,              50,               221"/>
          <p:cNvSpPr txBox="1"/>
          <p:nvPr/>
        </p:nvSpPr>
        <p:spPr>
          <a:xfrm>
            <a:off x="1826870" y="3983077"/>
            <a:ext cx="8047530" cy="4124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lnSpc>
                <a:spcPts val="4000"/>
              </a:lnSpc>
              <a:defRPr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b="1">
                <a:solidFill>
                  <a:srgbClr val="FF2600"/>
                </a:solidFill>
              </a:rPr>
              <a:t>d</a:t>
            </a:r>
            <a:r>
              <a:t> = 56,         100,            120,         100,              50,               221</a:t>
            </a:r>
          </a:p>
        </p:txBody>
      </p:sp>
      <p:sp>
        <p:nvSpPr>
          <p:cNvPr id="186" name="rel =     0,       1,         0,         0,        0,       0,         0,        0"/>
          <p:cNvSpPr txBox="1"/>
          <p:nvPr/>
        </p:nvSpPr>
        <p:spPr>
          <a:xfrm>
            <a:off x="2452999" y="2887458"/>
            <a:ext cx="7286002" cy="4124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lnSpc>
                <a:spcPts val="4000"/>
              </a:lnSpc>
              <a:defRPr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b="1">
                <a:solidFill>
                  <a:srgbClr val="FF2600"/>
                </a:solidFill>
              </a:rPr>
              <a:t>rel</a:t>
            </a:r>
            <a:r>
              <a:t> =     0,       1,         0,         0,        0,       0,         0,        0</a:t>
            </a:r>
          </a:p>
        </p:txBody>
      </p:sp>
      <p:sp>
        <p:nvSpPr>
          <p:cNvPr id="187" name="Line"/>
          <p:cNvSpPr/>
          <p:nvPr/>
        </p:nvSpPr>
        <p:spPr>
          <a:xfrm flipV="1">
            <a:off x="2024360" y="2799232"/>
            <a:ext cx="2237929" cy="756047"/>
          </a:xfrm>
          <a:prstGeom prst="line">
            <a:avLst/>
          </a:prstGeom>
          <a:ln w="25400">
            <a:solidFill>
              <a:srgbClr val="FF2600"/>
            </a:solidFill>
            <a:tailEnd type="triangle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88" name="q = artificial, intelligence"/>
          <p:cNvSpPr txBox="1"/>
          <p:nvPr/>
        </p:nvSpPr>
        <p:spPr>
          <a:xfrm>
            <a:off x="1816451" y="4602617"/>
            <a:ext cx="3093501" cy="4124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lnSpc>
                <a:spcPts val="4000"/>
              </a:lnSpc>
              <a:defRPr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b="1">
                <a:solidFill>
                  <a:srgbClr val="FF2600"/>
                </a:solidFill>
              </a:rPr>
              <a:t>q</a:t>
            </a:r>
            <a:r>
              <a:t> = artificial, intelligence</a:t>
            </a:r>
          </a:p>
        </p:txBody>
      </p:sp>
      <p:sp>
        <p:nvSpPr>
          <p:cNvPr id="189" name="q = 56,         100"/>
          <p:cNvSpPr txBox="1"/>
          <p:nvPr/>
        </p:nvSpPr>
        <p:spPr>
          <a:xfrm>
            <a:off x="1824873" y="5085217"/>
            <a:ext cx="2146433" cy="4124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lnSpc>
                <a:spcPts val="4000"/>
              </a:lnSpc>
              <a:defRPr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b="1">
                <a:solidFill>
                  <a:srgbClr val="FF2600"/>
                </a:solidFill>
              </a:rPr>
              <a:t>q</a:t>
            </a:r>
            <a:r>
              <a:t> = 56,         100</a:t>
            </a:r>
          </a:p>
        </p:txBody>
      </p:sp>
      <p:sp>
        <p:nvSpPr>
          <p:cNvPr id="190" name="Notations: in future slides, q denotes the query, d denotes the document, rel denotes the relevance judgment"/>
          <p:cNvSpPr txBox="1"/>
          <p:nvPr/>
        </p:nvSpPr>
        <p:spPr>
          <a:xfrm>
            <a:off x="1954980" y="5704757"/>
            <a:ext cx="8356087" cy="7426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lnSpc>
                <a:spcPts val="4000"/>
              </a:lnSpc>
              <a:defRPr b="1" i="1" sz="2200">
                <a:solidFill>
                  <a:srgbClr val="FF26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Notations: </a:t>
            </a:r>
            <a:r>
              <a:rPr b="0">
                <a:solidFill>
                  <a:srgbClr val="000000"/>
                </a:solidFill>
              </a:rPr>
              <a:t>in future slides, q denotes the query, d denotes the document, rel denotes the relevance judgment</a:t>
            </a:r>
          </a:p>
        </p:txBody>
      </p:sp>
      <p:sp>
        <p:nvSpPr>
          <p:cNvPr id="191" name="Rectangle"/>
          <p:cNvSpPr/>
          <p:nvPr/>
        </p:nvSpPr>
        <p:spPr>
          <a:xfrm>
            <a:off x="1598265" y="2881656"/>
            <a:ext cx="9454754" cy="2615340"/>
          </a:xfrm>
          <a:prstGeom prst="rect">
            <a:avLst/>
          </a:prstGeom>
          <a:ln w="25400">
            <a:solidFill>
              <a:schemeClr val="accent1"/>
            </a:solidFill>
            <a:custDash>
              <a:ds d="200000" sp="200000"/>
            </a:custDash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8" tIns="45718" rIns="45718" bIns="45718" anchor="ctr"/>
          <a:lstStyle/>
          <a:p>
            <a:pPr/>
          </a:p>
        </p:txBody>
      </p:sp>
      <p:sp>
        <p:nvSpPr>
          <p:cNvPr id="192" name="Observation"/>
          <p:cNvSpPr txBox="1"/>
          <p:nvPr/>
        </p:nvSpPr>
        <p:spPr>
          <a:xfrm>
            <a:off x="9143356" y="5001328"/>
            <a:ext cx="1734427" cy="4124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lnSpc>
                <a:spcPts val="4000"/>
              </a:lnSpc>
              <a:defRPr b="1" sz="2200">
                <a:solidFill>
                  <a:srgbClr val="FF26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Observation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Probabilistic graphical model (underlying distribution)"/>
          <p:cNvSpPr txBox="1"/>
          <p:nvPr>
            <p:ph type="title" idx="4294967295"/>
          </p:nvPr>
        </p:nvSpPr>
        <p:spPr>
          <a:xfrm>
            <a:off x="386860" y="528637"/>
            <a:ext cx="10550771" cy="657450"/>
          </a:xfrm>
          <a:prstGeom prst="rect">
            <a:avLst/>
          </a:prstGeom>
        </p:spPr>
        <p:txBody>
          <a:bodyPr lIns="45719" tIns="45719" rIns="45719" bIns="45719" anchor="t"/>
          <a:lstStyle>
            <a:lvl1pPr algn="l">
              <a:defRPr b="1"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Probabilistic graphical model (underlying distribution)</a:t>
            </a:r>
          </a:p>
        </p:txBody>
      </p:sp>
      <p:sp>
        <p:nvSpPr>
          <p:cNvPr id="197" name="Slide Number"/>
          <p:cNvSpPr txBox="1"/>
          <p:nvPr>
            <p:ph type="sldNum" sz="quarter" idx="4294967295"/>
          </p:nvPr>
        </p:nvSpPr>
        <p:spPr>
          <a:xfrm>
            <a:off x="10787344" y="6049983"/>
            <a:ext cx="366664" cy="35522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8" tIns="35718" rIns="35718" bIns="35718" anchor="t"/>
          <a:lstStyle>
            <a:lvl1pPr algn="ctr" defTabSz="410765">
              <a:defRPr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198" name="Oval"/>
          <p:cNvSpPr/>
          <p:nvPr/>
        </p:nvSpPr>
        <p:spPr>
          <a:xfrm>
            <a:off x="3231013" y="1353929"/>
            <a:ext cx="1073331" cy="632049"/>
          </a:xfrm>
          <a:prstGeom prst="ellipse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8" tIns="45718" rIns="45718" bIns="45718" anchor="ctr"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99" name="Circle"/>
          <p:cNvSpPr/>
          <p:nvPr/>
        </p:nvSpPr>
        <p:spPr>
          <a:xfrm>
            <a:off x="3522805" y="2618102"/>
            <a:ext cx="530504" cy="530505"/>
          </a:xfrm>
          <a:prstGeom prst="ellipse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8" tIns="45718" rIns="45718" bIns="45718" anchor="ctr"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200" name="Line"/>
          <p:cNvSpPr/>
          <p:nvPr/>
        </p:nvSpPr>
        <p:spPr>
          <a:xfrm flipV="1">
            <a:off x="3767678" y="1942378"/>
            <a:ext cx="1" cy="661891"/>
          </a:xfrm>
          <a:prstGeom prst="line">
            <a:avLst/>
          </a:prstGeom>
          <a:ln w="25400">
            <a:solidFill>
              <a:schemeClr val="accent1"/>
            </a:solidFill>
            <a:tailEnd type="triangle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8" tIns="45718" rIns="45718" bIns="45718"/>
          <a:lstStyle/>
          <a:p>
            <a:pPr/>
          </a:p>
        </p:txBody>
      </p:sp>
      <p:pic>
        <p:nvPicPr>
          <p:cNvPr id="201" name="latex-image-1.pdf" descr="latex-image-1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675357" y="2796268"/>
            <a:ext cx="225401" cy="174173"/>
          </a:xfrm>
          <a:prstGeom prst="rect">
            <a:avLst/>
          </a:prstGeom>
          <a:ln w="12700">
            <a:miter lim="400000"/>
          </a:ln>
        </p:spPr>
      </p:pic>
      <p:pic>
        <p:nvPicPr>
          <p:cNvPr id="202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408248" y="3162440"/>
            <a:ext cx="1682916" cy="1121944"/>
          </a:xfrm>
          <a:prstGeom prst="rect">
            <a:avLst/>
          </a:prstGeom>
          <a:ln w="12700">
            <a:miter lim="400000"/>
          </a:ln>
        </p:spPr>
      </p:pic>
      <p:sp>
        <p:nvSpPr>
          <p:cNvPr id="203" name="Square"/>
          <p:cNvSpPr/>
          <p:nvPr/>
        </p:nvSpPr>
        <p:spPr>
          <a:xfrm>
            <a:off x="4241800" y="3204883"/>
            <a:ext cx="1270000" cy="12700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/>
          </a:p>
        </p:txBody>
      </p:sp>
      <p:sp>
        <p:nvSpPr>
          <p:cNvPr id="204" name="seq"/>
          <p:cNvSpPr txBox="1"/>
          <p:nvPr/>
        </p:nvSpPr>
        <p:spPr>
          <a:xfrm>
            <a:off x="3510748" y="1463704"/>
            <a:ext cx="554617" cy="4124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lnSpc>
                <a:spcPts val="4000"/>
              </a:lnSpc>
              <a:defRPr i="1"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seq</a:t>
            </a:r>
          </a:p>
        </p:txBody>
      </p:sp>
      <p:sp>
        <p:nvSpPr>
          <p:cNvPr id="205" name="parameter"/>
          <p:cNvSpPr txBox="1"/>
          <p:nvPr/>
        </p:nvSpPr>
        <p:spPr>
          <a:xfrm>
            <a:off x="1147964" y="4409930"/>
            <a:ext cx="1455299" cy="4124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lnSpc>
                <a:spcPts val="4000"/>
              </a:lnSpc>
              <a:defRPr b="1" sz="2200">
                <a:solidFill>
                  <a:srgbClr val="FF26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parameter</a:t>
            </a:r>
          </a:p>
        </p:txBody>
      </p:sp>
      <p:sp>
        <p:nvSpPr>
          <p:cNvPr id="206" name="Oval"/>
          <p:cNvSpPr/>
          <p:nvPr/>
        </p:nvSpPr>
        <p:spPr>
          <a:xfrm>
            <a:off x="6707454" y="1353929"/>
            <a:ext cx="2644806" cy="632049"/>
          </a:xfrm>
          <a:prstGeom prst="ellipse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8" tIns="45718" rIns="45718" bIns="45718" anchor="ctr"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207" name="Circle"/>
          <p:cNvSpPr/>
          <p:nvPr/>
        </p:nvSpPr>
        <p:spPr>
          <a:xfrm>
            <a:off x="7751905" y="2640158"/>
            <a:ext cx="530504" cy="530504"/>
          </a:xfrm>
          <a:prstGeom prst="ellipse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8" tIns="45718" rIns="45718" bIns="45718" anchor="ctr"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208" name="Line"/>
          <p:cNvSpPr/>
          <p:nvPr/>
        </p:nvSpPr>
        <p:spPr>
          <a:xfrm flipV="1">
            <a:off x="8017156" y="1964434"/>
            <a:ext cx="1" cy="661890"/>
          </a:xfrm>
          <a:prstGeom prst="line">
            <a:avLst/>
          </a:prstGeom>
          <a:ln w="25400">
            <a:solidFill>
              <a:schemeClr val="accent1"/>
            </a:solidFill>
            <a:tailEnd type="triangle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8" tIns="45718" rIns="45718" bIns="45718"/>
          <a:lstStyle/>
          <a:p>
            <a:pPr/>
          </a:p>
        </p:txBody>
      </p:sp>
      <p:pic>
        <p:nvPicPr>
          <p:cNvPr id="209" name="latex-image-1.pdf" descr="latex-image-1.pd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904457" y="2773926"/>
            <a:ext cx="225401" cy="262968"/>
          </a:xfrm>
          <a:prstGeom prst="rect">
            <a:avLst/>
          </a:prstGeom>
          <a:ln w="12700">
            <a:miter lim="400000"/>
          </a:ln>
        </p:spPr>
      </p:pic>
      <p:pic>
        <p:nvPicPr>
          <p:cNvPr id="210" name="Image" descr="Image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585676" y="3291932"/>
            <a:ext cx="862962" cy="862961"/>
          </a:xfrm>
          <a:prstGeom prst="rect">
            <a:avLst/>
          </a:prstGeom>
          <a:ln w="12700">
            <a:miter lim="400000"/>
          </a:ln>
        </p:spPr>
      </p:pic>
      <p:pic>
        <p:nvPicPr>
          <p:cNvPr id="211" name="latex-image-1.pdf" descr="latex-image-1.pdf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3802260" y="4558865"/>
            <a:ext cx="225402" cy="174174"/>
          </a:xfrm>
          <a:prstGeom prst="rect">
            <a:avLst/>
          </a:prstGeom>
          <a:ln w="12700">
            <a:miter lim="400000"/>
          </a:ln>
        </p:spPr>
      </p:pic>
      <p:pic>
        <p:nvPicPr>
          <p:cNvPr id="212" name="latex-image-1.pdf" descr="latex-image-1.pdf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8022976" y="4466189"/>
            <a:ext cx="225402" cy="262967"/>
          </a:xfrm>
          <a:prstGeom prst="rect">
            <a:avLst/>
          </a:prstGeom>
          <a:ln w="12700">
            <a:miter lim="400000"/>
          </a:ln>
        </p:spPr>
      </p:pic>
      <p:sp>
        <p:nvSpPr>
          <p:cNvPr id="213" name="distribution"/>
          <p:cNvSpPr txBox="1"/>
          <p:nvPr/>
        </p:nvSpPr>
        <p:spPr>
          <a:xfrm>
            <a:off x="1186064" y="4842556"/>
            <a:ext cx="1640566" cy="4124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lnSpc>
                <a:spcPts val="4000"/>
              </a:lnSpc>
              <a:defRPr b="1" sz="2200">
                <a:solidFill>
                  <a:srgbClr val="FF26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distribution</a:t>
            </a:r>
          </a:p>
        </p:txBody>
      </p:sp>
      <p:sp>
        <p:nvSpPr>
          <p:cNvPr id="214" name="Bernoulli"/>
          <p:cNvSpPr txBox="1"/>
          <p:nvPr/>
        </p:nvSpPr>
        <p:spPr>
          <a:xfrm>
            <a:off x="3357403" y="4842556"/>
            <a:ext cx="1191316" cy="4124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lnSpc>
                <a:spcPts val="4000"/>
              </a:lnSpc>
              <a:defRPr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Bernoulli</a:t>
            </a:r>
          </a:p>
        </p:txBody>
      </p:sp>
      <p:sp>
        <p:nvSpPr>
          <p:cNvPr id="215" name="Multinomial-Dirichlet, 2-Poisson, etc."/>
          <p:cNvSpPr txBox="1"/>
          <p:nvPr/>
        </p:nvSpPr>
        <p:spPr>
          <a:xfrm>
            <a:off x="6562119" y="4842556"/>
            <a:ext cx="4622561" cy="4124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lnSpc>
                <a:spcPts val="4000"/>
              </a:lnSpc>
              <a:defRPr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Multinomial-Dirichlet, 2-Poisson, etc.</a:t>
            </a:r>
          </a:p>
        </p:txBody>
      </p:sp>
      <p:sp>
        <p:nvSpPr>
          <p:cNvPr id="216" name="parameter estimation"/>
          <p:cNvSpPr txBox="1"/>
          <p:nvPr/>
        </p:nvSpPr>
        <p:spPr>
          <a:xfrm>
            <a:off x="1186064" y="5275181"/>
            <a:ext cx="2201288" cy="7426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lnSpc>
                <a:spcPts val="4000"/>
              </a:lnSpc>
              <a:defRPr b="1" sz="2200">
                <a:solidFill>
                  <a:srgbClr val="FF26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parameter estimation</a:t>
            </a:r>
          </a:p>
        </p:txBody>
      </p:sp>
      <p:sp>
        <p:nvSpPr>
          <p:cNvPr id="217" name="maximum likelihood estimation"/>
          <p:cNvSpPr txBox="1"/>
          <p:nvPr/>
        </p:nvSpPr>
        <p:spPr>
          <a:xfrm>
            <a:off x="6558164" y="5317207"/>
            <a:ext cx="3908508" cy="4124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lnSpc>
                <a:spcPts val="4000"/>
              </a:lnSpc>
              <a:defRPr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maximum likelihood estimation</a:t>
            </a:r>
          </a:p>
        </p:txBody>
      </p:sp>
      <p:sp>
        <p:nvSpPr>
          <p:cNvPr id="218" name="maximum a posterior estimation"/>
          <p:cNvSpPr txBox="1"/>
          <p:nvPr/>
        </p:nvSpPr>
        <p:spPr>
          <a:xfrm>
            <a:off x="6558164" y="5672104"/>
            <a:ext cx="4063624" cy="4124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lnSpc>
                <a:spcPts val="4000"/>
              </a:lnSpc>
              <a:defRPr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maximum a posterior estimation</a:t>
            </a:r>
          </a:p>
        </p:txBody>
      </p:sp>
      <p:pic>
        <p:nvPicPr>
          <p:cNvPr id="219" name="latex-image-1.pdf" descr="latex-image-1.pdf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3157429" y="5339607"/>
            <a:ext cx="2260754" cy="613848"/>
          </a:xfrm>
          <a:prstGeom prst="rect">
            <a:avLst/>
          </a:prstGeom>
          <a:ln w="12700">
            <a:miter lim="400000"/>
          </a:ln>
        </p:spPr>
      </p:pic>
      <p:sp>
        <p:nvSpPr>
          <p:cNvPr id="220" name="Line"/>
          <p:cNvSpPr/>
          <p:nvPr/>
        </p:nvSpPr>
        <p:spPr>
          <a:xfrm flipH="1" flipV="1">
            <a:off x="8258457" y="1964434"/>
            <a:ext cx="1028685" cy="732265"/>
          </a:xfrm>
          <a:prstGeom prst="line">
            <a:avLst/>
          </a:prstGeom>
          <a:ln w="25400">
            <a:solidFill>
              <a:schemeClr val="accent1"/>
            </a:solidFill>
            <a:tailEnd type="triangle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21" name="Circle"/>
          <p:cNvSpPr/>
          <p:nvPr/>
        </p:nvSpPr>
        <p:spPr>
          <a:xfrm>
            <a:off x="9060005" y="2640158"/>
            <a:ext cx="530504" cy="530504"/>
          </a:xfrm>
          <a:prstGeom prst="ellipse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8" tIns="45718" rIns="45718" bIns="45718" anchor="ctr"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</a:p>
        </p:txBody>
      </p:sp>
      <p:pic>
        <p:nvPicPr>
          <p:cNvPr id="222" name="latex-image-1.pdf" descr="latex-image-1.pdf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7657410" y="1516318"/>
            <a:ext cx="744895" cy="307270"/>
          </a:xfrm>
          <a:prstGeom prst="rect">
            <a:avLst/>
          </a:prstGeom>
          <a:ln w="12700">
            <a:miter lim="400000"/>
          </a:ln>
        </p:spPr>
      </p:pic>
      <p:pic>
        <p:nvPicPr>
          <p:cNvPr id="223" name="latex-image-1.pdf" descr="latex-image-1.pdf"/>
          <p:cNvPicPr>
            <a:picLocks noChangeAspect="1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9230007" y="2774510"/>
            <a:ext cx="190501" cy="3048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Bayes’ rules"/>
          <p:cNvSpPr txBox="1"/>
          <p:nvPr>
            <p:ph type="title" idx="4294967295"/>
          </p:nvPr>
        </p:nvSpPr>
        <p:spPr>
          <a:xfrm>
            <a:off x="386860" y="528637"/>
            <a:ext cx="10550771" cy="657450"/>
          </a:xfrm>
          <a:prstGeom prst="rect">
            <a:avLst/>
          </a:prstGeom>
        </p:spPr>
        <p:txBody>
          <a:bodyPr lIns="45719" tIns="45719" rIns="45719" bIns="45719" anchor="t"/>
          <a:lstStyle>
            <a:lvl1pPr algn="l">
              <a:defRPr b="1"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Bayes’ rules</a:t>
            </a:r>
          </a:p>
        </p:txBody>
      </p:sp>
      <p:sp>
        <p:nvSpPr>
          <p:cNvPr id="228" name="Slide Number"/>
          <p:cNvSpPr txBox="1"/>
          <p:nvPr>
            <p:ph type="sldNum" sz="quarter" idx="4294967295"/>
          </p:nvPr>
        </p:nvSpPr>
        <p:spPr>
          <a:xfrm>
            <a:off x="10787344" y="6049983"/>
            <a:ext cx="366664" cy="35522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8" tIns="35718" rIns="35718" bIns="35718" anchor="t"/>
          <a:lstStyle>
            <a:lvl1pPr algn="ctr" defTabSz="410765">
              <a:defRPr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  <p:pic>
        <p:nvPicPr>
          <p:cNvPr id="229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17012" y="1859868"/>
            <a:ext cx="6781801" cy="711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30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73150" y="3956050"/>
            <a:ext cx="7378700" cy="1104900"/>
          </a:xfrm>
          <a:prstGeom prst="rect">
            <a:avLst/>
          </a:prstGeom>
          <a:ln w="12700">
            <a:miter lim="400000"/>
          </a:ln>
        </p:spPr>
      </p:pic>
      <p:sp>
        <p:nvSpPr>
          <p:cNvPr id="231" name="Chain rule:"/>
          <p:cNvSpPr txBox="1"/>
          <p:nvPr/>
        </p:nvSpPr>
        <p:spPr>
          <a:xfrm>
            <a:off x="1041610" y="1316728"/>
            <a:ext cx="1640975" cy="4124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lnSpc>
                <a:spcPts val="4000"/>
              </a:lnSpc>
              <a:defRPr b="1"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Chain rule: </a:t>
            </a:r>
          </a:p>
        </p:txBody>
      </p:sp>
      <p:sp>
        <p:nvSpPr>
          <p:cNvPr id="232" name="Bayes’ rule:"/>
          <p:cNvSpPr txBox="1"/>
          <p:nvPr/>
        </p:nvSpPr>
        <p:spPr>
          <a:xfrm>
            <a:off x="1147964" y="2636389"/>
            <a:ext cx="1750389" cy="4124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lnSpc>
                <a:spcPts val="4000"/>
              </a:lnSpc>
              <a:defRPr b="1"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Bayes’ rule: </a:t>
            </a:r>
          </a:p>
        </p:txBody>
      </p:sp>
      <p:sp>
        <p:nvSpPr>
          <p:cNvPr id="233" name="posterior"/>
          <p:cNvSpPr txBox="1"/>
          <p:nvPr/>
        </p:nvSpPr>
        <p:spPr>
          <a:xfrm>
            <a:off x="919364" y="3057310"/>
            <a:ext cx="1315054" cy="4124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lnSpc>
                <a:spcPts val="4000"/>
              </a:lnSpc>
              <a:defRPr b="1" sz="2200">
                <a:solidFill>
                  <a:srgbClr val="FF26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posterior</a:t>
            </a:r>
          </a:p>
        </p:txBody>
      </p:sp>
      <p:sp>
        <p:nvSpPr>
          <p:cNvPr id="234" name="likelihood"/>
          <p:cNvSpPr txBox="1"/>
          <p:nvPr/>
        </p:nvSpPr>
        <p:spPr>
          <a:xfrm>
            <a:off x="2428049" y="3057310"/>
            <a:ext cx="1408097" cy="4124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lnSpc>
                <a:spcPts val="4000"/>
              </a:lnSpc>
              <a:defRPr b="1" sz="2200">
                <a:solidFill>
                  <a:srgbClr val="FF26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likelihood</a:t>
            </a:r>
          </a:p>
        </p:txBody>
      </p:sp>
      <p:sp>
        <p:nvSpPr>
          <p:cNvPr id="235" name="Line"/>
          <p:cNvSpPr/>
          <p:nvPr/>
        </p:nvSpPr>
        <p:spPr>
          <a:xfrm>
            <a:off x="1862097" y="3533156"/>
            <a:ext cx="1" cy="672020"/>
          </a:xfrm>
          <a:prstGeom prst="line">
            <a:avLst/>
          </a:prstGeom>
          <a:ln w="38100">
            <a:solidFill>
              <a:srgbClr val="FF2600"/>
            </a:solidFill>
            <a:tailEnd type="triangle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36" name="Line"/>
          <p:cNvSpPr/>
          <p:nvPr/>
        </p:nvSpPr>
        <p:spPr>
          <a:xfrm>
            <a:off x="3132097" y="3517217"/>
            <a:ext cx="1" cy="653098"/>
          </a:xfrm>
          <a:prstGeom prst="line">
            <a:avLst/>
          </a:prstGeom>
          <a:ln w="38100">
            <a:solidFill>
              <a:srgbClr val="FF2600"/>
            </a:solidFill>
            <a:tailEnd type="triangle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37" name="prior"/>
          <p:cNvSpPr txBox="1"/>
          <p:nvPr/>
        </p:nvSpPr>
        <p:spPr>
          <a:xfrm>
            <a:off x="4653164" y="3057310"/>
            <a:ext cx="740565" cy="4124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lnSpc>
                <a:spcPts val="4000"/>
              </a:lnSpc>
              <a:defRPr b="1" sz="2200">
                <a:solidFill>
                  <a:srgbClr val="FF26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prior</a:t>
            </a:r>
          </a:p>
        </p:txBody>
      </p:sp>
      <p:sp>
        <p:nvSpPr>
          <p:cNvPr id="238" name="Line"/>
          <p:cNvSpPr/>
          <p:nvPr/>
        </p:nvSpPr>
        <p:spPr>
          <a:xfrm flipH="1">
            <a:off x="3722266" y="3516190"/>
            <a:ext cx="1118825" cy="655620"/>
          </a:xfrm>
          <a:prstGeom prst="line">
            <a:avLst/>
          </a:prstGeom>
          <a:ln w="38100">
            <a:solidFill>
              <a:srgbClr val="FF2600"/>
            </a:solidFill>
            <a:tailEnd type="triangle"/>
          </a:ln>
        </p:spPr>
        <p:txBody>
          <a:bodyPr lIns="45718" tIns="45718" rIns="45718" bIns="45718"/>
          <a:lstStyle/>
          <a:p>
            <a:pPr/>
          </a:p>
        </p:txBody>
      </p:sp>
      <p:pic>
        <p:nvPicPr>
          <p:cNvPr id="239" name="latex-image-1.pdf" descr="latex-image-1.pd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440110" y="5167264"/>
            <a:ext cx="2922110" cy="292212"/>
          </a:xfrm>
          <a:prstGeom prst="rect">
            <a:avLst/>
          </a:prstGeom>
          <a:ln w="12700">
            <a:miter lim="400000"/>
          </a:ln>
        </p:spPr>
      </p:pic>
      <p:sp>
        <p:nvSpPr>
          <p:cNvPr id="240" name="skipping estimating"/>
          <p:cNvSpPr txBox="1"/>
          <p:nvPr/>
        </p:nvSpPr>
        <p:spPr>
          <a:xfrm>
            <a:off x="4912614" y="5221073"/>
            <a:ext cx="2727744" cy="4124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lnSpc>
                <a:spcPts val="4000"/>
              </a:lnSpc>
              <a:defRPr b="1" sz="2200">
                <a:solidFill>
                  <a:srgbClr val="FF26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skipping estimating</a:t>
            </a:r>
          </a:p>
        </p:txBody>
      </p:sp>
      <p:pic>
        <p:nvPicPr>
          <p:cNvPr id="241" name="latex-image-1.pdf" descr="latex-image-1.pdf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472356" y="5565910"/>
            <a:ext cx="1750389" cy="566517"/>
          </a:xfrm>
          <a:prstGeom prst="rect">
            <a:avLst/>
          </a:prstGeom>
          <a:ln w="12700">
            <a:miter lim="400000"/>
          </a:ln>
        </p:spPr>
      </p:pic>
      <p:sp>
        <p:nvSpPr>
          <p:cNvPr id="242" name="Rectangle"/>
          <p:cNvSpPr/>
          <p:nvPr/>
        </p:nvSpPr>
        <p:spPr>
          <a:xfrm>
            <a:off x="1323728" y="4997345"/>
            <a:ext cx="3296296" cy="1202408"/>
          </a:xfrm>
          <a:prstGeom prst="rect">
            <a:avLst/>
          </a:prstGeom>
          <a:ln w="25400">
            <a:solidFill>
              <a:schemeClr val="accent1"/>
            </a:solidFill>
            <a:custDash>
              <a:ds d="200000" sp="200000"/>
            </a:custDash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8" tIns="45718" rIns="45718" bIns="45718" anchor="ctr"/>
          <a:lstStyle/>
          <a:p>
            <a:pPr/>
          </a:p>
        </p:txBody>
      </p:sp>
      <p:pic>
        <p:nvPicPr>
          <p:cNvPr id="243" name="latex-image-1.pdf" descr="latex-image-1.pdf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7706914" y="5302648"/>
            <a:ext cx="657084" cy="300150"/>
          </a:xfrm>
          <a:prstGeom prst="rect">
            <a:avLst/>
          </a:prstGeom>
          <a:ln w="12700">
            <a:miter lim="400000"/>
          </a:ln>
        </p:spPr>
      </p:pic>
      <p:sp>
        <p:nvSpPr>
          <p:cNvPr id="244" name="Rectangle"/>
          <p:cNvSpPr/>
          <p:nvPr/>
        </p:nvSpPr>
        <p:spPr>
          <a:xfrm>
            <a:off x="4803528" y="4584372"/>
            <a:ext cx="4155629" cy="1212925"/>
          </a:xfrm>
          <a:prstGeom prst="rect">
            <a:avLst/>
          </a:prstGeom>
          <a:ln w="25400">
            <a:solidFill>
              <a:schemeClr val="accent1"/>
            </a:solidFill>
            <a:custDash>
              <a:ds d="200000" sp="200000"/>
            </a:custDash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8" tIns="45718" rIns="45718" bIns="45718" anchor="ctr"/>
          <a:lstStyle/>
          <a:p>
            <a:pPr/>
          </a:p>
        </p:txBody>
      </p:sp>
      <p:sp>
        <p:nvSpPr>
          <p:cNvPr id="245" name="trick for estimating the posterior"/>
          <p:cNvSpPr txBox="1"/>
          <p:nvPr/>
        </p:nvSpPr>
        <p:spPr>
          <a:xfrm>
            <a:off x="5833179" y="6209859"/>
            <a:ext cx="4404553" cy="4124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lnSpc>
                <a:spcPts val="4000"/>
              </a:lnSpc>
              <a:defRPr b="1" sz="2200">
                <a:solidFill>
                  <a:srgbClr val="FF26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trick for estimating the posterior</a:t>
            </a:r>
          </a:p>
        </p:txBody>
      </p:sp>
      <p:sp>
        <p:nvSpPr>
          <p:cNvPr id="246" name="Line"/>
          <p:cNvSpPr/>
          <p:nvPr/>
        </p:nvSpPr>
        <p:spPr>
          <a:xfrm flipH="1" flipV="1">
            <a:off x="4198272" y="6237965"/>
            <a:ext cx="1404590" cy="229899"/>
          </a:xfrm>
          <a:prstGeom prst="line">
            <a:avLst/>
          </a:prstGeom>
          <a:ln w="38100">
            <a:solidFill>
              <a:srgbClr val="FF2600"/>
            </a:solidFill>
            <a:tailEnd type="triangle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47" name="Line"/>
          <p:cNvSpPr/>
          <p:nvPr/>
        </p:nvSpPr>
        <p:spPr>
          <a:xfrm flipV="1">
            <a:off x="6796755" y="5841154"/>
            <a:ext cx="1" cy="412499"/>
          </a:xfrm>
          <a:prstGeom prst="line">
            <a:avLst/>
          </a:prstGeom>
          <a:ln w="38100">
            <a:solidFill>
              <a:srgbClr val="FF2600"/>
            </a:solidFill>
            <a:tailEnd type="triangle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48" name="joint distribution"/>
          <p:cNvSpPr txBox="1"/>
          <p:nvPr/>
        </p:nvSpPr>
        <p:spPr>
          <a:xfrm>
            <a:off x="2798742" y="1382049"/>
            <a:ext cx="2307824" cy="4124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lnSpc>
                <a:spcPts val="4000"/>
              </a:lnSpc>
              <a:defRPr b="1" sz="2200">
                <a:solidFill>
                  <a:srgbClr val="FF26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joint distribution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after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after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after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after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afterEffect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nodeType="afterEffect" presetSubtype="0" presetID="1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afterEffect" presetSubtype="0" presetID="1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40" grpId="4"/>
      <p:bldP build="whole" bldLvl="1" animBg="1" rev="0" advAuto="0" spid="242" grpId="2"/>
      <p:bldP build="whole" bldLvl="1" animBg="1" rev="0" advAuto="0" spid="243" grpId="5"/>
      <p:bldP build="whole" bldLvl="1" animBg="1" rev="0" advAuto="0" spid="241" grpId="6"/>
      <p:bldP build="whole" bldLvl="1" animBg="1" rev="0" advAuto="0" spid="247" grpId="7"/>
      <p:bldP build="whole" bldLvl="1" animBg="1" rev="0" advAuto="0" spid="246" grpId="9"/>
      <p:bldP build="whole" bldLvl="1" animBg="1" rev="0" advAuto="0" spid="239" grpId="3"/>
      <p:bldP build="whole" bldLvl="1" animBg="1" rev="0" advAuto="0" spid="244" grpId="1"/>
      <p:bldP build="whole" bldLvl="1" animBg="1" rev="0" advAuto="0" spid="245" grpId="8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Probability ranking principle"/>
          <p:cNvSpPr txBox="1"/>
          <p:nvPr>
            <p:ph type="title" idx="4294967295"/>
          </p:nvPr>
        </p:nvSpPr>
        <p:spPr>
          <a:xfrm>
            <a:off x="386860" y="528637"/>
            <a:ext cx="10550771" cy="657450"/>
          </a:xfrm>
          <a:prstGeom prst="rect">
            <a:avLst/>
          </a:prstGeom>
        </p:spPr>
        <p:txBody>
          <a:bodyPr lIns="45719" tIns="45719" rIns="45719" bIns="45719" anchor="t"/>
          <a:lstStyle>
            <a:lvl1pPr algn="l">
              <a:defRPr b="1"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Probability ranking principle</a:t>
            </a:r>
          </a:p>
        </p:txBody>
      </p:sp>
      <p:sp>
        <p:nvSpPr>
          <p:cNvPr id="253" name="Slide Number"/>
          <p:cNvSpPr txBox="1"/>
          <p:nvPr>
            <p:ph type="sldNum" sz="quarter" idx="4294967295"/>
          </p:nvPr>
        </p:nvSpPr>
        <p:spPr>
          <a:xfrm>
            <a:off x="10787344" y="6049983"/>
            <a:ext cx="366664" cy="35522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8" tIns="35718" rIns="35718" bIns="35718" anchor="t"/>
          <a:lstStyle>
            <a:lvl1pPr algn="ctr" defTabSz="410765">
              <a:defRPr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  <p:pic>
        <p:nvPicPr>
          <p:cNvPr id="254" name="latex-image-1.pdf" descr="latex-image-1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012308" y="3137086"/>
            <a:ext cx="1934398" cy="329828"/>
          </a:xfrm>
          <a:prstGeom prst="rect">
            <a:avLst/>
          </a:prstGeom>
          <a:ln w="12700">
            <a:miter lim="400000"/>
          </a:ln>
        </p:spPr>
      </p:pic>
      <p:sp>
        <p:nvSpPr>
          <p:cNvPr id="255" name="Assume documents are labelled by 0/1 labels (i.e., the relevance judgement is either 0 or 1), given query q, documents should be ranked on their probabilities of relevance (van Rijsbergen 1979):…"/>
          <p:cNvSpPr txBox="1"/>
          <p:nvPr>
            <p:ph type="body" idx="4294967295"/>
          </p:nvPr>
        </p:nvSpPr>
        <p:spPr>
          <a:xfrm>
            <a:off x="600769" y="1544531"/>
            <a:ext cx="10284481" cy="4242484"/>
          </a:xfrm>
          <a:prstGeom prst="rect">
            <a:avLst/>
          </a:prstGeom>
        </p:spPr>
        <p:txBody>
          <a:bodyPr lIns="45719" tIns="45719" rIns="45719" bIns="45719"/>
          <a:lstStyle/>
          <a:p>
            <a:pPr>
              <a:spcBef>
                <a:spcPts val="500"/>
              </a:spcBef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Assume documents are labelled by 0/1 labels (i.e., the relevance judgement is either 0 or 1), given query q, documents should be ranked on their probabilities of relevance </a:t>
            </a:r>
            <a:r>
              <a:rPr i="1"/>
              <a:t>(van Rijsbergen 1979)</a:t>
            </a:r>
            <a:r>
              <a:t>:</a:t>
            </a:r>
          </a:p>
          <a:p>
            <a:pPr>
              <a:spcBef>
                <a:spcPts val="500"/>
              </a:spcBef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>
              <a:spcBef>
                <a:spcPts val="500"/>
              </a:spcBef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>
              <a:spcBef>
                <a:spcPts val="500"/>
              </a:spcBef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>
              <a:spcBef>
                <a:spcPts val="500"/>
              </a:spcBef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b="1" i="1"/>
              <a:t>Theorem</a:t>
            </a:r>
            <a:r>
              <a:rPr i="1"/>
              <a:t>. The PRP is optimal, in the sense that it minimizes the expected loss</a:t>
            </a:r>
            <a:r>
              <a:t> </a:t>
            </a:r>
            <a:r>
              <a:rPr i="1"/>
              <a:t>(Ripley 1996)</a:t>
            </a:r>
          </a:p>
        </p:txBody>
      </p:sp>
      <p:sp>
        <p:nvSpPr>
          <p:cNvPr id="256" name="PRP: rank documents by"/>
          <p:cNvSpPr txBox="1"/>
          <p:nvPr/>
        </p:nvSpPr>
        <p:spPr>
          <a:xfrm>
            <a:off x="2443364" y="3095751"/>
            <a:ext cx="3411100" cy="4124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lnSpc>
                <a:spcPts val="4000"/>
              </a:lnSpc>
              <a:defRPr b="1" sz="2200">
                <a:solidFill>
                  <a:srgbClr val="FF26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PRP: rank documents by</a:t>
            </a:r>
          </a:p>
        </p:txBody>
      </p:sp>
      <p:sp>
        <p:nvSpPr>
          <p:cNvPr id="257" name="Notations: in future slides, q denotes the query, d denotes the document, rel denotes the relevance judgment"/>
          <p:cNvSpPr txBox="1"/>
          <p:nvPr/>
        </p:nvSpPr>
        <p:spPr>
          <a:xfrm>
            <a:off x="831193" y="5153151"/>
            <a:ext cx="9823633" cy="7426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lnSpc>
                <a:spcPts val="4000"/>
              </a:lnSpc>
              <a:defRPr b="1" i="1" sz="2200">
                <a:solidFill>
                  <a:srgbClr val="FF26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Notations: </a:t>
            </a:r>
            <a:r>
              <a:rPr b="0">
                <a:solidFill>
                  <a:srgbClr val="000000"/>
                </a:solidFill>
              </a:rPr>
              <a:t>in future slides, q denotes the query, d denotes the document, rel denotes the relevance judgment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Estimating"/>
          <p:cNvSpPr txBox="1"/>
          <p:nvPr>
            <p:ph type="title" idx="4294967295"/>
          </p:nvPr>
        </p:nvSpPr>
        <p:spPr>
          <a:xfrm>
            <a:off x="386860" y="528637"/>
            <a:ext cx="3229469" cy="669926"/>
          </a:xfrm>
          <a:prstGeom prst="rect">
            <a:avLst/>
          </a:prstGeom>
        </p:spPr>
        <p:txBody>
          <a:bodyPr lIns="45719" tIns="45719" rIns="45719" bIns="45719" anchor="t"/>
          <a:lstStyle>
            <a:lvl1pPr algn="l">
              <a:defRPr b="1"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Estimating</a:t>
            </a:r>
          </a:p>
        </p:txBody>
      </p:sp>
      <p:sp>
        <p:nvSpPr>
          <p:cNvPr id="262" name="Slide Number"/>
          <p:cNvSpPr txBox="1"/>
          <p:nvPr>
            <p:ph type="sldNum" sz="quarter" idx="4294967295"/>
          </p:nvPr>
        </p:nvSpPr>
        <p:spPr>
          <a:xfrm>
            <a:off x="10787344" y="6049983"/>
            <a:ext cx="366664" cy="35522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8" tIns="35718" rIns="35718" bIns="35718" anchor="t"/>
          <a:lstStyle>
            <a:lvl1pPr algn="ctr" defTabSz="410765">
              <a:defRPr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  <p:pic>
        <p:nvPicPr>
          <p:cNvPr id="263" name="latex-image-1.pdf" descr="latex-image-1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583308" y="660586"/>
            <a:ext cx="1934398" cy="329828"/>
          </a:xfrm>
          <a:prstGeom prst="rect">
            <a:avLst/>
          </a:prstGeom>
          <a:ln w="12700">
            <a:miter lim="400000"/>
          </a:ln>
        </p:spPr>
      </p:pic>
      <p:pic>
        <p:nvPicPr>
          <p:cNvPr id="264" name="latex-image-1.pdf" descr="latex-image-1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65341" y="1912371"/>
            <a:ext cx="4255420" cy="1386009"/>
          </a:xfrm>
          <a:prstGeom prst="rect">
            <a:avLst/>
          </a:prstGeom>
          <a:ln w="12700">
            <a:miter lim="400000"/>
          </a:ln>
        </p:spPr>
      </p:pic>
      <p:sp>
        <p:nvSpPr>
          <p:cNvPr id="265" name="Problems with this estimation?"/>
          <p:cNvSpPr txBox="1"/>
          <p:nvPr/>
        </p:nvSpPr>
        <p:spPr>
          <a:xfrm>
            <a:off x="6144191" y="2449572"/>
            <a:ext cx="3680168" cy="7426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lnSpc>
                <a:spcPts val="4000"/>
              </a:lnSpc>
              <a:defRPr b="1" sz="2200">
                <a:solidFill>
                  <a:srgbClr val="FF26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Problems with this estimation?</a:t>
            </a:r>
          </a:p>
        </p:txBody>
      </p:sp>
      <p:sp>
        <p:nvSpPr>
          <p:cNvPr id="266" name="Line"/>
          <p:cNvSpPr/>
          <p:nvPr/>
        </p:nvSpPr>
        <p:spPr>
          <a:xfrm flipH="1">
            <a:off x="5351901" y="2875992"/>
            <a:ext cx="655038" cy="1"/>
          </a:xfrm>
          <a:prstGeom prst="line">
            <a:avLst/>
          </a:prstGeom>
          <a:ln w="25400">
            <a:solidFill>
              <a:srgbClr val="FF2600"/>
            </a:solidFill>
            <a:tailEnd type="triangle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67" name="not enough data…"/>
          <p:cNvSpPr txBox="1"/>
          <p:nvPr/>
        </p:nvSpPr>
        <p:spPr>
          <a:xfrm>
            <a:off x="6144191" y="3222751"/>
            <a:ext cx="3680168" cy="7426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294105" indent="-294105">
              <a:lnSpc>
                <a:spcPts val="4000"/>
              </a:lnSpc>
              <a:buSzPct val="100000"/>
              <a:buAutoNum type="arabicPeriod" startAt="1"/>
              <a:defRPr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not enough data</a:t>
            </a:r>
          </a:p>
          <a:p>
            <a:pPr marL="294105" indent="-294105">
              <a:lnSpc>
                <a:spcPts val="4000"/>
              </a:lnSpc>
              <a:buSzPct val="100000"/>
              <a:buAutoNum type="arabicPeriod" startAt="1"/>
              <a:defRPr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cannot adapt to new q</a:t>
            </a:r>
          </a:p>
        </p:txBody>
      </p:sp>
      <p:sp>
        <p:nvSpPr>
          <p:cNvPr id="268" name="generative model"/>
          <p:cNvSpPr txBox="1"/>
          <p:nvPr/>
        </p:nvSpPr>
        <p:spPr>
          <a:xfrm>
            <a:off x="7887079" y="3222751"/>
            <a:ext cx="2402231" cy="4124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lnSpc>
                <a:spcPts val="4000"/>
              </a:lnSpc>
              <a:defRPr b="1" sz="2200">
                <a:solidFill>
                  <a:srgbClr val="FF26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generative model</a:t>
            </a:r>
          </a:p>
        </p:txBody>
      </p:sp>
      <p:pic>
        <p:nvPicPr>
          <p:cNvPr id="269" name="Image" descr="Image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550003" y="3618125"/>
            <a:ext cx="1013520" cy="669925"/>
          </a:xfrm>
          <a:prstGeom prst="rect">
            <a:avLst/>
          </a:prstGeom>
          <a:ln w="12700">
            <a:miter lim="400000"/>
          </a:ln>
        </p:spPr>
      </p:pic>
      <p:sp>
        <p:nvSpPr>
          <p:cNvPr id="270" name="Line"/>
          <p:cNvSpPr/>
          <p:nvPr/>
        </p:nvSpPr>
        <p:spPr>
          <a:xfrm>
            <a:off x="8056762" y="4395857"/>
            <a:ext cx="1" cy="245168"/>
          </a:xfrm>
          <a:prstGeom prst="line">
            <a:avLst/>
          </a:prstGeom>
          <a:ln w="25400">
            <a:solidFill>
              <a:schemeClr val="accent1"/>
            </a:solidFill>
            <a:tailEnd type="triangle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8" tIns="45718" rIns="45718" bIns="45718"/>
          <a:lstStyle/>
          <a:p>
            <a:pPr/>
          </a:p>
        </p:txBody>
      </p:sp>
      <p:pic>
        <p:nvPicPr>
          <p:cNvPr id="271" name="Image" descr="Image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6446528" y="4661687"/>
            <a:ext cx="1468264" cy="1026360"/>
          </a:xfrm>
          <a:prstGeom prst="rect">
            <a:avLst/>
          </a:prstGeom>
          <a:ln w="12700">
            <a:miter lim="400000"/>
          </a:ln>
        </p:spPr>
      </p:pic>
      <p:pic>
        <p:nvPicPr>
          <p:cNvPr id="272" name="Image" descr="Image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2597895" y="3704383"/>
            <a:ext cx="1468265" cy="1026360"/>
          </a:xfrm>
          <a:prstGeom prst="rect">
            <a:avLst/>
          </a:prstGeom>
          <a:ln w="12700">
            <a:miter lim="400000"/>
          </a:ln>
        </p:spPr>
      </p:pic>
      <p:pic>
        <p:nvPicPr>
          <p:cNvPr id="273" name="Image" descr="Image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8109833" y="4748433"/>
            <a:ext cx="1412189" cy="852867"/>
          </a:xfrm>
          <a:prstGeom prst="rect">
            <a:avLst/>
          </a:prstGeom>
          <a:ln w="12700">
            <a:miter lim="400000"/>
          </a:ln>
        </p:spPr>
      </p:pic>
      <p:pic>
        <p:nvPicPr>
          <p:cNvPr id="274" name="Image" descr="Image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2903530" y="4594320"/>
            <a:ext cx="1412189" cy="852867"/>
          </a:xfrm>
          <a:prstGeom prst="rect">
            <a:avLst/>
          </a:prstGeom>
          <a:ln w="12700">
            <a:miter lim="400000"/>
          </a:ln>
        </p:spPr>
      </p:pic>
      <p:sp>
        <p:nvSpPr>
          <p:cNvPr id="275" name="Line"/>
          <p:cNvSpPr/>
          <p:nvPr/>
        </p:nvSpPr>
        <p:spPr>
          <a:xfrm flipV="1">
            <a:off x="2697027" y="3999824"/>
            <a:ext cx="1556049" cy="1126084"/>
          </a:xfrm>
          <a:prstGeom prst="line">
            <a:avLst/>
          </a:prstGeom>
          <a:ln w="25400">
            <a:solidFill>
              <a:schemeClr val="accent1"/>
            </a:solidFill>
            <a:custDash>
              <a:ds d="600000" sp="600000"/>
            </a:custDash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76" name="generative model"/>
          <p:cNvSpPr txBox="1"/>
          <p:nvPr/>
        </p:nvSpPr>
        <p:spPr>
          <a:xfrm>
            <a:off x="6933000" y="5909283"/>
            <a:ext cx="2247525" cy="4124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lnSpc>
                <a:spcPts val="4000"/>
              </a:lnSpc>
              <a:defRPr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generative model</a:t>
            </a:r>
          </a:p>
        </p:txBody>
      </p:sp>
      <p:sp>
        <p:nvSpPr>
          <p:cNvPr id="277" name="discriminative model"/>
          <p:cNvSpPr txBox="1"/>
          <p:nvPr/>
        </p:nvSpPr>
        <p:spPr>
          <a:xfrm>
            <a:off x="2620440" y="5953708"/>
            <a:ext cx="2635110" cy="4124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lnSpc>
                <a:spcPts val="4000"/>
              </a:lnSpc>
              <a:defRPr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discriminative model</a:t>
            </a:r>
          </a:p>
        </p:txBody>
      </p:sp>
      <p:sp>
        <p:nvSpPr>
          <p:cNvPr id="278" name="Rectangle"/>
          <p:cNvSpPr/>
          <p:nvPr/>
        </p:nvSpPr>
        <p:spPr>
          <a:xfrm>
            <a:off x="876300" y="2031374"/>
            <a:ext cx="1908997" cy="536626"/>
          </a:xfrm>
          <a:prstGeom prst="rect">
            <a:avLst/>
          </a:prstGeom>
          <a:ln w="25400">
            <a:solidFill>
              <a:schemeClr val="accent1"/>
            </a:solidFill>
            <a:custDash>
              <a:ds d="200000" sp="200000"/>
            </a:custDash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8" tIns="45718" rIns="45718" bIns="45718" anchor="ctr"/>
          <a:lstStyle/>
          <a:p>
            <a:pPr/>
          </a:p>
        </p:txBody>
      </p:sp>
      <p:pic>
        <p:nvPicPr>
          <p:cNvPr id="279" name="latex-image-1.pdf" descr="latex-image-1.pdf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5536455" y="1987178"/>
            <a:ext cx="5714048" cy="329829"/>
          </a:xfrm>
          <a:prstGeom prst="rect">
            <a:avLst/>
          </a:prstGeom>
          <a:ln w="12700">
            <a:miter lim="400000"/>
          </a:ln>
        </p:spPr>
      </p:pic>
      <p:sp>
        <p:nvSpPr>
          <p:cNvPr id="280" name="Line"/>
          <p:cNvSpPr/>
          <p:nvPr/>
        </p:nvSpPr>
        <p:spPr>
          <a:xfrm flipV="1">
            <a:off x="8891662" y="2431582"/>
            <a:ext cx="1" cy="669925"/>
          </a:xfrm>
          <a:prstGeom prst="line">
            <a:avLst/>
          </a:prstGeom>
          <a:ln w="25400">
            <a:solidFill>
              <a:srgbClr val="FF2600"/>
            </a:solidFill>
            <a:tailEnd type="triangle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81" name="Rectangle"/>
          <p:cNvSpPr/>
          <p:nvPr/>
        </p:nvSpPr>
        <p:spPr>
          <a:xfrm>
            <a:off x="7988300" y="1883780"/>
            <a:ext cx="1806724" cy="536626"/>
          </a:xfrm>
          <a:prstGeom prst="rect">
            <a:avLst/>
          </a:prstGeom>
          <a:ln w="25400">
            <a:solidFill>
              <a:srgbClr val="FF2600"/>
            </a:solidFill>
            <a:miter lim="400000"/>
          </a:ln>
        </p:spPr>
        <p:txBody>
          <a:bodyPr lIns="45718" tIns="45718" rIns="45718" bIns="45718" anchor="ctr"/>
          <a:lstStyle/>
          <a:p>
            <a:pPr/>
          </a:p>
        </p:txBody>
      </p:sp>
      <p:sp>
        <p:nvSpPr>
          <p:cNvPr id="282" name="Rectangle"/>
          <p:cNvSpPr/>
          <p:nvPr/>
        </p:nvSpPr>
        <p:spPr>
          <a:xfrm>
            <a:off x="7937163" y="1869767"/>
            <a:ext cx="1908997" cy="536625"/>
          </a:xfrm>
          <a:prstGeom prst="rect">
            <a:avLst/>
          </a:prstGeom>
          <a:ln w="25400">
            <a:solidFill>
              <a:schemeClr val="accent1"/>
            </a:solidFill>
            <a:custDash>
              <a:ds d="200000" sp="200000"/>
            </a:custDash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8" tIns="45718" rIns="45718" bIns="45718" anchor="ctr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Class="exit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xit" nodeType="after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xit" nodeType="after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nodeType="clickEffect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xit" nodeType="clickEffect" presetSubtype="0" presetID="1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afterEffect" presetSubtype="0" presetID="1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Class="entr" nodeType="afterEffect" presetSubtype="0" presetID="1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Class="entr" nodeType="afterEffect" presetSubtype="0" presetID="1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Class="entr" nodeType="afterEffect" presetSubtype="0" presetID="1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Class="entr" nodeType="afterEffect" presetSubtype="0" presetID="1" grpId="1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Class="entr" nodeType="afterEffect" presetSubtype="0" presetID="1" grpId="1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9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Class="entr" nodeType="afterEffect" presetSubtype="0" presetID="1" grpId="1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Class="entr" nodeType="afterEffect" presetSubtype="0" presetID="1" grpId="1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5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Class="entr" nodeType="afterEffect" presetSubtype="0" presetID="1" grpId="1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8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Class="entr" nodeType="afterEffect" presetSubtype="0" presetID="1" grpId="1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1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Class="entr" nodeType="afterEffect" presetSubtype="0" presetID="1" grpId="1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4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Class="entr" nodeType="afterEffect" presetSubtype="0" presetID="1" grpId="2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7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Class="exit" nodeType="afterEffect" presetSubtype="0" presetID="1" grpId="2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Class="exit" nodeType="afterEffect" presetSubtype="0" presetID="1" grpId="2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Class="entr" nodeType="afterEffect" presetSubtype="0" presetID="1" grpId="2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6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72" grpId="10"/>
      <p:bldP build="whole" bldLvl="1" animBg="1" rev="0" advAuto="0" spid="274" grpId="12"/>
      <p:bldP build="whole" bldLvl="1" animBg="1" rev="0" advAuto="0" spid="267" grpId="3"/>
      <p:bldP build="whole" bldLvl="1" animBg="1" rev="0" advAuto="0" spid="280" grpId="19"/>
      <p:bldP build="whole" bldLvl="1" animBg="1" rev="0" advAuto="0" spid="266" grpId="2"/>
      <p:bldP build="whole" bldLvl="1" animBg="1" rev="0" advAuto="0" spid="267" grpId="6"/>
      <p:bldP build="whole" bldLvl="1" animBg="1" rev="0" advAuto="0" spid="268" grpId="7"/>
      <p:bldP build="whole" bldLvl="1" animBg="1" rev="0" advAuto="0" spid="266" grpId="5"/>
      <p:bldP build="whole" bldLvl="1" animBg="1" rev="0" advAuto="0" spid="265" grpId="1"/>
      <p:bldP build="whole" bldLvl="1" animBg="1" rev="0" advAuto="0" spid="273" grpId="15"/>
      <p:bldP build="whole" bldLvl="1" animBg="1" rev="0" advAuto="0" spid="265" grpId="4"/>
      <p:bldP build="whole" bldLvl="1" animBg="1" rev="0" advAuto="0" spid="268" grpId="8"/>
      <p:bldP build="whole" bldLvl="1" animBg="1" rev="0" advAuto="0" spid="281" grpId="20"/>
      <p:bldP build="whole" bldLvl="1" animBg="1" rev="0" advAuto="0" spid="280" grpId="21"/>
      <p:bldP build="whole" bldLvl="1" animBg="1" rev="0" advAuto="0" spid="281" grpId="22"/>
      <p:bldP build="whole" bldLvl="1" animBg="1" rev="0" advAuto="0" spid="282" grpId="23"/>
      <p:bldP build="whole" bldLvl="1" animBg="1" rev="0" advAuto="0" spid="270" grpId="13"/>
      <p:bldP build="whole" bldLvl="1" animBg="1" rev="0" advAuto="0" spid="269" grpId="9"/>
      <p:bldP build="whole" bldLvl="1" animBg="1" rev="0" advAuto="0" spid="278" grpId="18"/>
      <p:bldP build="whole" bldLvl="1" animBg="1" rev="0" advAuto="0" spid="277" grpId="16"/>
      <p:bldP build="whole" bldLvl="1" animBg="1" rev="0" advAuto="0" spid="271" grpId="14"/>
      <p:bldP build="whole" bldLvl="1" animBg="1" rev="0" advAuto="0" spid="275" grpId="11"/>
      <p:bldP build="whole" bldLvl="1" animBg="1" rev="0" advAuto="0" spid="276" grpId="17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Estimating"/>
          <p:cNvSpPr txBox="1"/>
          <p:nvPr>
            <p:ph type="title" idx="4294967295"/>
          </p:nvPr>
        </p:nvSpPr>
        <p:spPr>
          <a:xfrm>
            <a:off x="386860" y="551291"/>
            <a:ext cx="3229469" cy="669925"/>
          </a:xfrm>
          <a:prstGeom prst="rect">
            <a:avLst/>
          </a:prstGeom>
        </p:spPr>
        <p:txBody>
          <a:bodyPr lIns="45719" tIns="45719" rIns="45719" bIns="45719" anchor="t"/>
          <a:lstStyle>
            <a:lvl1pPr algn="l">
              <a:defRPr b="1"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Estimating</a:t>
            </a:r>
          </a:p>
        </p:txBody>
      </p:sp>
      <p:sp>
        <p:nvSpPr>
          <p:cNvPr id="287" name="Slide Number"/>
          <p:cNvSpPr txBox="1"/>
          <p:nvPr>
            <p:ph type="sldNum" sz="quarter" idx="4294967295"/>
          </p:nvPr>
        </p:nvSpPr>
        <p:spPr>
          <a:xfrm>
            <a:off x="10787344" y="6049983"/>
            <a:ext cx="366664" cy="35522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8" tIns="35718" rIns="35718" bIns="35718" anchor="t"/>
          <a:lstStyle>
            <a:lvl1pPr algn="ctr" defTabSz="410765">
              <a:defRPr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288" name="Problems with this estimation"/>
          <p:cNvSpPr txBox="1"/>
          <p:nvPr/>
        </p:nvSpPr>
        <p:spPr>
          <a:xfrm>
            <a:off x="7642790" y="1852672"/>
            <a:ext cx="3680169" cy="7426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lnSpc>
                <a:spcPts val="4000"/>
              </a:lnSpc>
              <a:defRPr b="1" sz="2200">
                <a:solidFill>
                  <a:srgbClr val="FF26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Problems with this estimation</a:t>
            </a:r>
          </a:p>
        </p:txBody>
      </p:sp>
      <p:sp>
        <p:nvSpPr>
          <p:cNvPr id="289" name="Line"/>
          <p:cNvSpPr/>
          <p:nvPr/>
        </p:nvSpPr>
        <p:spPr>
          <a:xfrm flipH="1">
            <a:off x="6750578" y="2279092"/>
            <a:ext cx="655038" cy="1"/>
          </a:xfrm>
          <a:prstGeom prst="line">
            <a:avLst/>
          </a:prstGeom>
          <a:ln w="25400">
            <a:solidFill>
              <a:srgbClr val="FF2600"/>
            </a:solidFill>
            <a:tailEnd type="triangle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90" name="Difference in absolute probability of relevance"/>
          <p:cNvSpPr txBox="1"/>
          <p:nvPr/>
        </p:nvSpPr>
        <p:spPr>
          <a:xfrm>
            <a:off x="3223191" y="3045347"/>
            <a:ext cx="7391495" cy="4124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lnSpc>
                <a:spcPts val="4000"/>
              </a:lnSpc>
              <a:defRPr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Difference in absolute probability of relevance</a:t>
            </a:r>
          </a:p>
        </p:txBody>
      </p:sp>
      <p:pic>
        <p:nvPicPr>
          <p:cNvPr id="291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803650" y="3860800"/>
            <a:ext cx="1297216" cy="1262950"/>
          </a:xfrm>
          <a:prstGeom prst="rect">
            <a:avLst/>
          </a:prstGeom>
          <a:ln w="12700">
            <a:miter lim="400000"/>
          </a:ln>
        </p:spPr>
      </p:pic>
      <p:pic>
        <p:nvPicPr>
          <p:cNvPr id="292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656272" y="3907822"/>
            <a:ext cx="1141185" cy="1168906"/>
          </a:xfrm>
          <a:prstGeom prst="rect">
            <a:avLst/>
          </a:prstGeom>
          <a:ln w="12700">
            <a:miter lim="400000"/>
          </a:ln>
        </p:spPr>
      </p:pic>
      <p:sp>
        <p:nvSpPr>
          <p:cNvPr id="293" name="agree on the relative order"/>
          <p:cNvSpPr txBox="1"/>
          <p:nvPr/>
        </p:nvSpPr>
        <p:spPr>
          <a:xfrm>
            <a:off x="4024670" y="5876309"/>
            <a:ext cx="3613419" cy="4124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lnSpc>
                <a:spcPts val="4000"/>
              </a:lnSpc>
              <a:defRPr b="1" sz="2200">
                <a:solidFill>
                  <a:srgbClr val="FF26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agree on the relative order</a:t>
            </a:r>
          </a:p>
        </p:txBody>
      </p:sp>
      <p:sp>
        <p:nvSpPr>
          <p:cNvPr id="294" name="Line"/>
          <p:cNvSpPr/>
          <p:nvPr/>
        </p:nvSpPr>
        <p:spPr>
          <a:xfrm>
            <a:off x="4452257" y="5164020"/>
            <a:ext cx="1288600" cy="652935"/>
          </a:xfrm>
          <a:prstGeom prst="line">
            <a:avLst/>
          </a:prstGeom>
          <a:ln w="38100">
            <a:solidFill>
              <a:srgbClr val="FF2600"/>
            </a:solidFill>
            <a:tailEnd type="triangle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95" name="Line"/>
          <p:cNvSpPr/>
          <p:nvPr/>
        </p:nvSpPr>
        <p:spPr>
          <a:xfrm flipH="1">
            <a:off x="5847169" y="5158547"/>
            <a:ext cx="1386390" cy="643894"/>
          </a:xfrm>
          <a:prstGeom prst="line">
            <a:avLst/>
          </a:prstGeom>
          <a:ln w="38100">
            <a:solidFill>
              <a:srgbClr val="FF2600"/>
            </a:solidFill>
            <a:tailEnd type="triangle"/>
          </a:ln>
        </p:spPr>
        <p:txBody>
          <a:bodyPr lIns="45718" tIns="45718" rIns="45718" bIns="45718"/>
          <a:lstStyle/>
          <a:p>
            <a:pPr/>
          </a:p>
        </p:txBody>
      </p:sp>
      <p:pic>
        <p:nvPicPr>
          <p:cNvPr id="296" name="latex-image-1.pdf" descr="latex-image-1.pd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583308" y="660586"/>
            <a:ext cx="1934398" cy="329828"/>
          </a:xfrm>
          <a:prstGeom prst="rect">
            <a:avLst/>
          </a:prstGeom>
          <a:ln w="12700">
            <a:miter lim="400000"/>
          </a:ln>
        </p:spPr>
      </p:pic>
      <p:pic>
        <p:nvPicPr>
          <p:cNvPr id="297" name="latex-image-1.pdf" descr="latex-image-1.pdf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99355" y="2114178"/>
            <a:ext cx="5714048" cy="329829"/>
          </a:xfrm>
          <a:prstGeom prst="rect">
            <a:avLst/>
          </a:prstGeom>
          <a:ln w="12700">
            <a:miter lim="400000"/>
          </a:ln>
        </p:spPr>
      </p:pic>
      <p:pic>
        <p:nvPicPr>
          <p:cNvPr id="298" name="latex-image-1.pdf" descr="latex-image-1.pdf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792857" y="2783284"/>
            <a:ext cx="5714047" cy="1608979"/>
          </a:xfrm>
          <a:prstGeom prst="rect">
            <a:avLst/>
          </a:prstGeom>
          <a:ln w="12700">
            <a:miter lim="400000"/>
          </a:ln>
        </p:spPr>
      </p:pic>
      <p:sp>
        <p:nvSpPr>
          <p:cNvPr id="299" name="odds"/>
          <p:cNvSpPr txBox="1"/>
          <p:nvPr/>
        </p:nvSpPr>
        <p:spPr>
          <a:xfrm>
            <a:off x="411364" y="4286025"/>
            <a:ext cx="771534" cy="4124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lnSpc>
                <a:spcPts val="4000"/>
              </a:lnSpc>
              <a:defRPr b="1" sz="2200">
                <a:solidFill>
                  <a:srgbClr val="FF26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odds</a:t>
            </a:r>
          </a:p>
        </p:txBody>
      </p:sp>
      <p:sp>
        <p:nvSpPr>
          <p:cNvPr id="300" name="Line"/>
          <p:cNvSpPr/>
          <p:nvPr/>
        </p:nvSpPr>
        <p:spPr>
          <a:xfrm flipV="1">
            <a:off x="897295" y="3336970"/>
            <a:ext cx="1" cy="907405"/>
          </a:xfrm>
          <a:prstGeom prst="line">
            <a:avLst/>
          </a:prstGeom>
          <a:ln w="38100">
            <a:solidFill>
              <a:srgbClr val="FF2600"/>
            </a:solidFill>
            <a:tailEnd type="triangle"/>
          </a:ln>
        </p:spPr>
        <p:txBody>
          <a:bodyPr lIns="45718" tIns="45718" rIns="45718" bIns="45718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after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nodeType="afterEffect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afterEffect" presetSubtype="0" presetID="1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xit" nodeType="clickEffect" presetSubtype="0" presetID="1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Class="exit" nodeType="afterEffect" presetSubtype="0" presetID="1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Class="exit" nodeType="afterEffect" presetSubtype="0" presetID="1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Class="exit" nodeType="afterEffect" presetSubtype="0" presetID="1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Class="exit" nodeType="afterEffect" presetSubtype="0" presetID="1" grpId="1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Class="entr" nodeType="afterEffect" presetSubtype="0" presetID="1" grpId="1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9" fill="hold"/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Class="entr" nodeType="afterEffect" presetSubtype="0" presetID="1" grpId="1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Class="entr" nodeType="afterEffect" presetSubtype="0" presetID="1" grpId="1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5" fill="hold"/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Class="exit" nodeType="afterEffect" presetSubtype="0" presetID="1" grpId="1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91" grpId="4"/>
      <p:bldP build="whole" bldLvl="1" animBg="1" rev="0" advAuto="0" spid="295" grpId="8"/>
      <p:bldP build="whole" bldLvl="1" animBg="1" rev="0" advAuto="0" spid="298" grpId="14"/>
      <p:bldP build="whole" bldLvl="1" animBg="1" rev="0" advAuto="0" spid="295" grpId="11"/>
      <p:bldP build="whole" bldLvl="1" animBg="1" rev="0" advAuto="0" spid="288" grpId="1"/>
      <p:bldP build="whole" bldLvl="1" animBg="1" rev="0" advAuto="0" spid="291" grpId="9"/>
      <p:bldP build="whole" bldLvl="1" animBg="1" rev="0" advAuto="0" spid="293" grpId="6"/>
      <p:bldP build="whole" bldLvl="1" animBg="1" rev="0" advAuto="0" spid="290" grpId="3"/>
      <p:bldP build="whole" bldLvl="1" animBg="1" rev="0" advAuto="0" spid="292" grpId="5"/>
      <p:bldP build="whole" bldLvl="1" animBg="1" rev="0" advAuto="0" spid="294" grpId="12"/>
      <p:bldP build="whole" bldLvl="1" animBg="1" rev="0" advAuto="0" spid="299" grpId="16"/>
      <p:bldP build="whole" bldLvl="1" animBg="1" rev="0" advAuto="0" spid="289" grpId="2"/>
      <p:bldP build="whole" bldLvl="1" animBg="1" rev="0" advAuto="0" spid="292" grpId="10"/>
      <p:bldP build="whole" bldLvl="1" animBg="1" rev="0" advAuto="0" spid="293" grpId="13"/>
      <p:bldP build="whole" bldLvl="1" animBg="1" rev="0" advAuto="0" spid="300" grpId="15"/>
      <p:bldP build="whole" bldLvl="1" animBg="1" rev="0" advAuto="0" spid="290" grpId="17"/>
      <p:bldP build="whole" bldLvl="1" animBg="1" rev="0" advAuto="0" spid="294" grpId="7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Estimating the generative model"/>
          <p:cNvSpPr txBox="1"/>
          <p:nvPr>
            <p:ph type="title" idx="4294967295"/>
          </p:nvPr>
        </p:nvSpPr>
        <p:spPr>
          <a:xfrm>
            <a:off x="386860" y="551291"/>
            <a:ext cx="7883969" cy="669925"/>
          </a:xfrm>
          <a:prstGeom prst="rect">
            <a:avLst/>
          </a:prstGeom>
        </p:spPr>
        <p:txBody>
          <a:bodyPr lIns="45719" tIns="45719" rIns="45719" bIns="45719" anchor="t"/>
          <a:lstStyle>
            <a:lvl1pPr algn="l">
              <a:defRPr b="1"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Estimating the generative model </a:t>
            </a:r>
          </a:p>
        </p:txBody>
      </p:sp>
      <p:sp>
        <p:nvSpPr>
          <p:cNvPr id="305" name="Slide Number"/>
          <p:cNvSpPr txBox="1"/>
          <p:nvPr>
            <p:ph type="sldNum" sz="quarter" idx="4294967295"/>
          </p:nvPr>
        </p:nvSpPr>
        <p:spPr>
          <a:xfrm>
            <a:off x="10787344" y="6049983"/>
            <a:ext cx="366664" cy="35522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8" tIns="35718" rIns="35718" bIns="35718" anchor="t"/>
          <a:lstStyle>
            <a:lvl1pPr algn="ctr" defTabSz="410765">
              <a:defRPr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  <p:pic>
        <p:nvPicPr>
          <p:cNvPr id="306" name="latex-image-1.pdf" descr="latex-image-1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427142" y="636686"/>
            <a:ext cx="1804474" cy="307676"/>
          </a:xfrm>
          <a:prstGeom prst="rect">
            <a:avLst/>
          </a:prstGeom>
          <a:ln w="12700">
            <a:miter lim="400000"/>
          </a:ln>
        </p:spPr>
      </p:pic>
      <p:sp>
        <p:nvSpPr>
          <p:cNvPr id="307" name="Oval"/>
          <p:cNvSpPr/>
          <p:nvPr/>
        </p:nvSpPr>
        <p:spPr>
          <a:xfrm>
            <a:off x="1906854" y="1595229"/>
            <a:ext cx="2644806" cy="632049"/>
          </a:xfrm>
          <a:prstGeom prst="ellipse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8" tIns="45718" rIns="45718" bIns="45718" anchor="ctr"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308" name="Circle"/>
          <p:cNvSpPr/>
          <p:nvPr/>
        </p:nvSpPr>
        <p:spPr>
          <a:xfrm>
            <a:off x="2938605" y="2894158"/>
            <a:ext cx="530504" cy="530504"/>
          </a:xfrm>
          <a:prstGeom prst="ellipse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8" tIns="45718" rIns="45718" bIns="45718" anchor="ctr"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309" name="Line"/>
          <p:cNvSpPr/>
          <p:nvPr/>
        </p:nvSpPr>
        <p:spPr>
          <a:xfrm flipV="1">
            <a:off x="3216556" y="2205734"/>
            <a:ext cx="1" cy="661890"/>
          </a:xfrm>
          <a:prstGeom prst="line">
            <a:avLst/>
          </a:prstGeom>
          <a:ln w="25400">
            <a:solidFill>
              <a:schemeClr val="accent1"/>
            </a:solidFill>
            <a:tailEnd type="triangle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8" tIns="45718" rIns="45718" bIns="45718"/>
          <a:lstStyle/>
          <a:p>
            <a:pPr/>
          </a:p>
        </p:txBody>
      </p:sp>
      <p:pic>
        <p:nvPicPr>
          <p:cNvPr id="310" name="latex-image-1.pdf" descr="latex-image-1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103857" y="3015226"/>
            <a:ext cx="225401" cy="262968"/>
          </a:xfrm>
          <a:prstGeom prst="rect">
            <a:avLst/>
          </a:prstGeom>
          <a:ln w="12700">
            <a:miter lim="400000"/>
          </a:ln>
        </p:spPr>
      </p:pic>
      <p:pic>
        <p:nvPicPr>
          <p:cNvPr id="311" name="latex-image-1.pdf" descr="latex-image-1.pd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114956" y="1727931"/>
            <a:ext cx="228601" cy="330201"/>
          </a:xfrm>
          <a:prstGeom prst="rect">
            <a:avLst/>
          </a:prstGeom>
          <a:ln w="12700">
            <a:miter lim="400000"/>
          </a:ln>
        </p:spPr>
      </p:pic>
      <p:sp>
        <p:nvSpPr>
          <p:cNvPr id="312" name="Oval"/>
          <p:cNvSpPr/>
          <p:nvPr/>
        </p:nvSpPr>
        <p:spPr>
          <a:xfrm>
            <a:off x="6732854" y="1506328"/>
            <a:ext cx="947521" cy="644526"/>
          </a:xfrm>
          <a:prstGeom prst="ellipse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8" tIns="45718" rIns="45718" bIns="45718" anchor="ctr"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313" name="Circle"/>
          <p:cNvSpPr/>
          <p:nvPr/>
        </p:nvSpPr>
        <p:spPr>
          <a:xfrm>
            <a:off x="7777305" y="2792558"/>
            <a:ext cx="530504" cy="530504"/>
          </a:xfrm>
          <a:prstGeom prst="ellipse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8" tIns="45718" rIns="45718" bIns="45718" anchor="ctr"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314" name="Line"/>
          <p:cNvSpPr/>
          <p:nvPr/>
        </p:nvSpPr>
        <p:spPr>
          <a:xfrm flipH="1" flipV="1">
            <a:off x="7394089" y="2130255"/>
            <a:ext cx="648469" cy="648469"/>
          </a:xfrm>
          <a:prstGeom prst="line">
            <a:avLst/>
          </a:prstGeom>
          <a:ln w="25400">
            <a:solidFill>
              <a:schemeClr val="accent1"/>
            </a:solidFill>
            <a:tailEnd type="triangle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8" tIns="45718" rIns="45718" bIns="45718"/>
          <a:lstStyle/>
          <a:p>
            <a:pPr/>
          </a:p>
        </p:txBody>
      </p:sp>
      <p:pic>
        <p:nvPicPr>
          <p:cNvPr id="315" name="latex-image-1.pdf" descr="latex-image-1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929857" y="2926326"/>
            <a:ext cx="225401" cy="262968"/>
          </a:xfrm>
          <a:prstGeom prst="rect">
            <a:avLst/>
          </a:prstGeom>
          <a:ln w="12700">
            <a:miter lim="400000"/>
          </a:ln>
        </p:spPr>
      </p:pic>
      <p:sp>
        <p:nvSpPr>
          <p:cNvPr id="316" name="Oval"/>
          <p:cNvSpPr/>
          <p:nvPr/>
        </p:nvSpPr>
        <p:spPr>
          <a:xfrm>
            <a:off x="8002854" y="1506395"/>
            <a:ext cx="947521" cy="644525"/>
          </a:xfrm>
          <a:prstGeom prst="ellipse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8" tIns="45718" rIns="45718" bIns="45718" anchor="ctr"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317" name="Oval"/>
          <p:cNvSpPr/>
          <p:nvPr/>
        </p:nvSpPr>
        <p:spPr>
          <a:xfrm>
            <a:off x="10390454" y="1506328"/>
            <a:ext cx="947521" cy="644526"/>
          </a:xfrm>
          <a:prstGeom prst="ellipse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8" tIns="45718" rIns="45718" bIns="45718" anchor="ctr"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318" name="Line"/>
          <p:cNvSpPr/>
          <p:nvPr/>
        </p:nvSpPr>
        <p:spPr>
          <a:xfrm flipV="1">
            <a:off x="8046169" y="2179548"/>
            <a:ext cx="2667383" cy="578817"/>
          </a:xfrm>
          <a:prstGeom prst="line">
            <a:avLst/>
          </a:prstGeom>
          <a:ln w="25400">
            <a:solidFill>
              <a:schemeClr val="accent1"/>
            </a:solidFill>
            <a:tailEnd type="triangle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319" name="Line"/>
          <p:cNvSpPr/>
          <p:nvPr/>
        </p:nvSpPr>
        <p:spPr>
          <a:xfrm flipV="1">
            <a:off x="8013304" y="2130322"/>
            <a:ext cx="320586" cy="665240"/>
          </a:xfrm>
          <a:prstGeom prst="line">
            <a:avLst/>
          </a:prstGeom>
          <a:ln w="25400">
            <a:solidFill>
              <a:schemeClr val="accent1"/>
            </a:solidFill>
            <a:tailEnd type="triangle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8" tIns="45718" rIns="45718" bIns="45718"/>
          <a:lstStyle/>
          <a:p>
            <a:pPr/>
          </a:p>
        </p:txBody>
      </p:sp>
      <p:pic>
        <p:nvPicPr>
          <p:cNvPr id="320" name="latex-image-1.pdf" descr="latex-image-1.pdf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034574" y="1726297"/>
            <a:ext cx="344080" cy="204588"/>
          </a:xfrm>
          <a:prstGeom prst="rect">
            <a:avLst/>
          </a:prstGeom>
          <a:ln w="12700">
            <a:miter lim="400000"/>
          </a:ln>
        </p:spPr>
      </p:pic>
      <p:pic>
        <p:nvPicPr>
          <p:cNvPr id="321" name="latex-image-1.pdf" descr="latex-image-1.pdf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8299924" y="1726363"/>
            <a:ext cx="353380" cy="204589"/>
          </a:xfrm>
          <a:prstGeom prst="rect">
            <a:avLst/>
          </a:prstGeom>
          <a:ln w="12700">
            <a:miter lim="400000"/>
          </a:ln>
        </p:spPr>
      </p:pic>
      <p:pic>
        <p:nvPicPr>
          <p:cNvPr id="322" name="latex-image-1.pdf" descr="latex-image-1.pdf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10668925" y="1751697"/>
            <a:ext cx="390578" cy="204588"/>
          </a:xfrm>
          <a:prstGeom prst="rect">
            <a:avLst/>
          </a:prstGeom>
          <a:ln w="12700">
            <a:miter lim="400000"/>
          </a:ln>
        </p:spPr>
      </p:pic>
      <p:sp>
        <p:nvSpPr>
          <p:cNvPr id="323" name="…"/>
          <p:cNvSpPr txBox="1"/>
          <p:nvPr/>
        </p:nvSpPr>
        <p:spPr>
          <a:xfrm>
            <a:off x="9379520" y="1632139"/>
            <a:ext cx="272017" cy="358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/>
            <a:r>
              <a:t>…</a:t>
            </a:r>
          </a:p>
        </p:txBody>
      </p:sp>
      <p:pic>
        <p:nvPicPr>
          <p:cNvPr id="324" name="latex-image-1.pdf" descr="latex-image-1.pdf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5370115" y="2431950"/>
            <a:ext cx="419101" cy="254001"/>
          </a:xfrm>
          <a:prstGeom prst="rect">
            <a:avLst/>
          </a:prstGeom>
          <a:ln w="12700">
            <a:miter lim="400000"/>
          </a:ln>
        </p:spPr>
      </p:pic>
      <p:sp>
        <p:nvSpPr>
          <p:cNvPr id="325" name="i.i.d assumption"/>
          <p:cNvSpPr txBox="1"/>
          <p:nvPr/>
        </p:nvSpPr>
        <p:spPr>
          <a:xfrm>
            <a:off x="4695475" y="2940461"/>
            <a:ext cx="2230880" cy="4124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lnSpc>
                <a:spcPts val="4000"/>
              </a:lnSpc>
              <a:defRPr b="1" sz="2200">
                <a:solidFill>
                  <a:srgbClr val="FF26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i.i.d assumption</a:t>
            </a:r>
          </a:p>
        </p:txBody>
      </p:sp>
      <p:pic>
        <p:nvPicPr>
          <p:cNvPr id="326" name="latex-image-1.pdf" descr="latex-image-1.pdf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7569527" y="3576885"/>
            <a:ext cx="3892004" cy="2236705"/>
          </a:xfrm>
          <a:prstGeom prst="rect">
            <a:avLst/>
          </a:prstGeom>
          <a:ln w="12700">
            <a:miter lim="400000"/>
          </a:ln>
        </p:spPr>
      </p:pic>
      <p:pic>
        <p:nvPicPr>
          <p:cNvPr id="327" name="latex-image-1.pdf" descr="latex-image-1.pdf"/>
          <p:cNvPicPr>
            <a:picLocks noChangeAspect="1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1018331" y="3607469"/>
            <a:ext cx="5750472" cy="2236705"/>
          </a:xfrm>
          <a:prstGeom prst="rect">
            <a:avLst/>
          </a:prstGeom>
          <a:ln w="12700">
            <a:miter lim="400000"/>
          </a:ln>
        </p:spPr>
      </p:pic>
      <p:sp>
        <p:nvSpPr>
          <p:cNvPr id="328" name="Rectangle"/>
          <p:cNvSpPr/>
          <p:nvPr/>
        </p:nvSpPr>
        <p:spPr>
          <a:xfrm>
            <a:off x="4305300" y="5546564"/>
            <a:ext cx="1088490" cy="530504"/>
          </a:xfrm>
          <a:prstGeom prst="rect">
            <a:avLst/>
          </a:prstGeom>
          <a:ln w="25400">
            <a:solidFill>
              <a:srgbClr val="FF2600"/>
            </a:solidFill>
            <a:miter lim="400000"/>
          </a:ln>
        </p:spPr>
        <p:txBody>
          <a:bodyPr lIns="45718" tIns="45718" rIns="45718" bIns="45718" anchor="ctr"/>
          <a:lstStyle/>
          <a:p>
            <a:pPr/>
          </a:p>
        </p:txBody>
      </p:sp>
      <p:sp>
        <p:nvSpPr>
          <p:cNvPr id="329" name="Rectangle"/>
          <p:cNvSpPr/>
          <p:nvPr/>
        </p:nvSpPr>
        <p:spPr>
          <a:xfrm>
            <a:off x="8971284" y="3984942"/>
            <a:ext cx="1088490" cy="530505"/>
          </a:xfrm>
          <a:prstGeom prst="rect">
            <a:avLst/>
          </a:prstGeom>
          <a:ln w="25400">
            <a:solidFill>
              <a:srgbClr val="FF2600"/>
            </a:solidFill>
            <a:miter lim="400000"/>
          </a:ln>
        </p:spPr>
        <p:txBody>
          <a:bodyPr lIns="45718" tIns="45718" rIns="45718" bIns="45718" anchor="ctr"/>
          <a:lstStyle/>
          <a:p>
            <a:pPr/>
          </a:p>
        </p:txBody>
      </p:sp>
      <p:pic>
        <p:nvPicPr>
          <p:cNvPr id="330" name="latex-image-1.pdf" descr="latex-image-1.pdf"/>
          <p:cNvPicPr>
            <a:picLocks noChangeAspect="1"/>
          </p:cNvPicPr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825797" y="6299944"/>
            <a:ext cx="3308358" cy="320444"/>
          </a:xfrm>
          <a:prstGeom prst="rect">
            <a:avLst/>
          </a:prstGeom>
          <a:ln w="12700">
            <a:miter lim="400000"/>
          </a:ln>
        </p:spPr>
      </p:pic>
      <p:pic>
        <p:nvPicPr>
          <p:cNvPr id="331" name="latex-image-1.pdf" descr="latex-image-1.pdf"/>
          <p:cNvPicPr>
            <a:picLocks noChangeAspect="1"/>
          </p:cNvPicPr>
          <p:nvPr/>
        </p:nvPicPr>
        <p:blipFill>
          <a:blip r:embed="rId13">
            <a:extLst/>
          </a:blip>
          <a:stretch>
            <a:fillRect/>
          </a:stretch>
        </p:blipFill>
        <p:spPr>
          <a:xfrm>
            <a:off x="5561096" y="6299944"/>
            <a:ext cx="3291036" cy="320444"/>
          </a:xfrm>
          <a:prstGeom prst="rect">
            <a:avLst/>
          </a:prstGeom>
          <a:ln w="12700">
            <a:miter lim="400000"/>
          </a:ln>
        </p:spPr>
      </p:pic>
      <p:pic>
        <p:nvPicPr>
          <p:cNvPr id="332" name="latex-image-1.pdf" descr="latex-image-1.pdf"/>
          <p:cNvPicPr>
            <a:picLocks noChangeAspect="1"/>
          </p:cNvPicPr>
          <p:nvPr/>
        </p:nvPicPr>
        <p:blipFill>
          <a:blip r:embed="rId14">
            <a:extLst/>
          </a:blip>
          <a:stretch>
            <a:fillRect/>
          </a:stretch>
        </p:blipFill>
        <p:spPr>
          <a:xfrm>
            <a:off x="6761311" y="5377507"/>
            <a:ext cx="284289" cy="262968"/>
          </a:xfrm>
          <a:prstGeom prst="rect">
            <a:avLst/>
          </a:prstGeom>
          <a:ln w="12700">
            <a:miter lim="400000"/>
          </a:ln>
        </p:spPr>
      </p:pic>
      <p:pic>
        <p:nvPicPr>
          <p:cNvPr id="333" name="latex-image-1.pdf" descr="latex-image-1.pdf"/>
          <p:cNvPicPr>
            <a:picLocks noChangeAspect="1"/>
          </p:cNvPicPr>
          <p:nvPr/>
        </p:nvPicPr>
        <p:blipFill>
          <a:blip r:embed="rId15">
            <a:extLst/>
          </a:blip>
          <a:stretch>
            <a:fillRect/>
          </a:stretch>
        </p:blipFill>
        <p:spPr>
          <a:xfrm>
            <a:off x="11618664" y="3764260"/>
            <a:ext cx="284289" cy="262968"/>
          </a:xfrm>
          <a:prstGeom prst="rect">
            <a:avLst/>
          </a:prstGeom>
          <a:ln w="12700">
            <a:miter lim="400000"/>
          </a:ln>
        </p:spPr>
      </p:pic>
      <p:pic>
        <p:nvPicPr>
          <p:cNvPr id="334" name="latex-image-1.pdf" descr="latex-image-1.pdf"/>
          <p:cNvPicPr>
            <a:picLocks noChangeAspect="1"/>
          </p:cNvPicPr>
          <p:nvPr/>
        </p:nvPicPr>
        <p:blipFill>
          <a:blip r:embed="rId16">
            <a:extLst/>
          </a:blip>
          <a:stretch>
            <a:fillRect/>
          </a:stretch>
        </p:blipFill>
        <p:spPr>
          <a:xfrm>
            <a:off x="11618664" y="4563754"/>
            <a:ext cx="284289" cy="262968"/>
          </a:xfrm>
          <a:prstGeom prst="rect">
            <a:avLst/>
          </a:prstGeom>
          <a:ln w="12700">
            <a:miter lim="400000"/>
          </a:ln>
        </p:spPr>
      </p:pic>
      <p:pic>
        <p:nvPicPr>
          <p:cNvPr id="335" name="latex-image-1.pdf" descr="latex-image-1.pdf"/>
          <p:cNvPicPr>
            <a:picLocks noChangeAspect="1"/>
          </p:cNvPicPr>
          <p:nvPr/>
        </p:nvPicPr>
        <p:blipFill>
          <a:blip r:embed="rId17">
            <a:extLst/>
          </a:blip>
          <a:stretch>
            <a:fillRect/>
          </a:stretch>
        </p:blipFill>
        <p:spPr>
          <a:xfrm>
            <a:off x="11623511" y="5363248"/>
            <a:ext cx="274596" cy="254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29" grpId="2"/>
      <p:bldP build="whole" bldLvl="1" animBg="1" rev="0" advAuto="0" spid="326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RSJ model"/>
          <p:cNvSpPr txBox="1"/>
          <p:nvPr>
            <p:ph type="title" idx="4294967295"/>
          </p:nvPr>
        </p:nvSpPr>
        <p:spPr>
          <a:xfrm>
            <a:off x="386860" y="528637"/>
            <a:ext cx="10550771" cy="657450"/>
          </a:xfrm>
          <a:prstGeom prst="rect">
            <a:avLst/>
          </a:prstGeom>
        </p:spPr>
        <p:txBody>
          <a:bodyPr lIns="45719" tIns="45719" rIns="45719" bIns="45719" anchor="t"/>
          <a:lstStyle>
            <a:lvl1pPr algn="l">
              <a:defRPr b="1"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RSJ model</a:t>
            </a:r>
          </a:p>
        </p:txBody>
      </p:sp>
      <p:sp>
        <p:nvSpPr>
          <p:cNvPr id="340" name="Slide Number"/>
          <p:cNvSpPr txBox="1"/>
          <p:nvPr>
            <p:ph type="sldNum" sz="quarter" idx="4294967295"/>
          </p:nvPr>
        </p:nvSpPr>
        <p:spPr>
          <a:xfrm>
            <a:off x="10787344" y="6049983"/>
            <a:ext cx="366664" cy="35522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8" tIns="35718" rIns="35718" bIns="35718" anchor="t"/>
          <a:lstStyle>
            <a:lvl1pPr algn="ctr" defTabSz="410765">
              <a:defRPr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  <p:pic>
        <p:nvPicPr>
          <p:cNvPr id="341" name="latex-image-1.pdf" descr="latex-image-1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12192" y="1559817"/>
            <a:ext cx="4941051" cy="808387"/>
          </a:xfrm>
          <a:prstGeom prst="rect">
            <a:avLst/>
          </a:prstGeom>
          <a:ln w="12700">
            <a:miter lim="400000"/>
          </a:ln>
        </p:spPr>
      </p:pic>
      <p:sp>
        <p:nvSpPr>
          <p:cNvPr id="342" name="(Robertson &amp; Sparck Jones 76)"/>
          <p:cNvSpPr txBox="1"/>
          <p:nvPr/>
        </p:nvSpPr>
        <p:spPr>
          <a:xfrm>
            <a:off x="6244875" y="1757762"/>
            <a:ext cx="4249709" cy="4124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lnSpc>
                <a:spcPts val="4000"/>
              </a:lnSpc>
              <a:defRPr b="1" sz="2200">
                <a:solidFill>
                  <a:srgbClr val="FF26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(Robertson &amp; Sparck Jones 76)</a:t>
            </a:r>
          </a:p>
        </p:txBody>
      </p:sp>
      <p:sp>
        <p:nvSpPr>
          <p:cNvPr id="343" name="Probability for a word to appear in a relevant doc"/>
          <p:cNvSpPr txBox="1"/>
          <p:nvPr/>
        </p:nvSpPr>
        <p:spPr>
          <a:xfrm>
            <a:off x="6393641" y="2918920"/>
            <a:ext cx="3496862" cy="7426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lnSpc>
                <a:spcPts val="4000"/>
              </a:lnSpc>
              <a:defRPr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Probability for a word to appear in a relevant doc</a:t>
            </a:r>
          </a:p>
        </p:txBody>
      </p:sp>
      <p:sp>
        <p:nvSpPr>
          <p:cNvPr id="344" name="Probability for a word to appear in a non-relevant doc"/>
          <p:cNvSpPr txBox="1"/>
          <p:nvPr/>
        </p:nvSpPr>
        <p:spPr>
          <a:xfrm>
            <a:off x="6421317" y="4632451"/>
            <a:ext cx="4249709" cy="7426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lnSpc>
                <a:spcPts val="4000"/>
              </a:lnSpc>
              <a:defRPr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Probability for a word to appear in a non-relevant doc</a:t>
            </a:r>
          </a:p>
        </p:txBody>
      </p:sp>
      <p:pic>
        <p:nvPicPr>
          <p:cNvPr id="345" name="latex-image-1.pdf" descr="latex-image-1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40337" y="2998539"/>
            <a:ext cx="4084761" cy="1114750"/>
          </a:xfrm>
          <a:prstGeom prst="rect">
            <a:avLst/>
          </a:prstGeom>
          <a:ln w="12700">
            <a:miter lim="400000"/>
          </a:ln>
        </p:spPr>
      </p:pic>
      <p:pic>
        <p:nvPicPr>
          <p:cNvPr id="346" name="latex-image-1.pdf" descr="latex-image-1.pd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080352" y="4718224"/>
            <a:ext cx="4060872" cy="111475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iazza"/>
          <p:cNvSpPr txBox="1"/>
          <p:nvPr>
            <p:ph type="title" idx="4294967295"/>
          </p:nvPr>
        </p:nvSpPr>
        <p:spPr>
          <a:xfrm>
            <a:off x="386860" y="528637"/>
            <a:ext cx="10550771" cy="657450"/>
          </a:xfrm>
          <a:prstGeom prst="rect">
            <a:avLst/>
          </a:prstGeom>
        </p:spPr>
        <p:txBody>
          <a:bodyPr lIns="45719" tIns="45719" rIns="45719" bIns="45719" anchor="t"/>
          <a:lstStyle>
            <a:lvl1pPr algn="l">
              <a:defRPr b="1"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Piazza</a:t>
            </a:r>
          </a:p>
        </p:txBody>
      </p:sp>
      <p:sp>
        <p:nvSpPr>
          <p:cNvPr id="59" name="Slide Number"/>
          <p:cNvSpPr txBox="1"/>
          <p:nvPr>
            <p:ph type="sldNum" sz="quarter" idx="4294967295"/>
          </p:nvPr>
        </p:nvSpPr>
        <p:spPr>
          <a:xfrm>
            <a:off x="10857975" y="6049983"/>
            <a:ext cx="225402" cy="35522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8" tIns="35718" rIns="35718" bIns="35718" anchor="t"/>
          <a:lstStyle>
            <a:lvl1pPr algn="ctr" defTabSz="410765">
              <a:defRPr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60" name="Only 2 students had enrolled in Piazza…"/>
          <p:cNvSpPr txBox="1"/>
          <p:nvPr>
            <p:ph type="body" sz="half" idx="4294967295"/>
          </p:nvPr>
        </p:nvSpPr>
        <p:spPr>
          <a:xfrm>
            <a:off x="600769" y="1544531"/>
            <a:ext cx="10550771" cy="2485890"/>
          </a:xfrm>
          <a:prstGeom prst="rect">
            <a:avLst/>
          </a:prstGeom>
        </p:spPr>
        <p:txBody>
          <a:bodyPr lIns="45719" tIns="45719" rIns="45719" bIns="45719"/>
          <a:lstStyle/>
          <a:p>
            <a:pPr>
              <a:spcBef>
                <a:spcPts val="500"/>
              </a:spcBef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Only 2 students had enrolled in Piazza</a:t>
            </a:r>
          </a:p>
          <a:p>
            <a:pPr>
              <a:spcBef>
                <a:spcPts val="500"/>
              </a:spcBef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>
              <a:spcBef>
                <a:spcPts val="500"/>
              </a:spcBef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Therefore, I have to state our requirement again</a:t>
            </a:r>
          </a:p>
          <a:p>
            <a:pPr lvl="1" marL="800100" indent="-342900">
              <a:spcBef>
                <a:spcPts val="500"/>
              </a:spcBef>
              <a:buChar char="•"/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Outside of OH, if you choose to use email, your question will be answered significantly slower, email: 2 days</a:t>
            </a:r>
          </a:p>
        </p:txBody>
      </p:sp>
      <p:pic>
        <p:nvPicPr>
          <p:cNvPr id="61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793594" y="3727508"/>
            <a:ext cx="7737303" cy="290967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RSJ model: Summary"/>
          <p:cNvSpPr txBox="1"/>
          <p:nvPr>
            <p:ph type="title" idx="4294967295"/>
          </p:nvPr>
        </p:nvSpPr>
        <p:spPr>
          <a:xfrm>
            <a:off x="386860" y="528637"/>
            <a:ext cx="10550771" cy="657450"/>
          </a:xfrm>
          <a:prstGeom prst="rect">
            <a:avLst/>
          </a:prstGeom>
        </p:spPr>
        <p:txBody>
          <a:bodyPr lIns="45719" tIns="45719" rIns="45719" bIns="45719" anchor="t"/>
          <a:lstStyle>
            <a:lvl1pPr algn="l">
              <a:defRPr b="1"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RSJ model: Summary</a:t>
            </a:r>
          </a:p>
        </p:txBody>
      </p:sp>
      <p:sp>
        <p:nvSpPr>
          <p:cNvPr id="351" name="Slide Number"/>
          <p:cNvSpPr txBox="1"/>
          <p:nvPr>
            <p:ph type="sldNum" sz="quarter" idx="4294967295"/>
          </p:nvPr>
        </p:nvSpPr>
        <p:spPr>
          <a:xfrm>
            <a:off x="10787344" y="6049983"/>
            <a:ext cx="366664" cy="35522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8" tIns="35718" rIns="35718" bIns="35718" anchor="t"/>
          <a:lstStyle>
            <a:lvl1pPr algn="ctr" defTabSz="410765">
              <a:defRPr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352" name="Uses only binary word occurrence (binary inference model), does not leverage TF information…"/>
          <p:cNvSpPr txBox="1"/>
          <p:nvPr>
            <p:ph type="body" idx="4294967295"/>
          </p:nvPr>
        </p:nvSpPr>
        <p:spPr>
          <a:xfrm>
            <a:off x="600769" y="1544531"/>
            <a:ext cx="10284481" cy="4242484"/>
          </a:xfrm>
          <a:prstGeom prst="rect">
            <a:avLst/>
          </a:prstGeom>
        </p:spPr>
        <p:txBody>
          <a:bodyPr lIns="45719" tIns="45719" rIns="45719" bIns="45719"/>
          <a:lstStyle/>
          <a:p>
            <a:pPr>
              <a:spcBef>
                <a:spcPts val="500"/>
              </a:spcBef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Uses only </a:t>
            </a:r>
            <a:r>
              <a:rPr b="1">
                <a:solidFill>
                  <a:srgbClr val="FF2600"/>
                </a:solidFill>
              </a:rPr>
              <a:t>binary word</a:t>
            </a:r>
            <a:r>
              <a:t> occurrence (binary inference model), does not leverage TF information</a:t>
            </a:r>
          </a:p>
          <a:p>
            <a:pPr lvl="1" marL="800100" indent="-342900">
              <a:spcBef>
                <a:spcPts val="500"/>
              </a:spcBef>
              <a:buChar char="•"/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RSJ model was designed for retrieving short text and abstract!</a:t>
            </a:r>
          </a:p>
          <a:p>
            <a:pPr>
              <a:spcBef>
                <a:spcPts val="500"/>
              </a:spcBef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>
              <a:spcBef>
                <a:spcPts val="500"/>
              </a:spcBef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Requires relevance judgment</a:t>
            </a:r>
          </a:p>
          <a:p>
            <a:pPr lvl="1" marL="800100" indent="-342900">
              <a:spcBef>
                <a:spcPts val="500"/>
              </a:spcBef>
              <a:buChar char="•"/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No-relevance judgment version: [Croft &amp; Harper 79]</a:t>
            </a:r>
          </a:p>
          <a:p>
            <a:pPr>
              <a:spcBef>
                <a:spcPts val="500"/>
              </a:spcBef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>
              <a:spcBef>
                <a:spcPts val="500"/>
              </a:spcBef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Performance is not as good as tuned vector-space model</a:t>
            </a:r>
          </a:p>
        </p:txBody>
      </p:sp>
      <p:sp>
        <p:nvSpPr>
          <p:cNvPr id="353" name="How to improve RSJ based on these desiderata?"/>
          <p:cNvSpPr txBox="1"/>
          <p:nvPr/>
        </p:nvSpPr>
        <p:spPr>
          <a:xfrm>
            <a:off x="2964064" y="5435247"/>
            <a:ext cx="6656123" cy="4124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lnSpc>
                <a:spcPts val="4000"/>
              </a:lnSpc>
              <a:defRPr b="1" sz="2200">
                <a:solidFill>
                  <a:srgbClr val="FF26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How to improve RSJ based on these desiderata?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Desiderata of retrieval models"/>
          <p:cNvSpPr txBox="1"/>
          <p:nvPr>
            <p:ph type="title" idx="4294967295"/>
          </p:nvPr>
        </p:nvSpPr>
        <p:spPr>
          <a:xfrm>
            <a:off x="386860" y="528637"/>
            <a:ext cx="10550771" cy="657450"/>
          </a:xfrm>
          <a:prstGeom prst="rect">
            <a:avLst/>
          </a:prstGeom>
        </p:spPr>
        <p:txBody>
          <a:bodyPr lIns="45719" tIns="45719" rIns="45719" bIns="45719" anchor="t"/>
          <a:lstStyle>
            <a:lvl1pPr algn="l">
              <a:defRPr b="1"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Desiderata of retrieval models</a:t>
            </a:r>
          </a:p>
        </p:txBody>
      </p:sp>
      <p:sp>
        <p:nvSpPr>
          <p:cNvPr id="358" name="Slide Number"/>
          <p:cNvSpPr txBox="1"/>
          <p:nvPr>
            <p:ph type="sldNum" sz="quarter" idx="4294967295"/>
          </p:nvPr>
        </p:nvSpPr>
        <p:spPr>
          <a:xfrm>
            <a:off x="10787344" y="6049983"/>
            <a:ext cx="366664" cy="35522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8" tIns="35718" rIns="35718" bIns="35718" anchor="t"/>
          <a:lstStyle>
            <a:lvl1pPr algn="ctr" defTabSz="410765">
              <a:defRPr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359" name="Recall the desiderata of a retrieval models:…"/>
          <p:cNvSpPr txBox="1"/>
          <p:nvPr>
            <p:ph type="body" idx="4294967295"/>
          </p:nvPr>
        </p:nvSpPr>
        <p:spPr>
          <a:xfrm>
            <a:off x="600769" y="1544531"/>
            <a:ext cx="10284481" cy="4242484"/>
          </a:xfrm>
          <a:prstGeom prst="rect">
            <a:avLst/>
          </a:prstGeom>
        </p:spPr>
        <p:txBody>
          <a:bodyPr lIns="45719" tIns="45719" rIns="45719" bIns="45719"/>
          <a:lstStyle/>
          <a:p>
            <a:pPr>
              <a:spcBef>
                <a:spcPts val="500"/>
              </a:spcBef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Recall the desiderata of a retrieval models:</a:t>
            </a:r>
          </a:p>
          <a:p>
            <a:pPr>
              <a:spcBef>
                <a:spcPts val="500"/>
              </a:spcBef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 lvl="1" marL="800100" indent="-342900">
              <a:spcBef>
                <a:spcPts val="500"/>
              </a:spcBef>
              <a:buChar char="•"/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The importance of TF is sub-linear</a:t>
            </a:r>
          </a:p>
          <a:p>
            <a:pPr lvl="1" marL="800100" indent="-342900">
              <a:spcBef>
                <a:spcPts val="500"/>
              </a:spcBef>
              <a:buChar char="•"/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 lvl="1" marL="800100" indent="-342900">
              <a:spcBef>
                <a:spcPts val="500"/>
              </a:spcBef>
              <a:buChar char="•"/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Penalizing term with large document frequency using IDF</a:t>
            </a:r>
          </a:p>
          <a:p>
            <a:pPr lvl="1" marL="800100" indent="-342900">
              <a:spcBef>
                <a:spcPts val="500"/>
              </a:spcBef>
              <a:buChar char="•"/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 lvl="1" marL="800100" indent="-342900">
              <a:spcBef>
                <a:spcPts val="500"/>
              </a:spcBef>
              <a:buChar char="•"/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Pivot length normalization</a:t>
            </a:r>
          </a:p>
        </p:txBody>
      </p:sp>
      <p:sp>
        <p:nvSpPr>
          <p:cNvPr id="360" name="How to improve RSJ based on these desiderata?"/>
          <p:cNvSpPr txBox="1"/>
          <p:nvPr/>
        </p:nvSpPr>
        <p:spPr>
          <a:xfrm>
            <a:off x="2334184" y="5257447"/>
            <a:ext cx="6656123" cy="4124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lnSpc>
                <a:spcPts val="4000"/>
              </a:lnSpc>
              <a:defRPr b="1" sz="2200">
                <a:solidFill>
                  <a:srgbClr val="FF26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How to improve RSJ based on these desiderata?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Okapi/BM25"/>
          <p:cNvSpPr txBox="1"/>
          <p:nvPr>
            <p:ph type="title" idx="4294967295"/>
          </p:nvPr>
        </p:nvSpPr>
        <p:spPr>
          <a:xfrm>
            <a:off x="386860" y="528637"/>
            <a:ext cx="10550771" cy="657450"/>
          </a:xfrm>
          <a:prstGeom prst="rect">
            <a:avLst/>
          </a:prstGeom>
        </p:spPr>
        <p:txBody>
          <a:bodyPr lIns="45719" tIns="45719" rIns="45719" bIns="45719" anchor="t"/>
          <a:lstStyle>
            <a:lvl1pPr algn="l">
              <a:defRPr b="1"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Okapi/BM25</a:t>
            </a:r>
          </a:p>
        </p:txBody>
      </p:sp>
      <p:sp>
        <p:nvSpPr>
          <p:cNvPr id="365" name="Slide Number"/>
          <p:cNvSpPr txBox="1"/>
          <p:nvPr>
            <p:ph type="sldNum" sz="quarter" idx="4294967295"/>
          </p:nvPr>
        </p:nvSpPr>
        <p:spPr>
          <a:xfrm>
            <a:off x="10787344" y="6049983"/>
            <a:ext cx="366664" cy="35522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8" tIns="35718" rIns="35718" bIns="35718" anchor="t"/>
          <a:lstStyle>
            <a:lvl1pPr algn="ctr" defTabSz="410765">
              <a:defRPr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366" name="Estimate probability using eliteness…"/>
          <p:cNvSpPr txBox="1"/>
          <p:nvPr>
            <p:ph type="body" idx="4294967295"/>
          </p:nvPr>
        </p:nvSpPr>
        <p:spPr>
          <a:xfrm>
            <a:off x="600769" y="1544531"/>
            <a:ext cx="8206939" cy="4190246"/>
          </a:xfrm>
          <a:prstGeom prst="rect">
            <a:avLst/>
          </a:prstGeom>
        </p:spPr>
        <p:txBody>
          <a:bodyPr lIns="45719" tIns="45719" rIns="45719" bIns="45719"/>
          <a:lstStyle/>
          <a:p>
            <a:pPr>
              <a:spcBef>
                <a:spcPts val="500"/>
              </a:spcBef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Estimate probability using </a:t>
            </a:r>
            <a:r>
              <a:rPr b="1" i="1">
                <a:solidFill>
                  <a:srgbClr val="FF2600"/>
                </a:solidFill>
              </a:rPr>
              <a:t>eliteness</a:t>
            </a:r>
            <a:endParaRPr i="1"/>
          </a:p>
          <a:p>
            <a:pPr>
              <a:spcBef>
                <a:spcPts val="500"/>
              </a:spcBef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endParaRPr i="1"/>
          </a:p>
          <a:p>
            <a:pPr lvl="1" marL="800100" indent="-342900">
              <a:spcBef>
                <a:spcPts val="500"/>
              </a:spcBef>
              <a:buChar char="•"/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i="1"/>
              <a:t>What is eliteness?</a:t>
            </a:r>
            <a:endParaRPr i="1"/>
          </a:p>
          <a:p>
            <a:pPr lvl="1" marL="800100" indent="-342900">
              <a:spcBef>
                <a:spcPts val="500"/>
              </a:spcBef>
              <a:buChar char="•"/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i="1"/>
              <a:t>A term/word is elite if the document is </a:t>
            </a:r>
            <a:r>
              <a:rPr b="1" i="1">
                <a:solidFill>
                  <a:srgbClr val="FF2600"/>
                </a:solidFill>
              </a:rPr>
              <a:t>about the concept denoted by the term</a:t>
            </a:r>
            <a:endParaRPr i="1"/>
          </a:p>
          <a:p>
            <a:pPr lvl="1" marL="800100" indent="-342900">
              <a:spcBef>
                <a:spcPts val="500"/>
              </a:spcBef>
              <a:buChar char="•"/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i="1"/>
              <a:t>Eliteness is binary</a:t>
            </a:r>
            <a:endParaRPr i="1"/>
          </a:p>
          <a:p>
            <a:pPr lvl="1" marL="800100" indent="-342900">
              <a:spcBef>
                <a:spcPts val="500"/>
              </a:spcBef>
              <a:buChar char="•"/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i="1"/>
              <a:t>Term occurrence depends on eliteness</a:t>
            </a:r>
          </a:p>
        </p:txBody>
      </p:sp>
      <p:sp>
        <p:nvSpPr>
          <p:cNvPr id="367" name="Oval"/>
          <p:cNvSpPr/>
          <p:nvPr/>
        </p:nvSpPr>
        <p:spPr>
          <a:xfrm>
            <a:off x="8726754" y="2474109"/>
            <a:ext cx="2644806" cy="632049"/>
          </a:xfrm>
          <a:prstGeom prst="ellipse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8" tIns="45718" rIns="45718" bIns="45718" anchor="ctr"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368" name="Circle"/>
          <p:cNvSpPr/>
          <p:nvPr/>
        </p:nvSpPr>
        <p:spPr>
          <a:xfrm>
            <a:off x="9783905" y="5105279"/>
            <a:ext cx="530504" cy="530504"/>
          </a:xfrm>
          <a:prstGeom prst="ellipse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8" tIns="45718" rIns="45718" bIns="45718" anchor="ctr"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369" name="Line"/>
          <p:cNvSpPr/>
          <p:nvPr/>
        </p:nvSpPr>
        <p:spPr>
          <a:xfrm flipV="1">
            <a:off x="10036456" y="3084614"/>
            <a:ext cx="1" cy="661890"/>
          </a:xfrm>
          <a:prstGeom prst="line">
            <a:avLst/>
          </a:prstGeom>
          <a:ln w="25400">
            <a:solidFill>
              <a:schemeClr val="accent1"/>
            </a:solidFill>
            <a:tailEnd type="triangle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8" tIns="45718" rIns="45718" bIns="45718"/>
          <a:lstStyle/>
          <a:p>
            <a:pPr/>
          </a:p>
        </p:txBody>
      </p:sp>
      <p:pic>
        <p:nvPicPr>
          <p:cNvPr id="370" name="latex-image-1.pdf" descr="latex-image-1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949157" y="5226347"/>
            <a:ext cx="225401" cy="262968"/>
          </a:xfrm>
          <a:prstGeom prst="rect">
            <a:avLst/>
          </a:prstGeom>
          <a:ln w="12700">
            <a:miter lim="400000"/>
          </a:ln>
        </p:spPr>
      </p:pic>
      <p:pic>
        <p:nvPicPr>
          <p:cNvPr id="371" name="latex-image-1.pdf" descr="latex-image-1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934857" y="2606811"/>
            <a:ext cx="228601" cy="330201"/>
          </a:xfrm>
          <a:prstGeom prst="rect">
            <a:avLst/>
          </a:prstGeom>
          <a:ln w="12700">
            <a:miter lim="400000"/>
          </a:ln>
        </p:spPr>
      </p:pic>
      <p:sp>
        <p:nvSpPr>
          <p:cNvPr id="372" name="Line"/>
          <p:cNvSpPr/>
          <p:nvPr/>
        </p:nvSpPr>
        <p:spPr>
          <a:xfrm flipV="1">
            <a:off x="10061856" y="4444834"/>
            <a:ext cx="1" cy="661891"/>
          </a:xfrm>
          <a:prstGeom prst="line">
            <a:avLst/>
          </a:prstGeom>
          <a:ln w="25400">
            <a:solidFill>
              <a:schemeClr val="accent1"/>
            </a:solidFill>
            <a:tailEnd type="triangle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373" name="Circle"/>
          <p:cNvSpPr/>
          <p:nvPr/>
        </p:nvSpPr>
        <p:spPr>
          <a:xfrm>
            <a:off x="9771205" y="3816427"/>
            <a:ext cx="530504" cy="530504"/>
          </a:xfrm>
          <a:prstGeom prst="ellipse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8" tIns="45718" rIns="45718" bIns="45718" anchor="ctr"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</a:p>
        </p:txBody>
      </p:sp>
      <p:pic>
        <p:nvPicPr>
          <p:cNvPr id="374" name="latex-image-1.pdf" descr="latex-image-1.pd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9913408" y="3950196"/>
            <a:ext cx="296899" cy="262967"/>
          </a:xfrm>
          <a:prstGeom prst="rect">
            <a:avLst/>
          </a:prstGeom>
          <a:ln w="12700">
            <a:miter lim="400000"/>
          </a:ln>
        </p:spPr>
      </p:pic>
      <p:sp>
        <p:nvSpPr>
          <p:cNvPr id="375" name="eliteness"/>
          <p:cNvSpPr txBox="1"/>
          <p:nvPr/>
        </p:nvSpPr>
        <p:spPr>
          <a:xfrm>
            <a:off x="10444364" y="3875430"/>
            <a:ext cx="1206868" cy="4124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lnSpc>
                <a:spcPts val="4000"/>
              </a:lnSpc>
              <a:defRPr i="1"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eliteness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Okapi/BM25"/>
          <p:cNvSpPr txBox="1"/>
          <p:nvPr>
            <p:ph type="title" idx="4294967295"/>
          </p:nvPr>
        </p:nvSpPr>
        <p:spPr>
          <a:xfrm>
            <a:off x="386860" y="528637"/>
            <a:ext cx="10550771" cy="657450"/>
          </a:xfrm>
          <a:prstGeom prst="rect">
            <a:avLst/>
          </a:prstGeom>
        </p:spPr>
        <p:txBody>
          <a:bodyPr lIns="45719" tIns="45719" rIns="45719" bIns="45719" anchor="t"/>
          <a:lstStyle>
            <a:lvl1pPr algn="l">
              <a:defRPr b="1"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Okapi/BM25</a:t>
            </a:r>
          </a:p>
        </p:txBody>
      </p:sp>
      <p:sp>
        <p:nvSpPr>
          <p:cNvPr id="380" name="Slide Number"/>
          <p:cNvSpPr txBox="1"/>
          <p:nvPr>
            <p:ph type="sldNum" sz="quarter" idx="4294967295"/>
          </p:nvPr>
        </p:nvSpPr>
        <p:spPr>
          <a:xfrm>
            <a:off x="10787344" y="6049983"/>
            <a:ext cx="366664" cy="35522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8" tIns="35718" rIns="35718" bIns="35718" anchor="t"/>
          <a:lstStyle>
            <a:lvl1pPr algn="ctr" defTabSz="410765">
              <a:defRPr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381" name="Introduced in 1994…"/>
          <p:cNvSpPr txBox="1"/>
          <p:nvPr>
            <p:ph type="body" idx="4294967295"/>
          </p:nvPr>
        </p:nvSpPr>
        <p:spPr>
          <a:xfrm>
            <a:off x="698004" y="1544531"/>
            <a:ext cx="10550770" cy="3189603"/>
          </a:xfrm>
          <a:prstGeom prst="rect">
            <a:avLst/>
          </a:prstGeom>
        </p:spPr>
        <p:txBody>
          <a:bodyPr lIns="45719" tIns="45719" rIns="45719" bIns="45719"/>
          <a:lstStyle/>
          <a:p>
            <a:pPr>
              <a:spcBef>
                <a:spcPts val="500"/>
              </a:spcBef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Introduced in 1994</a:t>
            </a:r>
          </a:p>
          <a:p>
            <a:pPr lvl="1" marL="800100" indent="-342900">
              <a:spcBef>
                <a:spcPts val="500"/>
              </a:spcBef>
              <a:buChar char="•"/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SOTA non-learning retrieval model</a:t>
            </a:r>
          </a:p>
          <a:p>
            <a:pPr lvl="1" marL="800100" indent="-342900">
              <a:spcBef>
                <a:spcPts val="500"/>
              </a:spcBef>
              <a:buChar char="•"/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382" name="Oval"/>
          <p:cNvSpPr/>
          <p:nvPr/>
        </p:nvSpPr>
        <p:spPr>
          <a:xfrm>
            <a:off x="8726754" y="2474109"/>
            <a:ext cx="2644806" cy="632049"/>
          </a:xfrm>
          <a:prstGeom prst="ellipse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8" tIns="45718" rIns="45718" bIns="45718" anchor="ctr"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383" name="Circle"/>
          <p:cNvSpPr/>
          <p:nvPr/>
        </p:nvSpPr>
        <p:spPr>
          <a:xfrm>
            <a:off x="9783905" y="5105279"/>
            <a:ext cx="530504" cy="530504"/>
          </a:xfrm>
          <a:prstGeom prst="ellipse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8" tIns="45718" rIns="45718" bIns="45718" anchor="ctr"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384" name="Line"/>
          <p:cNvSpPr/>
          <p:nvPr/>
        </p:nvSpPr>
        <p:spPr>
          <a:xfrm flipV="1">
            <a:off x="10036456" y="3084614"/>
            <a:ext cx="1" cy="661890"/>
          </a:xfrm>
          <a:prstGeom prst="line">
            <a:avLst/>
          </a:prstGeom>
          <a:ln w="25400">
            <a:solidFill>
              <a:schemeClr val="accent1"/>
            </a:solidFill>
            <a:tailEnd type="triangle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8" tIns="45718" rIns="45718" bIns="45718"/>
          <a:lstStyle/>
          <a:p>
            <a:pPr/>
          </a:p>
        </p:txBody>
      </p:sp>
      <p:pic>
        <p:nvPicPr>
          <p:cNvPr id="385" name="latex-image-1.pdf" descr="latex-image-1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949157" y="5226347"/>
            <a:ext cx="225401" cy="262968"/>
          </a:xfrm>
          <a:prstGeom prst="rect">
            <a:avLst/>
          </a:prstGeom>
          <a:ln w="12700">
            <a:miter lim="400000"/>
          </a:ln>
        </p:spPr>
      </p:pic>
      <p:pic>
        <p:nvPicPr>
          <p:cNvPr id="386" name="latex-image-1.pdf" descr="latex-image-1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934857" y="2606811"/>
            <a:ext cx="228601" cy="330201"/>
          </a:xfrm>
          <a:prstGeom prst="rect">
            <a:avLst/>
          </a:prstGeom>
          <a:ln w="12700">
            <a:miter lim="400000"/>
          </a:ln>
        </p:spPr>
      </p:pic>
      <p:sp>
        <p:nvSpPr>
          <p:cNvPr id="387" name="Line"/>
          <p:cNvSpPr/>
          <p:nvPr/>
        </p:nvSpPr>
        <p:spPr>
          <a:xfrm flipV="1">
            <a:off x="10061856" y="4444834"/>
            <a:ext cx="1" cy="661891"/>
          </a:xfrm>
          <a:prstGeom prst="line">
            <a:avLst/>
          </a:prstGeom>
          <a:ln w="25400">
            <a:solidFill>
              <a:schemeClr val="accent1"/>
            </a:solidFill>
            <a:tailEnd type="triangle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388" name="Circle"/>
          <p:cNvSpPr/>
          <p:nvPr/>
        </p:nvSpPr>
        <p:spPr>
          <a:xfrm>
            <a:off x="9771205" y="3816427"/>
            <a:ext cx="530504" cy="530504"/>
          </a:xfrm>
          <a:prstGeom prst="ellipse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8" tIns="45718" rIns="45718" bIns="45718" anchor="ctr"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</a:p>
        </p:txBody>
      </p:sp>
      <p:pic>
        <p:nvPicPr>
          <p:cNvPr id="389" name="latex-image-1.pdf" descr="latex-image-1.pd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9913408" y="3950196"/>
            <a:ext cx="296899" cy="262967"/>
          </a:xfrm>
          <a:prstGeom prst="rect">
            <a:avLst/>
          </a:prstGeom>
          <a:ln w="12700">
            <a:miter lim="400000"/>
          </a:ln>
        </p:spPr>
      </p:pic>
      <p:sp>
        <p:nvSpPr>
          <p:cNvPr id="390" name="eliteness"/>
          <p:cNvSpPr txBox="1"/>
          <p:nvPr/>
        </p:nvSpPr>
        <p:spPr>
          <a:xfrm>
            <a:off x="10444364" y="3875430"/>
            <a:ext cx="1206868" cy="4124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lnSpc>
                <a:spcPts val="4000"/>
              </a:lnSpc>
              <a:defRPr i="1"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eliteness</a:t>
            </a:r>
          </a:p>
        </p:txBody>
      </p:sp>
      <p:pic>
        <p:nvPicPr>
          <p:cNvPr id="391" name="latex-image-1.pdf" descr="latex-image-1.pdf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377404" y="4685976"/>
            <a:ext cx="6695287" cy="1449036"/>
          </a:xfrm>
          <a:prstGeom prst="rect">
            <a:avLst/>
          </a:prstGeom>
          <a:ln w="12700">
            <a:miter lim="400000"/>
          </a:ln>
        </p:spPr>
      </p:pic>
      <p:sp>
        <p:nvSpPr>
          <p:cNvPr id="392" name="(2 Poisson model)"/>
          <p:cNvSpPr txBox="1"/>
          <p:nvPr/>
        </p:nvSpPr>
        <p:spPr>
          <a:xfrm>
            <a:off x="7701164" y="5645032"/>
            <a:ext cx="2355846" cy="4124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lnSpc>
                <a:spcPts val="4000"/>
              </a:lnSpc>
              <a:defRPr i="1"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(2 Poisson model)</a:t>
            </a:r>
          </a:p>
        </p:txBody>
      </p:sp>
      <p:pic>
        <p:nvPicPr>
          <p:cNvPr id="393" name="latex-image-1.pdf" descr="latex-image-1.pdf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214536" y="2808188"/>
            <a:ext cx="7229078" cy="1449036"/>
          </a:xfrm>
          <a:prstGeom prst="rect">
            <a:avLst/>
          </a:prstGeom>
          <a:ln w="12700">
            <a:miter lim="400000"/>
          </a:ln>
        </p:spPr>
      </p:pic>
      <p:pic>
        <p:nvPicPr>
          <p:cNvPr id="394" name="latex-image-1.pdf" descr="latex-image-1.pdf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3236019" y="3298279"/>
            <a:ext cx="296899" cy="173191"/>
          </a:xfrm>
          <a:prstGeom prst="rect">
            <a:avLst/>
          </a:prstGeom>
          <a:ln w="12700">
            <a:miter lim="400000"/>
          </a:ln>
        </p:spPr>
      </p:pic>
      <p:pic>
        <p:nvPicPr>
          <p:cNvPr id="395" name="latex-image-1.pdf" descr="latex-image-1.pdf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5892353" y="2905273"/>
            <a:ext cx="1495437" cy="28230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Okapi/BM25"/>
          <p:cNvSpPr txBox="1"/>
          <p:nvPr>
            <p:ph type="title" idx="4294967295"/>
          </p:nvPr>
        </p:nvSpPr>
        <p:spPr>
          <a:xfrm>
            <a:off x="386860" y="528637"/>
            <a:ext cx="10550771" cy="657450"/>
          </a:xfrm>
          <a:prstGeom prst="rect">
            <a:avLst/>
          </a:prstGeom>
        </p:spPr>
        <p:txBody>
          <a:bodyPr lIns="45719" tIns="45719" rIns="45719" bIns="45719" anchor="t"/>
          <a:lstStyle>
            <a:lvl1pPr algn="l">
              <a:defRPr b="1"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Okapi/BM25</a:t>
            </a:r>
          </a:p>
        </p:txBody>
      </p:sp>
      <p:sp>
        <p:nvSpPr>
          <p:cNvPr id="400" name="Slide Number"/>
          <p:cNvSpPr txBox="1"/>
          <p:nvPr>
            <p:ph type="sldNum" sz="quarter" idx="4294967295"/>
          </p:nvPr>
        </p:nvSpPr>
        <p:spPr>
          <a:xfrm>
            <a:off x="10787344" y="6049983"/>
            <a:ext cx="366664" cy="35522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8" tIns="35718" rIns="35718" bIns="35718" anchor="t"/>
          <a:lstStyle>
            <a:lvl1pPr algn="ctr" defTabSz="410765">
              <a:defRPr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  <p:pic>
        <p:nvPicPr>
          <p:cNvPr id="401" name="latex-image-1.pdf" descr="latex-image-1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459507" y="1644302"/>
            <a:ext cx="6704846" cy="733865"/>
          </a:xfrm>
          <a:prstGeom prst="rect">
            <a:avLst/>
          </a:prstGeom>
          <a:ln w="12700">
            <a:miter lim="400000"/>
          </a:ln>
        </p:spPr>
      </p:pic>
      <p:sp>
        <p:nvSpPr>
          <p:cNvPr id="402" name="Rectangle"/>
          <p:cNvSpPr/>
          <p:nvPr/>
        </p:nvSpPr>
        <p:spPr>
          <a:xfrm>
            <a:off x="4495800" y="1486367"/>
            <a:ext cx="4133233" cy="1049735"/>
          </a:xfrm>
          <a:prstGeom prst="rect">
            <a:avLst/>
          </a:prstGeom>
          <a:ln w="25400">
            <a:solidFill>
              <a:schemeClr val="accent1"/>
            </a:solidFill>
            <a:custDash>
              <a:ds d="200000" sp="200000"/>
            </a:custDash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8" tIns="45718" rIns="45718" bIns="45718" anchor="ctr"/>
          <a:lstStyle/>
          <a:p>
            <a:pPr/>
          </a:p>
        </p:txBody>
      </p:sp>
      <p:pic>
        <p:nvPicPr>
          <p:cNvPr id="403" name="latex-image-1.pdf" descr="latex-image-1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001789" y="3081635"/>
            <a:ext cx="889237" cy="312179"/>
          </a:xfrm>
          <a:prstGeom prst="rect">
            <a:avLst/>
          </a:prstGeom>
          <a:ln w="12700">
            <a:miter lim="400000"/>
          </a:ln>
        </p:spPr>
      </p:pic>
      <p:sp>
        <p:nvSpPr>
          <p:cNvPr id="404" name="We do not know…"/>
          <p:cNvSpPr txBox="1"/>
          <p:nvPr>
            <p:ph type="body" sz="half" idx="4294967295"/>
          </p:nvPr>
        </p:nvSpPr>
        <p:spPr>
          <a:xfrm>
            <a:off x="1437617" y="2985783"/>
            <a:ext cx="8946863" cy="2005175"/>
          </a:xfrm>
          <a:prstGeom prst="rect">
            <a:avLst/>
          </a:prstGeom>
        </p:spPr>
        <p:txBody>
          <a:bodyPr lIns="45719" tIns="45719" rIns="45719" bIns="45719"/>
          <a:lstStyle/>
          <a:p>
            <a:pPr marL="322325" indent="-322325" defTabSz="429768">
              <a:spcBef>
                <a:spcPts val="500"/>
              </a:spcBef>
              <a:defRPr sz="225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We do not know</a:t>
            </a:r>
          </a:p>
          <a:p>
            <a:pPr marL="322325" indent="-322325" defTabSz="429768">
              <a:spcBef>
                <a:spcPts val="500"/>
              </a:spcBef>
              <a:defRPr sz="225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 marL="322325" indent="-322325" defTabSz="429768">
              <a:spcBef>
                <a:spcPts val="500"/>
              </a:spcBef>
              <a:defRPr sz="225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Can we estimate              ? Difficulty to estimate</a:t>
            </a:r>
          </a:p>
          <a:p>
            <a:pPr marL="322325" indent="-322325" defTabSz="429768">
              <a:spcBef>
                <a:spcPts val="500"/>
              </a:spcBef>
              <a:defRPr sz="225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 marL="322325" indent="-322325" defTabSz="429768">
              <a:spcBef>
                <a:spcPts val="500"/>
              </a:spcBef>
              <a:defRPr sz="225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Designing a parameter-free model such that it simulates </a:t>
            </a:r>
          </a:p>
        </p:txBody>
      </p:sp>
      <p:pic>
        <p:nvPicPr>
          <p:cNvPr id="405" name="latex-image-1.pdf" descr="latex-image-1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066657" y="3830935"/>
            <a:ext cx="889237" cy="312179"/>
          </a:xfrm>
          <a:prstGeom prst="rect">
            <a:avLst/>
          </a:prstGeom>
          <a:ln w="12700">
            <a:miter lim="400000"/>
          </a:ln>
        </p:spPr>
      </p:pic>
      <p:pic>
        <p:nvPicPr>
          <p:cNvPr id="406" name="latex-image-1.pdf" descr="latex-image-1.pd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9070903" y="4677171"/>
            <a:ext cx="2616312" cy="29603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02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Simulating the 2-Poisson model"/>
          <p:cNvSpPr txBox="1"/>
          <p:nvPr>
            <p:ph type="title" idx="4294967295"/>
          </p:nvPr>
        </p:nvSpPr>
        <p:spPr>
          <a:xfrm>
            <a:off x="386860" y="528637"/>
            <a:ext cx="10550771" cy="657450"/>
          </a:xfrm>
          <a:prstGeom prst="rect">
            <a:avLst/>
          </a:prstGeom>
        </p:spPr>
        <p:txBody>
          <a:bodyPr lIns="45719" tIns="45719" rIns="45719" bIns="45719" anchor="t"/>
          <a:lstStyle>
            <a:lvl1pPr algn="l">
              <a:defRPr b="1"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Simulating the 2-Poisson model</a:t>
            </a:r>
          </a:p>
        </p:txBody>
      </p:sp>
      <p:sp>
        <p:nvSpPr>
          <p:cNvPr id="411" name="Slide Number"/>
          <p:cNvSpPr txBox="1"/>
          <p:nvPr>
            <p:ph type="sldNum" sz="quarter" idx="4294967295"/>
          </p:nvPr>
        </p:nvSpPr>
        <p:spPr>
          <a:xfrm>
            <a:off x="10787344" y="6049983"/>
            <a:ext cx="366664" cy="35522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8" tIns="35718" rIns="35718" bIns="35718" anchor="t"/>
          <a:lstStyle>
            <a:lvl1pPr algn="ctr" defTabSz="410765">
              <a:defRPr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  <p:pic>
        <p:nvPicPr>
          <p:cNvPr id="412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504495" y="1771947"/>
            <a:ext cx="4547516" cy="2680874"/>
          </a:xfrm>
          <a:prstGeom prst="rect">
            <a:avLst/>
          </a:prstGeom>
          <a:ln w="12700">
            <a:miter lim="400000"/>
          </a:ln>
        </p:spPr>
      </p:pic>
      <p:sp>
        <p:nvSpPr>
          <p:cNvPr id="413" name="slides from Stanford CS276 Information retrieval"/>
          <p:cNvSpPr txBox="1"/>
          <p:nvPr/>
        </p:nvSpPr>
        <p:spPr>
          <a:xfrm>
            <a:off x="850080" y="5946057"/>
            <a:ext cx="6583445" cy="4124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lnSpc>
                <a:spcPts val="4000"/>
              </a:lnSpc>
              <a:defRPr i="1"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slides from Stanford CS276 Information retrieval</a:t>
            </a:r>
          </a:p>
        </p:txBody>
      </p:sp>
      <p:pic>
        <p:nvPicPr>
          <p:cNvPr id="414" name="latex-image-1.pdf" descr="latex-image-1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574137" y="4314676"/>
            <a:ext cx="776566" cy="521954"/>
          </a:xfrm>
          <a:prstGeom prst="rect">
            <a:avLst/>
          </a:prstGeom>
          <a:ln w="12700">
            <a:miter lim="400000"/>
          </a:ln>
        </p:spPr>
      </p:pic>
      <p:pic>
        <p:nvPicPr>
          <p:cNvPr id="415" name="Image" descr="Image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439306" y="1587500"/>
            <a:ext cx="5020828" cy="2680874"/>
          </a:xfrm>
          <a:prstGeom prst="rect">
            <a:avLst/>
          </a:prstGeom>
          <a:ln w="12700">
            <a:miter lim="400000"/>
          </a:ln>
        </p:spPr>
      </p:pic>
      <p:pic>
        <p:nvPicPr>
          <p:cNvPr id="416" name="latex-image-1.pdf" descr="latex-image-1.pdf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2222450" y="4842438"/>
            <a:ext cx="4327915" cy="679524"/>
          </a:xfrm>
          <a:prstGeom prst="rect">
            <a:avLst/>
          </a:prstGeom>
          <a:ln w="12700">
            <a:miter lim="400000"/>
          </a:ln>
        </p:spPr>
      </p:pic>
      <p:pic>
        <p:nvPicPr>
          <p:cNvPr id="417" name="latex-image-1.pdf" descr="latex-image-1.pdf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482649" y="1960612"/>
            <a:ext cx="1028979" cy="306505"/>
          </a:xfrm>
          <a:prstGeom prst="rect">
            <a:avLst/>
          </a:prstGeom>
          <a:ln w="12700">
            <a:miter lim="400000"/>
          </a:ln>
        </p:spPr>
      </p:pic>
      <p:sp>
        <p:nvSpPr>
          <p:cNvPr id="418" name="Rectangle"/>
          <p:cNvSpPr/>
          <p:nvPr/>
        </p:nvSpPr>
        <p:spPr>
          <a:xfrm>
            <a:off x="3858845" y="4564439"/>
            <a:ext cx="2986535" cy="12700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/>
          </a:p>
        </p:txBody>
      </p:sp>
      <p:pic>
        <p:nvPicPr>
          <p:cNvPr id="419" name="latex-image-1.pdf" descr="latex-image-1.pdf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3976935" y="4811583"/>
            <a:ext cx="4006590" cy="775713"/>
          </a:xfrm>
          <a:prstGeom prst="rect">
            <a:avLst/>
          </a:prstGeom>
          <a:ln w="12700">
            <a:miter lim="400000"/>
          </a:ln>
        </p:spPr>
      </p:pic>
      <p:pic>
        <p:nvPicPr>
          <p:cNvPr id="420" name="latex-image-1.pdf" descr="latex-image-1.pdf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8529846" y="5198616"/>
            <a:ext cx="2849661" cy="30650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after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18" grpId="1"/>
      <p:bldP build="whole" bldLvl="1" animBg="1" rev="0" advAuto="0" spid="419" grpId="2"/>
      <p:bldP build="whole" bldLvl="1" animBg="1" rev="0" advAuto="0" spid="420" grpId="3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Analysis of BM25 formulation"/>
          <p:cNvSpPr txBox="1"/>
          <p:nvPr>
            <p:ph type="title" idx="4294967295"/>
          </p:nvPr>
        </p:nvSpPr>
        <p:spPr>
          <a:xfrm>
            <a:off x="386860" y="528637"/>
            <a:ext cx="10550771" cy="657450"/>
          </a:xfrm>
          <a:prstGeom prst="rect">
            <a:avLst/>
          </a:prstGeom>
        </p:spPr>
        <p:txBody>
          <a:bodyPr lIns="45719" tIns="45719" rIns="45719" bIns="45719" anchor="t"/>
          <a:lstStyle>
            <a:lvl1pPr algn="l">
              <a:defRPr b="1"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Analysis of BM25 formulation</a:t>
            </a:r>
          </a:p>
        </p:txBody>
      </p:sp>
      <p:sp>
        <p:nvSpPr>
          <p:cNvPr id="425" name="Slide Number"/>
          <p:cNvSpPr txBox="1"/>
          <p:nvPr>
            <p:ph type="sldNum" sz="quarter" idx="4294967295"/>
          </p:nvPr>
        </p:nvSpPr>
        <p:spPr>
          <a:xfrm>
            <a:off x="10787344" y="6049983"/>
            <a:ext cx="366664" cy="35522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8" tIns="35718" rIns="35718" bIns="35718" anchor="t"/>
          <a:lstStyle>
            <a:lvl1pPr algn="ctr" defTabSz="410765">
              <a:defRPr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  <p:pic>
        <p:nvPicPr>
          <p:cNvPr id="426" name="latex-image-1.pdf" descr="latex-image-1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574137" y="4314676"/>
            <a:ext cx="776566" cy="521954"/>
          </a:xfrm>
          <a:prstGeom prst="rect">
            <a:avLst/>
          </a:prstGeom>
          <a:ln w="12700">
            <a:miter lim="400000"/>
          </a:ln>
        </p:spPr>
      </p:pic>
      <p:pic>
        <p:nvPicPr>
          <p:cNvPr id="427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948991" y="1595590"/>
            <a:ext cx="5020828" cy="2680874"/>
          </a:xfrm>
          <a:prstGeom prst="rect">
            <a:avLst/>
          </a:prstGeom>
          <a:ln w="12700">
            <a:miter lim="400000"/>
          </a:ln>
        </p:spPr>
      </p:pic>
      <p:pic>
        <p:nvPicPr>
          <p:cNvPr id="428" name="latex-image-1.pdf" descr="latex-image-1.pd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41935" y="2059393"/>
            <a:ext cx="4327915" cy="679524"/>
          </a:xfrm>
          <a:prstGeom prst="rect">
            <a:avLst/>
          </a:prstGeom>
          <a:ln w="12700">
            <a:miter lim="400000"/>
          </a:ln>
        </p:spPr>
      </p:pic>
      <p:sp>
        <p:nvSpPr>
          <p:cNvPr id="429" name="Rectangle"/>
          <p:cNvSpPr/>
          <p:nvPr/>
        </p:nvSpPr>
        <p:spPr>
          <a:xfrm>
            <a:off x="2378330" y="1781394"/>
            <a:ext cx="2986535" cy="12700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/>
          </a:p>
        </p:txBody>
      </p:sp>
      <p:pic>
        <p:nvPicPr>
          <p:cNvPr id="430" name="latex-image-1.pdf" descr="latex-image-1.pdf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2496420" y="2028538"/>
            <a:ext cx="4006590" cy="775713"/>
          </a:xfrm>
          <a:prstGeom prst="rect">
            <a:avLst/>
          </a:prstGeom>
          <a:ln w="12700">
            <a:miter lim="400000"/>
          </a:ln>
        </p:spPr>
      </p:pic>
      <p:pic>
        <p:nvPicPr>
          <p:cNvPr id="431" name="latex-image-1.pdf" descr="latex-image-1.pdf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8529846" y="5198616"/>
            <a:ext cx="2849661" cy="306505"/>
          </a:xfrm>
          <a:prstGeom prst="rect">
            <a:avLst/>
          </a:prstGeom>
          <a:ln w="12700">
            <a:miter lim="400000"/>
          </a:ln>
        </p:spPr>
      </p:pic>
      <p:sp>
        <p:nvSpPr>
          <p:cNvPr id="432" name="IDF"/>
          <p:cNvSpPr txBox="1"/>
          <p:nvPr/>
        </p:nvSpPr>
        <p:spPr>
          <a:xfrm>
            <a:off x="767141" y="3728391"/>
            <a:ext cx="554208" cy="4124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lnSpc>
                <a:spcPts val="4000"/>
              </a:lnSpc>
              <a:defRPr b="1" sz="2200">
                <a:solidFill>
                  <a:srgbClr val="FF26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IDF</a:t>
            </a:r>
          </a:p>
        </p:txBody>
      </p:sp>
      <p:sp>
        <p:nvSpPr>
          <p:cNvPr id="433" name="Pivoted document length normalization"/>
          <p:cNvSpPr txBox="1"/>
          <p:nvPr/>
        </p:nvSpPr>
        <p:spPr>
          <a:xfrm>
            <a:off x="2269483" y="3728391"/>
            <a:ext cx="5335385" cy="4124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lnSpc>
                <a:spcPts val="4000"/>
              </a:lnSpc>
              <a:defRPr b="1" sz="2200">
                <a:solidFill>
                  <a:srgbClr val="FF26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Pivoted document length normalization</a:t>
            </a:r>
          </a:p>
        </p:txBody>
      </p:sp>
      <p:sp>
        <p:nvSpPr>
          <p:cNvPr id="434" name="Line"/>
          <p:cNvSpPr/>
          <p:nvPr/>
        </p:nvSpPr>
        <p:spPr>
          <a:xfrm flipV="1">
            <a:off x="1044244" y="2808432"/>
            <a:ext cx="1867078" cy="756167"/>
          </a:xfrm>
          <a:prstGeom prst="line">
            <a:avLst/>
          </a:prstGeom>
          <a:ln w="25400">
            <a:solidFill>
              <a:srgbClr val="FF2600"/>
            </a:solidFill>
            <a:tailEnd type="triangle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435" name="Line"/>
          <p:cNvSpPr/>
          <p:nvPr/>
        </p:nvSpPr>
        <p:spPr>
          <a:xfrm flipH="1" flipV="1">
            <a:off x="4741508" y="2789720"/>
            <a:ext cx="199792" cy="950420"/>
          </a:xfrm>
          <a:prstGeom prst="line">
            <a:avLst/>
          </a:prstGeom>
          <a:ln w="25400">
            <a:solidFill>
              <a:srgbClr val="FF2600"/>
            </a:solidFill>
            <a:tailEnd type="triangle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436" name="Rectangle"/>
          <p:cNvSpPr/>
          <p:nvPr/>
        </p:nvSpPr>
        <p:spPr>
          <a:xfrm>
            <a:off x="2519294" y="1770456"/>
            <a:ext cx="904662" cy="983012"/>
          </a:xfrm>
          <a:prstGeom prst="rect">
            <a:avLst/>
          </a:prstGeom>
          <a:ln w="25400">
            <a:solidFill>
              <a:srgbClr val="FF2600"/>
            </a:solidFill>
            <a:miter lim="400000"/>
          </a:ln>
        </p:spPr>
        <p:txBody>
          <a:bodyPr lIns="45718" tIns="45718" rIns="45718" bIns="45718" anchor="ctr"/>
          <a:lstStyle/>
          <a:p>
            <a:pPr/>
          </a:p>
        </p:txBody>
      </p:sp>
      <p:sp>
        <p:nvSpPr>
          <p:cNvPr id="437" name="Rectangle"/>
          <p:cNvSpPr/>
          <p:nvPr/>
        </p:nvSpPr>
        <p:spPr>
          <a:xfrm>
            <a:off x="3924552" y="2444521"/>
            <a:ext cx="1919767" cy="472884"/>
          </a:xfrm>
          <a:prstGeom prst="rect">
            <a:avLst/>
          </a:prstGeom>
          <a:ln w="25400">
            <a:solidFill>
              <a:srgbClr val="FF2600"/>
            </a:solidFill>
            <a:miter lim="400000"/>
          </a:ln>
        </p:spPr>
        <p:txBody>
          <a:bodyPr lIns="45718" tIns="45718" rIns="45718" bIns="45718" anchor="ctr"/>
          <a:lstStyle/>
          <a:p>
            <a:pPr/>
          </a:p>
        </p:txBody>
      </p:sp>
      <p:pic>
        <p:nvPicPr>
          <p:cNvPr id="438" name="Image" descr="Image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291998" y="5351868"/>
            <a:ext cx="6271037" cy="850938"/>
          </a:xfrm>
          <a:prstGeom prst="rect">
            <a:avLst/>
          </a:prstGeom>
          <a:ln w="12700">
            <a:miter lim="400000"/>
          </a:ln>
        </p:spPr>
      </p:pic>
      <p:sp>
        <p:nvSpPr>
          <p:cNvPr id="439" name="Line"/>
          <p:cNvSpPr/>
          <p:nvPr/>
        </p:nvSpPr>
        <p:spPr>
          <a:xfrm flipH="1">
            <a:off x="6213862" y="5766283"/>
            <a:ext cx="525142" cy="1"/>
          </a:xfrm>
          <a:prstGeom prst="line">
            <a:avLst/>
          </a:prstGeom>
          <a:ln w="25400">
            <a:solidFill>
              <a:srgbClr val="FF2600"/>
            </a:solidFill>
            <a:tailEnd type="triangle"/>
          </a:ln>
        </p:spPr>
        <p:txBody>
          <a:bodyPr lIns="45718" tIns="45718" rIns="45718" bIns="45718"/>
          <a:lstStyle/>
          <a:p>
            <a:pPr/>
          </a:p>
        </p:txBody>
      </p:sp>
      <p:pic>
        <p:nvPicPr>
          <p:cNvPr id="440" name="latex-image-1.pdf" descr="latex-image-1.pdf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6978308" y="5406365"/>
            <a:ext cx="1865319" cy="65744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after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after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after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after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afterEffect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33" grpId="3"/>
      <p:bldP build="whole" bldLvl="1" animBg="1" rev="0" advAuto="0" spid="439" grpId="7"/>
      <p:bldP build="whole" bldLvl="1" animBg="1" rev="0" advAuto="0" spid="435" grpId="2"/>
      <p:bldP build="whole" bldLvl="1" animBg="1" rev="0" advAuto="0" spid="438" grpId="5"/>
      <p:bldP build="whole" bldLvl="1" animBg="1" rev="0" advAuto="0" spid="434" grpId="1"/>
      <p:bldP build="whole" bldLvl="1" animBg="1" rev="0" advAuto="0" spid="432" grpId="4"/>
      <p:bldP build="whole" bldLvl="1" animBg="1" rev="0" advAuto="0" spid="440" grpId="6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Multi-field retrieval"/>
          <p:cNvSpPr txBox="1"/>
          <p:nvPr>
            <p:ph type="title" idx="4294967295"/>
          </p:nvPr>
        </p:nvSpPr>
        <p:spPr>
          <a:xfrm>
            <a:off x="386860" y="528637"/>
            <a:ext cx="10550771" cy="657450"/>
          </a:xfrm>
          <a:prstGeom prst="rect">
            <a:avLst/>
          </a:prstGeom>
        </p:spPr>
        <p:txBody>
          <a:bodyPr lIns="45719" tIns="45719" rIns="45719" bIns="45719" anchor="t"/>
          <a:lstStyle>
            <a:lvl1pPr algn="l">
              <a:defRPr b="1"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Multi-field retrieval</a:t>
            </a:r>
          </a:p>
        </p:txBody>
      </p:sp>
      <p:sp>
        <p:nvSpPr>
          <p:cNvPr id="445" name="Slide Number"/>
          <p:cNvSpPr txBox="1"/>
          <p:nvPr>
            <p:ph type="sldNum" sz="quarter" idx="4294967295"/>
          </p:nvPr>
        </p:nvSpPr>
        <p:spPr>
          <a:xfrm>
            <a:off x="10787344" y="6049983"/>
            <a:ext cx="366664" cy="35522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8" tIns="35718" rIns="35718" bIns="35718" anchor="t"/>
          <a:lstStyle>
            <a:lvl1pPr algn="ctr" defTabSz="410765">
              <a:defRPr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  <p:pic>
        <p:nvPicPr>
          <p:cNvPr id="446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71550" y="1778000"/>
            <a:ext cx="7099358" cy="4104691"/>
          </a:xfrm>
          <a:prstGeom prst="rect">
            <a:avLst/>
          </a:prstGeom>
          <a:ln w="12700">
            <a:miter lim="400000"/>
          </a:ln>
        </p:spPr>
      </p:pic>
      <p:sp>
        <p:nvSpPr>
          <p:cNvPr id="447" name="Rectangle"/>
          <p:cNvSpPr/>
          <p:nvPr/>
        </p:nvSpPr>
        <p:spPr>
          <a:xfrm>
            <a:off x="1003300" y="1626067"/>
            <a:ext cx="5164513" cy="632049"/>
          </a:xfrm>
          <a:prstGeom prst="rect">
            <a:avLst/>
          </a:prstGeom>
          <a:ln w="25400">
            <a:solidFill>
              <a:srgbClr val="FF2600"/>
            </a:solidFill>
            <a:custDash>
              <a:ds d="200000" sp="200000"/>
            </a:custDash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8" tIns="45718" rIns="45718" bIns="45718" anchor="ctr"/>
          <a:lstStyle/>
          <a:p>
            <a:pPr/>
          </a:p>
        </p:txBody>
      </p:sp>
      <p:sp>
        <p:nvSpPr>
          <p:cNvPr id="448" name="Line"/>
          <p:cNvSpPr/>
          <p:nvPr/>
        </p:nvSpPr>
        <p:spPr>
          <a:xfrm flipH="1" flipV="1">
            <a:off x="6096000" y="1854034"/>
            <a:ext cx="2280793" cy="1"/>
          </a:xfrm>
          <a:prstGeom prst="line">
            <a:avLst/>
          </a:prstGeom>
          <a:ln w="25400">
            <a:solidFill>
              <a:srgbClr val="FF2600"/>
            </a:solidFill>
            <a:tailEnd type="triangle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449" name="title"/>
          <p:cNvSpPr txBox="1"/>
          <p:nvPr/>
        </p:nvSpPr>
        <p:spPr>
          <a:xfrm>
            <a:off x="8660579" y="1672342"/>
            <a:ext cx="1141298" cy="4124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lnSpc>
                <a:spcPts val="4000"/>
              </a:lnSpc>
              <a:defRPr b="1" i="1" sz="2200">
                <a:solidFill>
                  <a:srgbClr val="FF26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title</a:t>
            </a:r>
          </a:p>
        </p:txBody>
      </p:sp>
      <p:sp>
        <p:nvSpPr>
          <p:cNvPr id="450" name="Line"/>
          <p:cNvSpPr/>
          <p:nvPr/>
        </p:nvSpPr>
        <p:spPr>
          <a:xfrm flipH="1">
            <a:off x="8090832" y="3670134"/>
            <a:ext cx="737418" cy="1"/>
          </a:xfrm>
          <a:prstGeom prst="line">
            <a:avLst/>
          </a:prstGeom>
          <a:ln w="25400">
            <a:solidFill>
              <a:srgbClr val="FF2600"/>
            </a:solidFill>
            <a:tailEnd type="triangle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451" name="question"/>
          <p:cNvSpPr txBox="1"/>
          <p:nvPr/>
        </p:nvSpPr>
        <p:spPr>
          <a:xfrm>
            <a:off x="8952679" y="3463885"/>
            <a:ext cx="1757694" cy="4124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lnSpc>
                <a:spcPts val="4000"/>
              </a:lnSpc>
              <a:defRPr b="1" i="1" sz="2200">
                <a:solidFill>
                  <a:srgbClr val="FF26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question</a:t>
            </a:r>
          </a:p>
        </p:txBody>
      </p:sp>
      <p:sp>
        <p:nvSpPr>
          <p:cNvPr id="452" name="Rectangle"/>
          <p:cNvSpPr/>
          <p:nvPr/>
        </p:nvSpPr>
        <p:spPr>
          <a:xfrm>
            <a:off x="990600" y="2710796"/>
            <a:ext cx="7061258" cy="3077791"/>
          </a:xfrm>
          <a:prstGeom prst="rect">
            <a:avLst/>
          </a:prstGeom>
          <a:ln w="25400">
            <a:solidFill>
              <a:srgbClr val="FF2600"/>
            </a:solidFill>
            <a:custDash>
              <a:ds d="200000" sp="200000"/>
            </a:custDash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8" tIns="45718" rIns="45718" bIns="45718" anchor="ctr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52" grpId="2"/>
      <p:bldP build="whole" bldLvl="1" animBg="1" rev="0" advAuto="0" spid="447" grpId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BM25F"/>
          <p:cNvSpPr txBox="1"/>
          <p:nvPr>
            <p:ph type="title" idx="4294967295"/>
          </p:nvPr>
        </p:nvSpPr>
        <p:spPr>
          <a:xfrm>
            <a:off x="386860" y="528637"/>
            <a:ext cx="10550771" cy="657450"/>
          </a:xfrm>
          <a:prstGeom prst="rect">
            <a:avLst/>
          </a:prstGeom>
        </p:spPr>
        <p:txBody>
          <a:bodyPr lIns="45719" tIns="45719" rIns="45719" bIns="45719" anchor="t"/>
          <a:lstStyle>
            <a:lvl1pPr algn="l">
              <a:defRPr b="1"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BM25F</a:t>
            </a:r>
          </a:p>
        </p:txBody>
      </p:sp>
      <p:sp>
        <p:nvSpPr>
          <p:cNvPr id="457" name="Slide Number"/>
          <p:cNvSpPr txBox="1"/>
          <p:nvPr>
            <p:ph type="sldNum" sz="quarter" idx="4294967295"/>
          </p:nvPr>
        </p:nvSpPr>
        <p:spPr>
          <a:xfrm>
            <a:off x="10787344" y="6049983"/>
            <a:ext cx="366664" cy="35522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8" tIns="35718" rIns="35718" bIns="35718" anchor="t"/>
          <a:lstStyle>
            <a:lvl1pPr algn="ctr" defTabSz="410765">
              <a:defRPr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  <p:pic>
        <p:nvPicPr>
          <p:cNvPr id="458" name="latex-image-1.pdf" descr="latex-image-1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326257" y="4068415"/>
            <a:ext cx="2419426" cy="684283"/>
          </a:xfrm>
          <a:prstGeom prst="rect">
            <a:avLst/>
          </a:prstGeom>
          <a:ln w="12700">
            <a:miter lim="400000"/>
          </a:ln>
        </p:spPr>
      </p:pic>
      <p:pic>
        <p:nvPicPr>
          <p:cNvPr id="459" name="latex-image-1.pdf" descr="latex-image-1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478883" y="4105026"/>
            <a:ext cx="2347492" cy="744112"/>
          </a:xfrm>
          <a:prstGeom prst="rect">
            <a:avLst/>
          </a:prstGeom>
          <a:ln w="12700">
            <a:miter lim="400000"/>
          </a:ln>
        </p:spPr>
      </p:pic>
      <p:pic>
        <p:nvPicPr>
          <p:cNvPr id="460" name="latex-image-1.pdf" descr="latex-image-1.pd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559575" y="4086988"/>
            <a:ext cx="3172926" cy="706965"/>
          </a:xfrm>
          <a:prstGeom prst="rect">
            <a:avLst/>
          </a:prstGeom>
          <a:ln w="12700">
            <a:miter lim="400000"/>
          </a:ln>
        </p:spPr>
      </p:pic>
      <p:sp>
        <p:nvSpPr>
          <p:cNvPr id="461" name="Each variable is estimated as the weighted sum of its field value"/>
          <p:cNvSpPr txBox="1"/>
          <p:nvPr>
            <p:ph type="body" sz="half" idx="4294967295"/>
          </p:nvPr>
        </p:nvSpPr>
        <p:spPr>
          <a:xfrm>
            <a:off x="828017" y="2985783"/>
            <a:ext cx="10076468" cy="1998379"/>
          </a:xfrm>
          <a:prstGeom prst="rect">
            <a:avLst/>
          </a:prstGeom>
        </p:spPr>
        <p:txBody>
          <a:bodyPr lIns="45719" tIns="45719" rIns="45719" bIns="45719"/>
          <a:lstStyle>
            <a:lvl1pPr>
              <a:spcBef>
                <a:spcPts val="500"/>
              </a:spcBef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Each variable is estimated as the weighted sum of its field value</a:t>
            </a:r>
          </a:p>
        </p:txBody>
      </p:sp>
      <p:sp>
        <p:nvSpPr>
          <p:cNvPr id="462" name="parameter estimation using grid search"/>
          <p:cNvSpPr txBox="1"/>
          <p:nvPr/>
        </p:nvSpPr>
        <p:spPr>
          <a:xfrm>
            <a:off x="2984254" y="5574947"/>
            <a:ext cx="4933884" cy="4124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lnSpc>
                <a:spcPts val="4000"/>
              </a:lnSpc>
              <a:defRPr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parameter estimation using grid search</a:t>
            </a:r>
          </a:p>
        </p:txBody>
      </p:sp>
      <p:sp>
        <p:nvSpPr>
          <p:cNvPr id="463" name="Line"/>
          <p:cNvSpPr/>
          <p:nvPr/>
        </p:nvSpPr>
        <p:spPr>
          <a:xfrm flipH="1" flipV="1">
            <a:off x="2749908" y="4653169"/>
            <a:ext cx="2801095" cy="943950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464" name="Line"/>
          <p:cNvSpPr/>
          <p:nvPr/>
        </p:nvSpPr>
        <p:spPr>
          <a:xfrm flipV="1">
            <a:off x="5588358" y="4728965"/>
            <a:ext cx="3526433" cy="805460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465" name="Line"/>
          <p:cNvSpPr/>
          <p:nvPr/>
        </p:nvSpPr>
        <p:spPr>
          <a:xfrm flipV="1">
            <a:off x="5536644" y="4643634"/>
            <a:ext cx="233313" cy="953203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45718" tIns="45718" rIns="45718" bIns="45718"/>
          <a:lstStyle/>
          <a:p>
            <a:pPr/>
          </a:p>
        </p:txBody>
      </p:sp>
      <p:pic>
        <p:nvPicPr>
          <p:cNvPr id="466" name="latex-image-1.pdf" descr="latex-image-1.pdf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825226" y="1483852"/>
            <a:ext cx="7674038" cy="91114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after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63" grpId="1"/>
      <p:bldP build="whole" bldLvl="1" animBg="1" rev="0" advAuto="0" spid="464" grpId="2"/>
      <p:bldP build="whole" bldLvl="1" animBg="1" rev="0" advAuto="0" spid="465" grpId="3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Multi-field retrieval"/>
          <p:cNvSpPr txBox="1"/>
          <p:nvPr>
            <p:ph type="title" idx="4294967295"/>
          </p:nvPr>
        </p:nvSpPr>
        <p:spPr>
          <a:xfrm>
            <a:off x="386860" y="528637"/>
            <a:ext cx="10550771" cy="657450"/>
          </a:xfrm>
          <a:prstGeom prst="rect">
            <a:avLst/>
          </a:prstGeom>
        </p:spPr>
        <p:txBody>
          <a:bodyPr lIns="45719" tIns="45719" rIns="45719" bIns="45719" anchor="t"/>
          <a:lstStyle>
            <a:lvl1pPr algn="l">
              <a:defRPr b="1"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Multi-field retrieval</a:t>
            </a:r>
          </a:p>
        </p:txBody>
      </p:sp>
      <p:sp>
        <p:nvSpPr>
          <p:cNvPr id="471" name="Slide Number"/>
          <p:cNvSpPr txBox="1"/>
          <p:nvPr>
            <p:ph type="sldNum" sz="quarter" idx="4294967295"/>
          </p:nvPr>
        </p:nvSpPr>
        <p:spPr>
          <a:xfrm>
            <a:off x="10787344" y="6049983"/>
            <a:ext cx="366664" cy="35522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8" tIns="35718" rIns="35718" bIns="35718" anchor="t"/>
          <a:lstStyle>
            <a:lvl1pPr algn="ctr" defTabSz="410765">
              <a:defRPr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  <p:pic>
        <p:nvPicPr>
          <p:cNvPr id="472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02945" y="2855368"/>
            <a:ext cx="9424610" cy="2595064"/>
          </a:xfrm>
          <a:prstGeom prst="rect">
            <a:avLst/>
          </a:prstGeom>
          <a:ln w="12700">
            <a:miter lim="400000"/>
          </a:ln>
        </p:spPr>
      </p:pic>
      <p:sp>
        <p:nvSpPr>
          <p:cNvPr id="473" name="Rectangle"/>
          <p:cNvSpPr/>
          <p:nvPr/>
        </p:nvSpPr>
        <p:spPr>
          <a:xfrm>
            <a:off x="1115645" y="2044828"/>
            <a:ext cx="3222477" cy="865486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/>
          </a:p>
        </p:txBody>
      </p:sp>
      <p:sp>
        <p:nvSpPr>
          <p:cNvPr id="474" name="BM25 outperforms TF-IDF in every field &amp; combined"/>
          <p:cNvSpPr txBox="1"/>
          <p:nvPr>
            <p:ph type="body" sz="quarter" idx="4294967295"/>
          </p:nvPr>
        </p:nvSpPr>
        <p:spPr>
          <a:xfrm>
            <a:off x="600769" y="1544531"/>
            <a:ext cx="10990462" cy="952393"/>
          </a:xfrm>
          <a:prstGeom prst="rect">
            <a:avLst/>
          </a:prstGeom>
        </p:spPr>
        <p:txBody>
          <a:bodyPr lIns="45719" tIns="45719" rIns="45719" bIns="45719"/>
          <a:lstStyle>
            <a:lvl1pPr>
              <a:spcBef>
                <a:spcPts val="500"/>
              </a:spcBef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BM25 outperforms TF-IDF in every field &amp; combined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Recap of last lecture"/>
          <p:cNvSpPr txBox="1"/>
          <p:nvPr>
            <p:ph type="title" idx="4294967295"/>
          </p:nvPr>
        </p:nvSpPr>
        <p:spPr>
          <a:xfrm>
            <a:off x="386860" y="528637"/>
            <a:ext cx="10550771" cy="657450"/>
          </a:xfrm>
          <a:prstGeom prst="rect">
            <a:avLst/>
          </a:prstGeom>
        </p:spPr>
        <p:txBody>
          <a:bodyPr lIns="45719" tIns="45719" rIns="45719" bIns="45719" anchor="t"/>
          <a:lstStyle>
            <a:lvl1pPr algn="l">
              <a:defRPr b="1"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Recap of last lecture</a:t>
            </a:r>
          </a:p>
        </p:txBody>
      </p:sp>
      <p:sp>
        <p:nvSpPr>
          <p:cNvPr id="66" name="Slide Number"/>
          <p:cNvSpPr txBox="1"/>
          <p:nvPr>
            <p:ph type="sldNum" sz="quarter" idx="4294967295"/>
          </p:nvPr>
        </p:nvSpPr>
        <p:spPr>
          <a:xfrm>
            <a:off x="10857975" y="6049983"/>
            <a:ext cx="225402" cy="35522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8" tIns="35718" rIns="35718" bIns="35718" anchor="t"/>
          <a:lstStyle>
            <a:lvl1pPr algn="ctr" defTabSz="410765">
              <a:defRPr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67" name="The boolean retrieval system…"/>
          <p:cNvSpPr txBox="1"/>
          <p:nvPr>
            <p:ph type="body" idx="4294967295"/>
          </p:nvPr>
        </p:nvSpPr>
        <p:spPr>
          <a:xfrm>
            <a:off x="600769" y="1544531"/>
            <a:ext cx="10432127" cy="4962832"/>
          </a:xfrm>
          <a:prstGeom prst="rect">
            <a:avLst/>
          </a:prstGeom>
        </p:spPr>
        <p:txBody>
          <a:bodyPr lIns="45719" tIns="45719" rIns="45719" bIns="45719"/>
          <a:lstStyle/>
          <a:p>
            <a:pPr>
              <a:spcBef>
                <a:spcPts val="500"/>
              </a:spcBef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The boolean retrieval system</a:t>
            </a:r>
          </a:p>
          <a:p>
            <a:pPr>
              <a:spcBef>
                <a:spcPts val="500"/>
              </a:spcBef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>
              <a:spcBef>
                <a:spcPts val="500"/>
              </a:spcBef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Vector-space model</a:t>
            </a:r>
          </a:p>
          <a:p>
            <a:pPr lvl="1" marL="800100" indent="-342900">
              <a:spcBef>
                <a:spcPts val="500"/>
              </a:spcBef>
              <a:buChar char="•"/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TF: representing documents/queries with a term-document matrix</a:t>
            </a:r>
          </a:p>
          <a:p>
            <a:pPr lvl="1" marL="800100" indent="-342900">
              <a:spcBef>
                <a:spcPts val="500"/>
              </a:spcBef>
              <a:buChar char="•"/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>
              <a:spcBef>
                <a:spcPts val="500"/>
              </a:spcBef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Rescaling methods:</a:t>
            </a:r>
          </a:p>
          <a:p>
            <a:pPr lvl="1" marL="800100" indent="-342900">
              <a:spcBef>
                <a:spcPts val="500"/>
              </a:spcBef>
              <a:buChar char="•"/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IDF: penalizing words which appears everywhere</a:t>
            </a:r>
          </a:p>
          <a:p>
            <a:pPr lvl="1" marL="800100" indent="-342900">
              <a:spcBef>
                <a:spcPts val="500"/>
              </a:spcBef>
              <a:buChar char="•"/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Term frequency rescaling (logarithmic, max normalization)</a:t>
            </a:r>
          </a:p>
          <a:p>
            <a:pPr lvl="1" marL="800100" indent="-342900">
              <a:spcBef>
                <a:spcPts val="500"/>
              </a:spcBef>
              <a:buChar char="•"/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Pivoted length normalization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Analysis on the n-Poisson model"/>
          <p:cNvSpPr txBox="1"/>
          <p:nvPr>
            <p:ph type="title" idx="4294967295"/>
          </p:nvPr>
        </p:nvSpPr>
        <p:spPr>
          <a:xfrm>
            <a:off x="386860" y="528637"/>
            <a:ext cx="10550771" cy="657450"/>
          </a:xfrm>
          <a:prstGeom prst="rect">
            <a:avLst/>
          </a:prstGeom>
        </p:spPr>
        <p:txBody>
          <a:bodyPr lIns="45719" tIns="45719" rIns="45719" bIns="45719" anchor="t"/>
          <a:lstStyle>
            <a:lvl1pPr algn="l">
              <a:defRPr b="1"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Analysis on the n-Poisson model</a:t>
            </a:r>
          </a:p>
        </p:txBody>
      </p:sp>
      <p:sp>
        <p:nvSpPr>
          <p:cNvPr id="479" name="Slide Number"/>
          <p:cNvSpPr txBox="1"/>
          <p:nvPr>
            <p:ph type="sldNum" sz="quarter" idx="4294967295"/>
          </p:nvPr>
        </p:nvSpPr>
        <p:spPr>
          <a:xfrm>
            <a:off x="10787344" y="6049983"/>
            <a:ext cx="366664" cy="35522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8" tIns="35718" rIns="35718" bIns="35718" anchor="t"/>
          <a:lstStyle>
            <a:lvl1pPr algn="ctr" defTabSz="410765">
              <a:defRPr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480" name="Advantage: BM25 is based on the 2-Poisson model"/>
          <p:cNvSpPr txBox="1"/>
          <p:nvPr>
            <p:ph type="body" sz="half" idx="4294967295"/>
          </p:nvPr>
        </p:nvSpPr>
        <p:spPr>
          <a:xfrm>
            <a:off x="600769" y="1544531"/>
            <a:ext cx="10550771" cy="1730091"/>
          </a:xfrm>
          <a:prstGeom prst="rect">
            <a:avLst/>
          </a:prstGeom>
        </p:spPr>
        <p:txBody>
          <a:bodyPr lIns="45719" tIns="45719" rIns="45719" bIns="45719"/>
          <a:lstStyle/>
          <a:p>
            <a:pPr>
              <a:spcBef>
                <a:spcPts val="500"/>
              </a:spcBef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b="1">
                <a:solidFill>
                  <a:srgbClr val="008F00"/>
                </a:solidFill>
              </a:rPr>
              <a:t>Advantage: </a:t>
            </a:r>
            <a:r>
              <a:t>BM25 is based on the 2-Poisson model</a:t>
            </a:r>
          </a:p>
        </p:txBody>
      </p:sp>
      <p:sp>
        <p:nvSpPr>
          <p:cNvPr id="481" name="Oval"/>
          <p:cNvSpPr/>
          <p:nvPr/>
        </p:nvSpPr>
        <p:spPr>
          <a:xfrm>
            <a:off x="1582020" y="2650468"/>
            <a:ext cx="2644807" cy="632049"/>
          </a:xfrm>
          <a:prstGeom prst="ellipse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8" tIns="45718" rIns="45718" bIns="45718" anchor="ctr"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482" name="Circle"/>
          <p:cNvSpPr/>
          <p:nvPr/>
        </p:nvSpPr>
        <p:spPr>
          <a:xfrm>
            <a:off x="2639171" y="5281638"/>
            <a:ext cx="530505" cy="530504"/>
          </a:xfrm>
          <a:prstGeom prst="ellipse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8" tIns="45718" rIns="45718" bIns="45718" anchor="ctr"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483" name="Line"/>
          <p:cNvSpPr/>
          <p:nvPr/>
        </p:nvSpPr>
        <p:spPr>
          <a:xfrm flipV="1">
            <a:off x="2891723" y="3260973"/>
            <a:ext cx="1" cy="661890"/>
          </a:xfrm>
          <a:prstGeom prst="line">
            <a:avLst/>
          </a:prstGeom>
          <a:ln w="25400">
            <a:solidFill>
              <a:schemeClr val="accent1"/>
            </a:solidFill>
            <a:tailEnd type="triangle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8" tIns="45718" rIns="45718" bIns="45718"/>
          <a:lstStyle/>
          <a:p>
            <a:pPr/>
          </a:p>
        </p:txBody>
      </p:sp>
      <p:pic>
        <p:nvPicPr>
          <p:cNvPr id="484" name="latex-image-1.pdf" descr="latex-image-1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804423" y="5402706"/>
            <a:ext cx="225401" cy="262968"/>
          </a:xfrm>
          <a:prstGeom prst="rect">
            <a:avLst/>
          </a:prstGeom>
          <a:ln w="12700">
            <a:miter lim="400000"/>
          </a:ln>
        </p:spPr>
      </p:pic>
      <p:pic>
        <p:nvPicPr>
          <p:cNvPr id="485" name="latex-image-1.pdf" descr="latex-image-1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790123" y="2783170"/>
            <a:ext cx="228601" cy="330201"/>
          </a:xfrm>
          <a:prstGeom prst="rect">
            <a:avLst/>
          </a:prstGeom>
          <a:ln w="12700">
            <a:miter lim="400000"/>
          </a:ln>
        </p:spPr>
      </p:pic>
      <p:sp>
        <p:nvSpPr>
          <p:cNvPr id="486" name="Line"/>
          <p:cNvSpPr/>
          <p:nvPr/>
        </p:nvSpPr>
        <p:spPr>
          <a:xfrm flipV="1">
            <a:off x="2917123" y="4621193"/>
            <a:ext cx="1" cy="661891"/>
          </a:xfrm>
          <a:prstGeom prst="line">
            <a:avLst/>
          </a:prstGeom>
          <a:ln w="25400">
            <a:solidFill>
              <a:schemeClr val="accent1"/>
            </a:solidFill>
            <a:tailEnd type="triangle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487" name="Circle"/>
          <p:cNvSpPr/>
          <p:nvPr/>
        </p:nvSpPr>
        <p:spPr>
          <a:xfrm>
            <a:off x="2626471" y="3992786"/>
            <a:ext cx="530505" cy="530504"/>
          </a:xfrm>
          <a:prstGeom prst="ellipse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8" tIns="45718" rIns="45718" bIns="45718" anchor="ctr"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</a:p>
        </p:txBody>
      </p:sp>
      <p:pic>
        <p:nvPicPr>
          <p:cNvPr id="488" name="latex-image-1.pdf" descr="latex-image-1.pd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768674" y="4126555"/>
            <a:ext cx="296899" cy="262967"/>
          </a:xfrm>
          <a:prstGeom prst="rect">
            <a:avLst/>
          </a:prstGeom>
          <a:ln w="12700">
            <a:miter lim="400000"/>
          </a:ln>
        </p:spPr>
      </p:pic>
      <p:sp>
        <p:nvSpPr>
          <p:cNvPr id="489" name="eliteness: d satisfies q’s information need, when q is a single term"/>
          <p:cNvSpPr txBox="1"/>
          <p:nvPr/>
        </p:nvSpPr>
        <p:spPr>
          <a:xfrm>
            <a:off x="5031128" y="2480843"/>
            <a:ext cx="5819523" cy="7426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lnSpc>
                <a:spcPts val="4000"/>
              </a:lnSpc>
              <a:defRPr i="1"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b="1"/>
              <a:t>eliteness</a:t>
            </a:r>
            <a:r>
              <a:t>: d satisfies q’s information need, when q is a</a:t>
            </a:r>
            <a:r>
              <a:rPr b="1">
                <a:solidFill>
                  <a:srgbClr val="FF2600"/>
                </a:solidFill>
              </a:rPr>
              <a:t> single term</a:t>
            </a:r>
            <a:r>
              <a:t> </a:t>
            </a:r>
          </a:p>
        </p:txBody>
      </p:sp>
      <p:sp>
        <p:nvSpPr>
          <p:cNvPr id="490" name="Line"/>
          <p:cNvSpPr/>
          <p:nvPr/>
        </p:nvSpPr>
        <p:spPr>
          <a:xfrm flipH="1" flipV="1">
            <a:off x="3061771" y="3364355"/>
            <a:ext cx="952138" cy="1963810"/>
          </a:xfrm>
          <a:prstGeom prst="line">
            <a:avLst/>
          </a:prstGeom>
          <a:ln w="25400">
            <a:solidFill>
              <a:schemeClr val="accent1"/>
            </a:solidFill>
            <a:tailEnd type="triangle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491" name="Circle"/>
          <p:cNvSpPr/>
          <p:nvPr/>
        </p:nvSpPr>
        <p:spPr>
          <a:xfrm>
            <a:off x="3786772" y="5271624"/>
            <a:ext cx="530504" cy="530504"/>
          </a:xfrm>
          <a:prstGeom prst="ellipse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8" tIns="45718" rIns="45718" bIns="45718" anchor="ctr"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492" name="Disadvantages:…"/>
          <p:cNvSpPr txBox="1"/>
          <p:nvPr/>
        </p:nvSpPr>
        <p:spPr>
          <a:xfrm>
            <a:off x="4490584" y="3540413"/>
            <a:ext cx="6855665" cy="23933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 marL="336042" indent="-336042" defTabSz="448055">
              <a:spcBef>
                <a:spcPts val="500"/>
              </a:spcBef>
              <a:buSzPct val="100000"/>
              <a:buFont typeface="Arial"/>
              <a:buChar char="•"/>
              <a:defRPr sz="2352">
                <a:solidFill>
                  <a:srgbClr val="FF26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b="1"/>
              <a:t>Disadvantages:</a:t>
            </a:r>
            <a:endParaRPr b="1">
              <a:solidFill>
                <a:srgbClr val="008F00"/>
              </a:solidFill>
            </a:endParaRPr>
          </a:p>
          <a:p>
            <a:pPr lvl="1" marL="784098" indent="-336042" defTabSz="448055">
              <a:spcBef>
                <a:spcPts val="500"/>
              </a:spcBef>
              <a:buSzPct val="100000"/>
              <a:buFont typeface="Arial"/>
              <a:buChar char="•"/>
              <a:defRPr sz="2352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For single term, documents will not fall cleanly into elite/non-elite set</a:t>
            </a:r>
          </a:p>
          <a:p>
            <a:pPr lvl="1" marL="784098" indent="-336042" defTabSz="448055">
              <a:spcBef>
                <a:spcPts val="500"/>
              </a:spcBef>
              <a:buSzPct val="100000"/>
              <a:buFont typeface="Arial"/>
              <a:buChar char="•"/>
              <a:defRPr sz="2352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For multiple term, requires a combinatorial explosion of elite set</a:t>
            </a:r>
          </a:p>
          <a:p>
            <a:pPr lvl="1" marL="784098" indent="-336042" defTabSz="448055">
              <a:spcBef>
                <a:spcPts val="500"/>
              </a:spcBef>
              <a:buSzPct val="100000"/>
              <a:buFont typeface="Arial"/>
              <a:buChar char="•"/>
              <a:defRPr sz="2352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Requires explicit indexing of the ‘elite’ words</a:t>
            </a:r>
          </a:p>
        </p:txBody>
      </p:sp>
      <p:pic>
        <p:nvPicPr>
          <p:cNvPr id="493" name="latex-image-1.pdf" descr="latex-image-1.pdf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3956773" y="5402706"/>
            <a:ext cx="190501" cy="3048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Language model-based retrieval"/>
          <p:cNvSpPr txBox="1"/>
          <p:nvPr>
            <p:ph type="title" idx="4294967295"/>
          </p:nvPr>
        </p:nvSpPr>
        <p:spPr>
          <a:xfrm>
            <a:off x="386860" y="528637"/>
            <a:ext cx="10550771" cy="657450"/>
          </a:xfrm>
          <a:prstGeom prst="rect">
            <a:avLst/>
          </a:prstGeom>
        </p:spPr>
        <p:txBody>
          <a:bodyPr lIns="45719" tIns="45719" rIns="45719" bIns="45719" anchor="t"/>
          <a:lstStyle>
            <a:lvl1pPr algn="l">
              <a:defRPr b="1"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Language model-based retrieval </a:t>
            </a:r>
          </a:p>
        </p:txBody>
      </p:sp>
      <p:sp>
        <p:nvSpPr>
          <p:cNvPr id="498" name="Slide Number"/>
          <p:cNvSpPr txBox="1"/>
          <p:nvPr>
            <p:ph type="sldNum" sz="quarter" idx="4294967295"/>
          </p:nvPr>
        </p:nvSpPr>
        <p:spPr>
          <a:xfrm>
            <a:off x="10787344" y="6049983"/>
            <a:ext cx="366664" cy="35522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8" tIns="35718" rIns="35718" bIns="35718" anchor="t"/>
          <a:lstStyle>
            <a:lvl1pPr algn="ctr" defTabSz="410765">
              <a:defRPr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499" name="A language model-based retrieval method [Ponte and Croft, 1998]…"/>
          <p:cNvSpPr txBox="1"/>
          <p:nvPr>
            <p:ph type="body" sz="half" idx="4294967295"/>
          </p:nvPr>
        </p:nvSpPr>
        <p:spPr>
          <a:xfrm>
            <a:off x="454695" y="1331260"/>
            <a:ext cx="10415101" cy="2375733"/>
          </a:xfrm>
          <a:prstGeom prst="rect">
            <a:avLst/>
          </a:prstGeom>
        </p:spPr>
        <p:txBody>
          <a:bodyPr lIns="45719" tIns="45719" rIns="45719" bIns="45719"/>
          <a:lstStyle/>
          <a:p>
            <a:pPr>
              <a:spcBef>
                <a:spcPts val="500"/>
              </a:spcBef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A language model-based retrieval method [Ponte and Croft, 1998]</a:t>
            </a:r>
          </a:p>
          <a:p>
            <a:pPr>
              <a:spcBef>
                <a:spcPts val="500"/>
              </a:spcBef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>
              <a:spcBef>
                <a:spcPts val="500"/>
              </a:spcBef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>
              <a:spcBef>
                <a:spcPts val="500"/>
              </a:spcBef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>
              <a:spcBef>
                <a:spcPts val="500"/>
              </a:spcBef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Bernoulli -&gt; multinomial</a:t>
            </a:r>
          </a:p>
        </p:txBody>
      </p:sp>
      <p:pic>
        <p:nvPicPr>
          <p:cNvPr id="500" name="latex-image-1.pdf" descr="latex-image-1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06400" y="3849935"/>
            <a:ext cx="5719403" cy="1795803"/>
          </a:xfrm>
          <a:prstGeom prst="rect">
            <a:avLst/>
          </a:prstGeom>
          <a:ln w="12700">
            <a:miter lim="400000"/>
          </a:ln>
        </p:spPr>
      </p:pic>
      <p:pic>
        <p:nvPicPr>
          <p:cNvPr id="501" name="latex-image-1.pdf" descr="latex-image-1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93172" y="2173053"/>
            <a:ext cx="8668297" cy="692147"/>
          </a:xfrm>
          <a:prstGeom prst="rect">
            <a:avLst/>
          </a:prstGeom>
          <a:ln w="12700">
            <a:miter lim="400000"/>
          </a:ln>
        </p:spPr>
      </p:pic>
      <p:pic>
        <p:nvPicPr>
          <p:cNvPr id="502" name="latex-image-1.pdf" descr="latex-image-1.pd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374209" y="3732010"/>
            <a:ext cx="5022947" cy="834607"/>
          </a:xfrm>
          <a:prstGeom prst="rect">
            <a:avLst/>
          </a:prstGeom>
          <a:ln w="12700">
            <a:miter lim="400000"/>
          </a:ln>
        </p:spPr>
      </p:pic>
      <p:sp>
        <p:nvSpPr>
          <p:cNvPr id="503" name="Line"/>
          <p:cNvSpPr/>
          <p:nvPr/>
        </p:nvSpPr>
        <p:spPr>
          <a:xfrm flipV="1">
            <a:off x="8561549" y="4525467"/>
            <a:ext cx="1" cy="1058947"/>
          </a:xfrm>
          <a:prstGeom prst="line">
            <a:avLst/>
          </a:prstGeom>
          <a:ln w="25400">
            <a:solidFill>
              <a:srgbClr val="FF2600"/>
            </a:solidFill>
            <a:tailEnd type="triangle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504" name="corpus unigram LM"/>
          <p:cNvSpPr txBox="1"/>
          <p:nvPr/>
        </p:nvSpPr>
        <p:spPr>
          <a:xfrm>
            <a:off x="7504879" y="5543264"/>
            <a:ext cx="3353429" cy="4124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lnSpc>
                <a:spcPts val="4000"/>
              </a:lnSpc>
              <a:defRPr b="1" i="1" sz="2200">
                <a:solidFill>
                  <a:srgbClr val="FF26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corpus unigram LM</a:t>
            </a:r>
          </a:p>
        </p:txBody>
      </p:sp>
      <p:pic>
        <p:nvPicPr>
          <p:cNvPr id="505" name="latex-image-1.pdf" descr="latex-image-1.pdf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2855307" y="4956249"/>
            <a:ext cx="576965" cy="19738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Language model-based retrieval"/>
          <p:cNvSpPr txBox="1"/>
          <p:nvPr>
            <p:ph type="title" idx="4294967295"/>
          </p:nvPr>
        </p:nvSpPr>
        <p:spPr>
          <a:xfrm>
            <a:off x="386860" y="528637"/>
            <a:ext cx="10550771" cy="657450"/>
          </a:xfrm>
          <a:prstGeom prst="rect">
            <a:avLst/>
          </a:prstGeom>
        </p:spPr>
        <p:txBody>
          <a:bodyPr lIns="45719" tIns="45719" rIns="45719" bIns="45719" anchor="t"/>
          <a:lstStyle>
            <a:lvl1pPr algn="l">
              <a:defRPr b="1"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Language model-based retrieval </a:t>
            </a:r>
          </a:p>
        </p:txBody>
      </p:sp>
      <p:sp>
        <p:nvSpPr>
          <p:cNvPr id="510" name="Slide Number"/>
          <p:cNvSpPr txBox="1"/>
          <p:nvPr>
            <p:ph type="sldNum" sz="quarter" idx="4294967295"/>
          </p:nvPr>
        </p:nvSpPr>
        <p:spPr>
          <a:xfrm>
            <a:off x="10787344" y="6049983"/>
            <a:ext cx="366664" cy="35522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8" tIns="35718" rIns="35718" bIns="35718" anchor="t"/>
          <a:lstStyle>
            <a:lvl1pPr algn="ctr" defTabSz="410765">
              <a:defRPr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511" name="Oval"/>
          <p:cNvSpPr/>
          <p:nvPr/>
        </p:nvSpPr>
        <p:spPr>
          <a:xfrm>
            <a:off x="1455020" y="1848163"/>
            <a:ext cx="2644807" cy="632049"/>
          </a:xfrm>
          <a:prstGeom prst="ellipse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8" tIns="45718" rIns="45718" bIns="45718" anchor="ctr"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512" name="Circle"/>
          <p:cNvSpPr/>
          <p:nvPr/>
        </p:nvSpPr>
        <p:spPr>
          <a:xfrm>
            <a:off x="2512171" y="4479333"/>
            <a:ext cx="530505" cy="530504"/>
          </a:xfrm>
          <a:prstGeom prst="ellipse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8" tIns="45718" rIns="45718" bIns="45718" anchor="ctr"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513" name="Line"/>
          <p:cNvSpPr/>
          <p:nvPr/>
        </p:nvSpPr>
        <p:spPr>
          <a:xfrm flipV="1">
            <a:off x="2764723" y="2458668"/>
            <a:ext cx="1" cy="661890"/>
          </a:xfrm>
          <a:prstGeom prst="line">
            <a:avLst/>
          </a:prstGeom>
          <a:ln w="25400">
            <a:solidFill>
              <a:schemeClr val="accent1"/>
            </a:solidFill>
            <a:tailEnd type="triangle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8" tIns="45718" rIns="45718" bIns="45718"/>
          <a:lstStyle/>
          <a:p>
            <a:pPr/>
          </a:p>
        </p:txBody>
      </p:sp>
      <p:pic>
        <p:nvPicPr>
          <p:cNvPr id="514" name="latex-image-1.pdf" descr="latex-image-1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677423" y="4600401"/>
            <a:ext cx="225401" cy="262968"/>
          </a:xfrm>
          <a:prstGeom prst="rect">
            <a:avLst/>
          </a:prstGeom>
          <a:ln w="12700">
            <a:miter lim="400000"/>
          </a:ln>
        </p:spPr>
      </p:pic>
      <p:pic>
        <p:nvPicPr>
          <p:cNvPr id="515" name="latex-image-1.pdf" descr="latex-image-1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663123" y="1980865"/>
            <a:ext cx="228601" cy="330201"/>
          </a:xfrm>
          <a:prstGeom prst="rect">
            <a:avLst/>
          </a:prstGeom>
          <a:ln w="12700">
            <a:miter lim="400000"/>
          </a:ln>
        </p:spPr>
      </p:pic>
      <p:sp>
        <p:nvSpPr>
          <p:cNvPr id="516" name="Line"/>
          <p:cNvSpPr/>
          <p:nvPr/>
        </p:nvSpPr>
        <p:spPr>
          <a:xfrm flipV="1">
            <a:off x="2790123" y="3818888"/>
            <a:ext cx="1" cy="661891"/>
          </a:xfrm>
          <a:prstGeom prst="line">
            <a:avLst/>
          </a:prstGeom>
          <a:ln w="25400">
            <a:solidFill>
              <a:schemeClr val="accent1"/>
            </a:solidFill>
            <a:tailEnd type="triangle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517" name="Circle"/>
          <p:cNvSpPr/>
          <p:nvPr/>
        </p:nvSpPr>
        <p:spPr>
          <a:xfrm>
            <a:off x="2499471" y="3190481"/>
            <a:ext cx="530505" cy="530505"/>
          </a:xfrm>
          <a:prstGeom prst="ellipse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8" tIns="45718" rIns="45718" bIns="45718" anchor="ctr"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</a:p>
        </p:txBody>
      </p:sp>
      <p:pic>
        <p:nvPicPr>
          <p:cNvPr id="518" name="latex-image-1.pdf" descr="latex-image-1.pd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641674" y="3324250"/>
            <a:ext cx="296899" cy="262968"/>
          </a:xfrm>
          <a:prstGeom prst="rect">
            <a:avLst/>
          </a:prstGeom>
          <a:ln w="12700">
            <a:miter lim="400000"/>
          </a:ln>
        </p:spPr>
      </p:pic>
      <p:sp>
        <p:nvSpPr>
          <p:cNvPr id="519" name="Line"/>
          <p:cNvSpPr/>
          <p:nvPr/>
        </p:nvSpPr>
        <p:spPr>
          <a:xfrm flipH="1" flipV="1">
            <a:off x="2934771" y="2562051"/>
            <a:ext cx="952138" cy="1963809"/>
          </a:xfrm>
          <a:prstGeom prst="line">
            <a:avLst/>
          </a:prstGeom>
          <a:ln w="25400">
            <a:solidFill>
              <a:schemeClr val="accent1"/>
            </a:solidFill>
            <a:tailEnd type="triangle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520" name="Circle"/>
          <p:cNvSpPr/>
          <p:nvPr/>
        </p:nvSpPr>
        <p:spPr>
          <a:xfrm>
            <a:off x="3659772" y="4469319"/>
            <a:ext cx="530504" cy="530504"/>
          </a:xfrm>
          <a:prstGeom prst="ellipse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8" tIns="45718" rIns="45718" bIns="45718" anchor="ctr"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521" name="Oval"/>
          <p:cNvSpPr/>
          <p:nvPr/>
        </p:nvSpPr>
        <p:spPr>
          <a:xfrm>
            <a:off x="7309720" y="4428560"/>
            <a:ext cx="2644806" cy="632049"/>
          </a:xfrm>
          <a:prstGeom prst="ellipse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8" tIns="45718" rIns="45718" bIns="45718" anchor="ctr"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</a:p>
        </p:txBody>
      </p:sp>
      <p:pic>
        <p:nvPicPr>
          <p:cNvPr id="522" name="latex-image-1.pdf" descr="latex-image-1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517824" y="4561263"/>
            <a:ext cx="228601" cy="330201"/>
          </a:xfrm>
          <a:prstGeom prst="rect">
            <a:avLst/>
          </a:prstGeom>
          <a:ln w="12700">
            <a:miter lim="400000"/>
          </a:ln>
        </p:spPr>
      </p:pic>
      <p:sp>
        <p:nvSpPr>
          <p:cNvPr id="523" name="Circle"/>
          <p:cNvSpPr/>
          <p:nvPr/>
        </p:nvSpPr>
        <p:spPr>
          <a:xfrm>
            <a:off x="8366871" y="2056319"/>
            <a:ext cx="530504" cy="530504"/>
          </a:xfrm>
          <a:prstGeom prst="ellipse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8" tIns="45718" rIns="45718" bIns="45718" anchor="ctr"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524" name="Line"/>
          <p:cNvSpPr/>
          <p:nvPr/>
        </p:nvSpPr>
        <p:spPr>
          <a:xfrm flipV="1">
            <a:off x="8637071" y="2562051"/>
            <a:ext cx="1" cy="1787365"/>
          </a:xfrm>
          <a:prstGeom prst="line">
            <a:avLst/>
          </a:prstGeom>
          <a:ln w="25400">
            <a:solidFill>
              <a:schemeClr val="accent1"/>
            </a:solidFill>
            <a:tailEnd type="triangle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525" name="Disclaimer: the right figure is a schematic model, not a rigorous graphical model"/>
          <p:cNvSpPr txBox="1"/>
          <p:nvPr/>
        </p:nvSpPr>
        <p:spPr>
          <a:xfrm>
            <a:off x="1885877" y="5445085"/>
            <a:ext cx="8562016" cy="7426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lnSpc>
                <a:spcPts val="4000"/>
              </a:lnSpc>
              <a:defRPr b="1" i="1" sz="2200">
                <a:solidFill>
                  <a:srgbClr val="FF26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Disclaimer: the right figure is a schematic model, not a rigorous graphical model</a:t>
            </a:r>
          </a:p>
        </p:txBody>
      </p:sp>
      <p:pic>
        <p:nvPicPr>
          <p:cNvPr id="526" name="latex-image-1.pdf" descr="latex-image-1.pdf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3829773" y="4600401"/>
            <a:ext cx="190501" cy="304801"/>
          </a:xfrm>
          <a:prstGeom prst="rect">
            <a:avLst/>
          </a:prstGeom>
          <a:ln w="12700">
            <a:miter lim="400000"/>
          </a:ln>
        </p:spPr>
      </p:pic>
      <p:pic>
        <p:nvPicPr>
          <p:cNvPr id="527" name="latex-image-1.pdf" descr="latex-image-1.pdf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8536873" y="2197687"/>
            <a:ext cx="190501" cy="3048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Language model-based retrieval"/>
          <p:cNvSpPr txBox="1"/>
          <p:nvPr>
            <p:ph type="title" idx="4294967295"/>
          </p:nvPr>
        </p:nvSpPr>
        <p:spPr>
          <a:xfrm>
            <a:off x="386860" y="528637"/>
            <a:ext cx="10550771" cy="657450"/>
          </a:xfrm>
          <a:prstGeom prst="rect">
            <a:avLst/>
          </a:prstGeom>
        </p:spPr>
        <p:txBody>
          <a:bodyPr lIns="45719" tIns="45719" rIns="45719" bIns="45719" anchor="t"/>
          <a:lstStyle>
            <a:lvl1pPr algn="l">
              <a:defRPr b="1"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Language model-based retrieval </a:t>
            </a:r>
          </a:p>
        </p:txBody>
      </p:sp>
      <p:sp>
        <p:nvSpPr>
          <p:cNvPr id="532" name="Slide Number"/>
          <p:cNvSpPr txBox="1"/>
          <p:nvPr>
            <p:ph type="sldNum" sz="quarter" idx="4294967295"/>
          </p:nvPr>
        </p:nvSpPr>
        <p:spPr>
          <a:xfrm>
            <a:off x="10787344" y="6049983"/>
            <a:ext cx="366664" cy="35522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8" tIns="35718" rIns="35718" bIns="35718" anchor="t"/>
          <a:lstStyle>
            <a:lvl1pPr algn="ctr" defTabSz="410765">
              <a:defRPr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  <p:pic>
        <p:nvPicPr>
          <p:cNvPr id="533" name="latex-image-1.pdf" descr="latex-image-1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53405" y="1545150"/>
            <a:ext cx="8253910" cy="1538988"/>
          </a:xfrm>
          <a:prstGeom prst="rect">
            <a:avLst/>
          </a:prstGeom>
          <a:ln w="12700">
            <a:miter lim="400000"/>
          </a:ln>
        </p:spPr>
      </p:pic>
      <p:pic>
        <p:nvPicPr>
          <p:cNvPr id="534" name="latex-image-1.pdf" descr="latex-image-1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181076" y="3850241"/>
            <a:ext cx="8666931" cy="881788"/>
          </a:xfrm>
          <a:prstGeom prst="rect">
            <a:avLst/>
          </a:prstGeom>
          <a:ln w="12700">
            <a:miter lim="400000"/>
          </a:ln>
        </p:spPr>
      </p:pic>
      <p:sp>
        <p:nvSpPr>
          <p:cNvPr id="535" name="Rectangle"/>
          <p:cNvSpPr/>
          <p:nvPr/>
        </p:nvSpPr>
        <p:spPr>
          <a:xfrm>
            <a:off x="7531100" y="3786075"/>
            <a:ext cx="3761609" cy="1258715"/>
          </a:xfrm>
          <a:prstGeom prst="rect">
            <a:avLst/>
          </a:prstGeom>
          <a:ln w="25400">
            <a:solidFill>
              <a:srgbClr val="FF2600"/>
            </a:solidFill>
            <a:custDash>
              <a:ds d="200000" sp="200000"/>
            </a:custDash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8" tIns="45718" rIns="45718" bIns="45718" anchor="ctr"/>
          <a:lstStyle/>
          <a:p>
            <a:pPr/>
          </a:p>
        </p:txBody>
      </p:sp>
      <p:sp>
        <p:nvSpPr>
          <p:cNvPr id="536" name="constant"/>
          <p:cNvSpPr txBox="1"/>
          <p:nvPr/>
        </p:nvSpPr>
        <p:spPr>
          <a:xfrm>
            <a:off x="9447979" y="5073627"/>
            <a:ext cx="1757694" cy="4124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lnSpc>
                <a:spcPts val="4000"/>
              </a:lnSpc>
              <a:defRPr b="1" i="1" sz="2200">
                <a:solidFill>
                  <a:srgbClr val="FF26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constant</a:t>
            </a:r>
          </a:p>
        </p:txBody>
      </p:sp>
      <p:sp>
        <p:nvSpPr>
          <p:cNvPr id="537" name="efficient to compute, general formulation"/>
          <p:cNvSpPr txBox="1"/>
          <p:nvPr/>
        </p:nvSpPr>
        <p:spPr>
          <a:xfrm>
            <a:off x="2958279" y="6318227"/>
            <a:ext cx="6165388" cy="4124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lnSpc>
                <a:spcPts val="4000"/>
              </a:lnSpc>
              <a:defRPr b="1" i="1" sz="2200">
                <a:solidFill>
                  <a:srgbClr val="FF26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efficient to compute, general formulation</a:t>
            </a:r>
          </a:p>
        </p:txBody>
      </p:sp>
      <p:sp>
        <p:nvSpPr>
          <p:cNvPr id="538" name="Rectangle"/>
          <p:cNvSpPr/>
          <p:nvPr/>
        </p:nvSpPr>
        <p:spPr>
          <a:xfrm>
            <a:off x="3784600" y="5585023"/>
            <a:ext cx="1386660" cy="483667"/>
          </a:xfrm>
          <a:prstGeom prst="rect">
            <a:avLst/>
          </a:prstGeom>
          <a:ln w="25400">
            <a:solidFill>
              <a:srgbClr val="FF2600"/>
            </a:solidFill>
            <a:custDash>
              <a:ds d="200000" sp="200000"/>
            </a:custDash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8" tIns="45718" rIns="45718" bIns="45718" anchor="ctr"/>
          <a:lstStyle/>
          <a:p>
            <a:pPr/>
          </a:p>
        </p:txBody>
      </p:sp>
      <p:sp>
        <p:nvSpPr>
          <p:cNvPr id="539" name="Rectangle"/>
          <p:cNvSpPr/>
          <p:nvPr/>
        </p:nvSpPr>
        <p:spPr>
          <a:xfrm>
            <a:off x="6557129" y="5510832"/>
            <a:ext cx="1386661" cy="632049"/>
          </a:xfrm>
          <a:prstGeom prst="rect">
            <a:avLst/>
          </a:prstGeom>
          <a:ln w="25400">
            <a:solidFill>
              <a:srgbClr val="FF2600"/>
            </a:solidFill>
            <a:custDash>
              <a:ds d="200000" sp="200000"/>
            </a:custDash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8" tIns="45718" rIns="45718" bIns="45718" anchor="ctr"/>
          <a:lstStyle/>
          <a:p>
            <a:pPr/>
          </a:p>
        </p:txBody>
      </p:sp>
      <p:sp>
        <p:nvSpPr>
          <p:cNvPr id="540" name=".   .   ."/>
          <p:cNvSpPr txBox="1"/>
          <p:nvPr/>
        </p:nvSpPr>
        <p:spPr>
          <a:xfrm>
            <a:off x="2319006" y="3367001"/>
            <a:ext cx="838048" cy="358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/>
            <a:r>
              <a:t>.   .   . </a:t>
            </a:r>
          </a:p>
        </p:txBody>
      </p:sp>
      <p:pic>
        <p:nvPicPr>
          <p:cNvPr id="541" name="latex-image-1.pdf" descr="latex-image-1.pd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514527" y="5102720"/>
            <a:ext cx="7941266" cy="844816"/>
          </a:xfrm>
          <a:prstGeom prst="rect">
            <a:avLst/>
          </a:prstGeom>
          <a:ln w="12700">
            <a:miter lim="400000"/>
          </a:ln>
        </p:spPr>
      </p:pic>
      <p:pic>
        <p:nvPicPr>
          <p:cNvPr id="542" name="latex-image-1.pdf" descr="latex-image-1.pdf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4648944" y="4396581"/>
            <a:ext cx="366664" cy="21801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after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35" grpId="1"/>
      <p:bldP build="whole" bldLvl="1" animBg="1" rev="0" advAuto="0" spid="539" grpId="3"/>
      <p:bldP build="whole" bldLvl="1" animBg="1" rev="0" advAuto="0" spid="538" grpId="2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Different senses of ‘model’ [Ponte and Croft, 98]"/>
          <p:cNvSpPr txBox="1"/>
          <p:nvPr>
            <p:ph type="title" idx="4294967295"/>
          </p:nvPr>
        </p:nvSpPr>
        <p:spPr>
          <a:xfrm>
            <a:off x="386860" y="528637"/>
            <a:ext cx="10550771" cy="657450"/>
          </a:xfrm>
          <a:prstGeom prst="rect">
            <a:avLst/>
          </a:prstGeom>
        </p:spPr>
        <p:txBody>
          <a:bodyPr lIns="45719" tIns="45719" rIns="45719" bIns="45719" anchor="t"/>
          <a:lstStyle>
            <a:lvl1pPr algn="l">
              <a:defRPr b="1"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Different senses of ‘model’ [Ponte and Croft, 98]</a:t>
            </a:r>
          </a:p>
        </p:txBody>
      </p:sp>
      <p:sp>
        <p:nvSpPr>
          <p:cNvPr id="547" name="Slide Number"/>
          <p:cNvSpPr txBox="1"/>
          <p:nvPr>
            <p:ph type="sldNum" sz="quarter" idx="4294967295"/>
          </p:nvPr>
        </p:nvSpPr>
        <p:spPr>
          <a:xfrm>
            <a:off x="10787344" y="6049983"/>
            <a:ext cx="366664" cy="35522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8" tIns="35718" rIns="35718" bIns="35718" anchor="t"/>
          <a:lstStyle>
            <a:lvl1pPr algn="ctr" defTabSz="410765">
              <a:defRPr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548" name="First sense (high level): an abstraction of the retrieval task itself…"/>
          <p:cNvSpPr txBox="1"/>
          <p:nvPr>
            <p:ph type="body" idx="4294967295"/>
          </p:nvPr>
        </p:nvSpPr>
        <p:spPr>
          <a:xfrm>
            <a:off x="600769" y="1544531"/>
            <a:ext cx="11163499" cy="4462973"/>
          </a:xfrm>
          <a:prstGeom prst="rect">
            <a:avLst/>
          </a:prstGeom>
        </p:spPr>
        <p:txBody>
          <a:bodyPr lIns="45719" tIns="45719" rIns="45719" bIns="45719"/>
          <a:lstStyle/>
          <a:p>
            <a:pPr>
              <a:spcBef>
                <a:spcPts val="500"/>
              </a:spcBef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First sense (high level): an abstraction of the retrieval task itself</a:t>
            </a:r>
          </a:p>
          <a:p>
            <a:pPr>
              <a:spcBef>
                <a:spcPts val="500"/>
              </a:spcBef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>
              <a:spcBef>
                <a:spcPts val="500"/>
              </a:spcBef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>
              <a:spcBef>
                <a:spcPts val="500"/>
              </a:spcBef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>
              <a:spcBef>
                <a:spcPts val="500"/>
              </a:spcBef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>
              <a:spcBef>
                <a:spcPts val="500"/>
              </a:spcBef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>
              <a:spcBef>
                <a:spcPts val="500"/>
              </a:spcBef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Second sense (mid level): modeling the distribution, e.g., 2-Poisson model</a:t>
            </a:r>
          </a:p>
          <a:p>
            <a:pPr>
              <a:spcBef>
                <a:spcPts val="500"/>
              </a:spcBef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>
              <a:spcBef>
                <a:spcPts val="500"/>
              </a:spcBef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Thirds sense (low level): which </a:t>
            </a:r>
            <a:r>
              <a:rPr b="1">
                <a:solidFill>
                  <a:srgbClr val="FF2600"/>
                </a:solidFill>
              </a:rPr>
              <a:t>statistical language model</a:t>
            </a:r>
            <a:r>
              <a:t> is used in </a:t>
            </a:r>
          </a:p>
        </p:txBody>
      </p:sp>
      <p:pic>
        <p:nvPicPr>
          <p:cNvPr id="549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217340" y="2266255"/>
            <a:ext cx="1999251" cy="1499438"/>
          </a:xfrm>
          <a:prstGeom prst="rect">
            <a:avLst/>
          </a:prstGeom>
          <a:ln w="12700">
            <a:miter lim="400000"/>
          </a:ln>
        </p:spPr>
      </p:pic>
      <p:sp>
        <p:nvSpPr>
          <p:cNvPr id="550" name="Line"/>
          <p:cNvSpPr/>
          <p:nvPr/>
        </p:nvSpPr>
        <p:spPr>
          <a:xfrm>
            <a:off x="4497549" y="3209513"/>
            <a:ext cx="1227575" cy="1"/>
          </a:xfrm>
          <a:prstGeom prst="line">
            <a:avLst/>
          </a:prstGeom>
          <a:ln w="25400">
            <a:solidFill>
              <a:srgbClr val="FF2600"/>
            </a:solidFill>
            <a:tailEnd type="triangle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551" name="decouple"/>
          <p:cNvSpPr txBox="1"/>
          <p:nvPr/>
        </p:nvSpPr>
        <p:spPr>
          <a:xfrm>
            <a:off x="4491327" y="2565941"/>
            <a:ext cx="1757694" cy="4124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lnSpc>
                <a:spcPts val="4000"/>
              </a:lnSpc>
              <a:defRPr b="1" i="1" sz="2200">
                <a:solidFill>
                  <a:srgbClr val="FF26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decouple</a:t>
            </a:r>
          </a:p>
        </p:txBody>
      </p:sp>
      <p:sp>
        <p:nvSpPr>
          <p:cNvPr id="552" name="retrieval model"/>
          <p:cNvSpPr txBox="1"/>
          <p:nvPr/>
        </p:nvSpPr>
        <p:spPr>
          <a:xfrm>
            <a:off x="6053427" y="2673064"/>
            <a:ext cx="2407685" cy="4124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lnSpc>
                <a:spcPts val="4000"/>
              </a:lnSpc>
              <a:defRPr b="1" sz="2200">
                <a:solidFill>
                  <a:srgbClr val="FF26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retrieval model</a:t>
            </a:r>
          </a:p>
        </p:txBody>
      </p:sp>
      <p:sp>
        <p:nvSpPr>
          <p:cNvPr id="553" name="other problems (e.g., indexing)"/>
          <p:cNvSpPr txBox="1"/>
          <p:nvPr/>
        </p:nvSpPr>
        <p:spPr>
          <a:xfrm>
            <a:off x="8789415" y="2673064"/>
            <a:ext cx="2407685" cy="7426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lnSpc>
                <a:spcPts val="4000"/>
              </a:lnSpc>
              <a:defRPr b="1" sz="2200">
                <a:solidFill>
                  <a:srgbClr val="FF26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other problems (e.g., indexing)</a:t>
            </a:r>
          </a:p>
        </p:txBody>
      </p:sp>
      <p:sp>
        <p:nvSpPr>
          <p:cNvPr id="554" name="+"/>
          <p:cNvSpPr txBox="1"/>
          <p:nvPr/>
        </p:nvSpPr>
        <p:spPr>
          <a:xfrm>
            <a:off x="8303383" y="2655794"/>
            <a:ext cx="282733" cy="4470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b="1" sz="2400">
                <a:solidFill>
                  <a:srgbClr val="FF2600"/>
                </a:solidFill>
              </a:defRPr>
            </a:lvl1pPr>
          </a:lstStyle>
          <a:p>
            <a:pPr/>
            <a:r>
              <a:t>+</a:t>
            </a:r>
          </a:p>
        </p:txBody>
      </p:sp>
      <p:pic>
        <p:nvPicPr>
          <p:cNvPr id="555" name="latex-image-1.pdf" descr="latex-image-1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539065" y="5045075"/>
            <a:ext cx="1305212" cy="282415"/>
          </a:xfrm>
          <a:prstGeom prst="rect">
            <a:avLst/>
          </a:prstGeom>
          <a:ln w="12700">
            <a:miter lim="400000"/>
          </a:ln>
        </p:spPr>
      </p:pic>
      <p:sp>
        <p:nvSpPr>
          <p:cNvPr id="556" name="RSJ model without relevance judgment"/>
          <p:cNvSpPr txBox="1"/>
          <p:nvPr/>
        </p:nvSpPr>
        <p:spPr>
          <a:xfrm>
            <a:off x="731171" y="6123288"/>
            <a:ext cx="4068586" cy="3506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i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RSJ model without relevance judgment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Statistical language model"/>
          <p:cNvSpPr txBox="1"/>
          <p:nvPr>
            <p:ph type="title" idx="4294967295"/>
          </p:nvPr>
        </p:nvSpPr>
        <p:spPr>
          <a:xfrm>
            <a:off x="386860" y="528637"/>
            <a:ext cx="10550771" cy="657450"/>
          </a:xfrm>
          <a:prstGeom prst="rect">
            <a:avLst/>
          </a:prstGeom>
        </p:spPr>
        <p:txBody>
          <a:bodyPr lIns="45719" tIns="45719" rIns="45719" bIns="45719" anchor="t"/>
          <a:lstStyle>
            <a:lvl1pPr algn="l">
              <a:defRPr b="1"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Statistical language model</a:t>
            </a:r>
          </a:p>
        </p:txBody>
      </p:sp>
      <p:sp>
        <p:nvSpPr>
          <p:cNvPr id="561" name="Slide Number"/>
          <p:cNvSpPr txBox="1"/>
          <p:nvPr>
            <p:ph type="sldNum" sz="quarter" idx="4294967295"/>
          </p:nvPr>
        </p:nvSpPr>
        <p:spPr>
          <a:xfrm>
            <a:off x="10787344" y="6049983"/>
            <a:ext cx="366664" cy="35522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8" tIns="35718" rIns="35718" bIns="35718" anchor="t"/>
          <a:lstStyle>
            <a:lvl1pPr algn="ctr" defTabSz="410765">
              <a:defRPr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562" name="A probability distribution over word sequences…"/>
          <p:cNvSpPr txBox="1"/>
          <p:nvPr>
            <p:ph type="body" idx="4294967295"/>
          </p:nvPr>
        </p:nvSpPr>
        <p:spPr>
          <a:xfrm>
            <a:off x="520005" y="1496793"/>
            <a:ext cx="10284481" cy="4242484"/>
          </a:xfrm>
          <a:prstGeom prst="rect">
            <a:avLst/>
          </a:prstGeom>
        </p:spPr>
        <p:txBody>
          <a:bodyPr lIns="45719" tIns="45719" rIns="45719" bIns="45719"/>
          <a:lstStyle/>
          <a:p>
            <a:pPr marL="342899" indent="-342899" defTabSz="914400">
              <a:defRPr sz="2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A probability distribution over word sequences</a:t>
            </a:r>
          </a:p>
          <a:p>
            <a:pPr lvl="1" marL="742950" indent="-285750" defTabSz="914400">
              <a:spcBef>
                <a:spcPts val="600"/>
              </a:spcBef>
              <a:defRPr sz="2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p(“</a:t>
            </a:r>
            <a:r>
              <a:rPr i="1">
                <a:solidFill>
                  <a:srgbClr val="CC0000"/>
                </a:solidFill>
              </a:rPr>
              <a:t>Today is Wednesday</a:t>
            </a:r>
            <a:r>
              <a:t>”) ≈ </a:t>
            </a:r>
            <a:r>
              <a:rPr>
                <a:solidFill>
                  <a:srgbClr val="CC0000"/>
                </a:solidFill>
              </a:rPr>
              <a:t>0.001</a:t>
            </a:r>
          </a:p>
          <a:p>
            <a:pPr lvl="1" marL="742950" indent="-285750" defTabSz="914400">
              <a:spcBef>
                <a:spcPts val="600"/>
              </a:spcBef>
              <a:defRPr sz="2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p(“</a:t>
            </a:r>
            <a:r>
              <a:rPr i="1">
                <a:solidFill>
                  <a:srgbClr val="CC0000"/>
                </a:solidFill>
              </a:rPr>
              <a:t>Today Wednesday is</a:t>
            </a:r>
            <a:r>
              <a:t>”) ≈ </a:t>
            </a:r>
            <a:r>
              <a:rPr>
                <a:solidFill>
                  <a:srgbClr val="CC0000"/>
                </a:solidFill>
              </a:rPr>
              <a:t>0.0000000000001</a:t>
            </a:r>
          </a:p>
          <a:p>
            <a:pPr lvl="1" marL="742950" indent="-285750" defTabSz="914400">
              <a:spcBef>
                <a:spcPts val="600"/>
              </a:spcBef>
              <a:defRPr sz="2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p(“</a:t>
            </a:r>
            <a:r>
              <a:rPr i="1">
                <a:solidFill>
                  <a:srgbClr val="CC0000"/>
                </a:solidFill>
              </a:rPr>
              <a:t>The eigenvalue is positive</a:t>
            </a:r>
            <a:r>
              <a:rPr i="1"/>
              <a:t>”</a:t>
            </a:r>
            <a:r>
              <a:t>) ≈ </a:t>
            </a:r>
            <a:r>
              <a:rPr>
                <a:solidFill>
                  <a:srgbClr val="CC0000"/>
                </a:solidFill>
              </a:rPr>
              <a:t>0.00001</a:t>
            </a:r>
            <a:endParaRPr>
              <a:solidFill>
                <a:srgbClr val="CC0000"/>
              </a:solidFill>
            </a:endParaRPr>
          </a:p>
          <a:p>
            <a:pPr marL="250657" indent="-250657" defTabSz="914400">
              <a:spcBef>
                <a:spcPts val="600"/>
              </a:spcBef>
              <a:buFontTx/>
              <a:defRPr sz="2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Unigram language model</a:t>
            </a:r>
            <a:endParaRPr>
              <a:solidFill>
                <a:srgbClr val="CC0000"/>
              </a:solidFill>
            </a:endParaRPr>
          </a:p>
          <a:p>
            <a:pPr lvl="1" marL="800100" indent="-342900" defTabSz="914400">
              <a:buChar char="•"/>
              <a:defRPr sz="2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Generate text by generating each word INDEPENDENTLY</a:t>
            </a:r>
          </a:p>
          <a:p>
            <a:pPr lvl="1" marL="800100" indent="-342900" defTabSz="914400">
              <a:buChar char="•"/>
              <a:defRPr sz="2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Thus, p(w</a:t>
            </a:r>
            <a:r>
              <a:rPr baseline="-32434"/>
              <a:t>1</a:t>
            </a:r>
            <a:r>
              <a:t> w</a:t>
            </a:r>
            <a:r>
              <a:rPr baseline="-32434"/>
              <a:t>2</a:t>
            </a:r>
            <a:r>
              <a:t> ... w</a:t>
            </a:r>
            <a:r>
              <a:rPr baseline="-32434"/>
              <a:t>n</a:t>
            </a:r>
            <a:r>
              <a:t>)=p(w</a:t>
            </a:r>
            <a:r>
              <a:rPr baseline="-32434"/>
              <a:t>1</a:t>
            </a:r>
            <a:r>
              <a:t>)p(w</a:t>
            </a:r>
            <a:r>
              <a:rPr baseline="-32434"/>
              <a:t>2</a:t>
            </a:r>
            <a:r>
              <a:t>)…p(w</a:t>
            </a:r>
            <a:r>
              <a:rPr baseline="-32434"/>
              <a:t>n</a:t>
            </a:r>
            <a:r>
              <a:t>)</a:t>
            </a:r>
          </a:p>
          <a:p>
            <a:pPr lvl="1" marL="800100" indent="-342900" defTabSz="914400">
              <a:buChar char="•"/>
              <a:defRPr sz="2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Parameters: {p(t</a:t>
            </a:r>
            <a:r>
              <a:rPr baseline="-32434"/>
              <a:t>i</a:t>
            </a:r>
            <a:r>
              <a:t>)}  p(t</a:t>
            </a:r>
            <a:r>
              <a:rPr baseline="-32434"/>
              <a:t>1</a:t>
            </a:r>
            <a:r>
              <a:t>)+…+p(t</a:t>
            </a:r>
            <a:r>
              <a:rPr baseline="-32434"/>
              <a:t>N</a:t>
            </a:r>
            <a:r>
              <a:t>)=1 (N is voc. size)</a:t>
            </a:r>
          </a:p>
        </p:txBody>
      </p:sp>
      <p:pic>
        <p:nvPicPr>
          <p:cNvPr id="563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587500" y="5251450"/>
            <a:ext cx="3377389" cy="1312576"/>
          </a:xfrm>
          <a:prstGeom prst="rect">
            <a:avLst/>
          </a:prstGeom>
          <a:ln w="12700">
            <a:miter lim="400000"/>
          </a:ln>
        </p:spPr>
      </p:pic>
      <p:pic>
        <p:nvPicPr>
          <p:cNvPr id="564" name="latex-image-1.pdf" descr="latex-image-1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546502" y="5431259"/>
            <a:ext cx="3377390" cy="95295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Notes on language model-based retrieval"/>
          <p:cNvSpPr txBox="1"/>
          <p:nvPr>
            <p:ph type="title" idx="4294967295"/>
          </p:nvPr>
        </p:nvSpPr>
        <p:spPr>
          <a:xfrm>
            <a:off x="386860" y="528637"/>
            <a:ext cx="10550771" cy="657450"/>
          </a:xfrm>
          <a:prstGeom prst="rect">
            <a:avLst/>
          </a:prstGeom>
        </p:spPr>
        <p:txBody>
          <a:bodyPr lIns="45719" tIns="45719" rIns="45719" bIns="45719" anchor="t"/>
          <a:lstStyle>
            <a:lvl1pPr algn="l">
              <a:defRPr b="1"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Notes on language model-based retrieval</a:t>
            </a:r>
          </a:p>
        </p:txBody>
      </p:sp>
      <p:sp>
        <p:nvSpPr>
          <p:cNvPr id="569" name="Slide Number"/>
          <p:cNvSpPr txBox="1"/>
          <p:nvPr>
            <p:ph type="sldNum" sz="quarter" idx="4294967295"/>
          </p:nvPr>
        </p:nvSpPr>
        <p:spPr>
          <a:xfrm>
            <a:off x="10787344" y="6049983"/>
            <a:ext cx="366664" cy="35522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8" tIns="35718" rIns="35718" bIns="35718" anchor="t"/>
          <a:lstStyle>
            <a:lvl1pPr algn="ctr" defTabSz="410765">
              <a:defRPr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570" name="Advantages:…"/>
          <p:cNvSpPr txBox="1"/>
          <p:nvPr>
            <p:ph type="body" idx="4294967295"/>
          </p:nvPr>
        </p:nvSpPr>
        <p:spPr>
          <a:xfrm>
            <a:off x="600769" y="1544531"/>
            <a:ext cx="10867788" cy="4705985"/>
          </a:xfrm>
          <a:prstGeom prst="rect">
            <a:avLst/>
          </a:prstGeom>
        </p:spPr>
        <p:txBody>
          <a:bodyPr lIns="45719" tIns="45719" rIns="45719" bIns="45719"/>
          <a:lstStyle/>
          <a:p>
            <a:pPr>
              <a:spcBef>
                <a:spcPts val="500"/>
              </a:spcBef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b="1">
                <a:solidFill>
                  <a:srgbClr val="009051"/>
                </a:solidFill>
              </a:rPr>
              <a:t>Advantages</a:t>
            </a:r>
            <a:r>
              <a:t>:</a:t>
            </a:r>
          </a:p>
          <a:p>
            <a:pPr lvl="1" marL="800100" indent="-342900">
              <a:spcBef>
                <a:spcPts val="500"/>
              </a:spcBef>
              <a:buChar char="•"/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Avoided the disadvantages in eliteness</a:t>
            </a:r>
          </a:p>
          <a:p>
            <a:pPr lvl="1" marL="800100" indent="-342900">
              <a:spcBef>
                <a:spcPts val="500"/>
              </a:spcBef>
              <a:buChar char="•"/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Defines a general framework, more accurate                   can further improve the model</a:t>
            </a:r>
          </a:p>
          <a:p>
            <a:pPr lvl="1" marL="800100" indent="-342900">
              <a:spcBef>
                <a:spcPts val="500"/>
              </a:spcBef>
              <a:buChar char="•"/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In some cases, has outperformed BM25</a:t>
            </a:r>
          </a:p>
          <a:p>
            <a:pPr lvl="1" marL="800100" indent="-342900">
              <a:spcBef>
                <a:spcPts val="500"/>
              </a:spcBef>
              <a:buChar char="•"/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>
              <a:spcBef>
                <a:spcPts val="500"/>
              </a:spcBef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b="1">
                <a:solidFill>
                  <a:srgbClr val="FF2600"/>
                </a:solidFill>
              </a:rPr>
              <a:t>Disadvantages</a:t>
            </a:r>
            <a:r>
              <a:t>: </a:t>
            </a:r>
          </a:p>
          <a:p>
            <a:pPr lvl="1" marL="800100" indent="-342900">
              <a:spcBef>
                <a:spcPts val="500"/>
              </a:spcBef>
              <a:buChar char="•"/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The assumed equivalence between query and document is unrealistic</a:t>
            </a:r>
          </a:p>
          <a:p>
            <a:pPr lvl="1" marL="800100" indent="-342900">
              <a:spcBef>
                <a:spcPts val="500"/>
              </a:spcBef>
              <a:buChar char="•"/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Only studied unigram language model</a:t>
            </a:r>
          </a:p>
          <a:p>
            <a:pPr lvl="1" marL="800100" indent="-342900">
              <a:spcBef>
                <a:spcPts val="500"/>
              </a:spcBef>
              <a:buChar char="•"/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Performance is not always good</a:t>
            </a:r>
          </a:p>
        </p:txBody>
      </p:sp>
      <p:pic>
        <p:nvPicPr>
          <p:cNvPr id="571" name="latex-image-1.pdf" descr="latex-image-1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668865" y="2492375"/>
            <a:ext cx="1305212" cy="28241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Equivalence to KL-divergence retrieval model"/>
          <p:cNvSpPr txBox="1"/>
          <p:nvPr>
            <p:ph type="title" idx="4294967295"/>
          </p:nvPr>
        </p:nvSpPr>
        <p:spPr>
          <a:xfrm>
            <a:off x="386860" y="528637"/>
            <a:ext cx="10550771" cy="657450"/>
          </a:xfrm>
          <a:prstGeom prst="rect">
            <a:avLst/>
          </a:prstGeom>
        </p:spPr>
        <p:txBody>
          <a:bodyPr lIns="45719" tIns="45719" rIns="45719" bIns="45719" anchor="t"/>
          <a:lstStyle>
            <a:lvl1pPr algn="l">
              <a:defRPr b="1"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Equivalence to KL-divergence retrieval model</a:t>
            </a:r>
          </a:p>
        </p:txBody>
      </p:sp>
      <p:sp>
        <p:nvSpPr>
          <p:cNvPr id="576" name="Slide Number"/>
          <p:cNvSpPr txBox="1"/>
          <p:nvPr>
            <p:ph type="sldNum" sz="quarter" idx="4294967295"/>
          </p:nvPr>
        </p:nvSpPr>
        <p:spPr>
          <a:xfrm>
            <a:off x="10787344" y="6049983"/>
            <a:ext cx="366664" cy="35522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8" tIns="35718" rIns="35718" bIns="35718" anchor="t"/>
          <a:lstStyle>
            <a:lvl1pPr algn="ctr" defTabSz="410765">
              <a:defRPr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577" name="KL divergence"/>
          <p:cNvSpPr txBox="1"/>
          <p:nvPr>
            <p:ph type="body" sz="half" idx="4294967295"/>
          </p:nvPr>
        </p:nvSpPr>
        <p:spPr>
          <a:xfrm>
            <a:off x="520005" y="2598631"/>
            <a:ext cx="10465555" cy="3163233"/>
          </a:xfrm>
          <a:prstGeom prst="rect">
            <a:avLst/>
          </a:prstGeom>
        </p:spPr>
        <p:txBody>
          <a:bodyPr lIns="45719" tIns="45719" rIns="45719" bIns="45719"/>
          <a:lstStyle>
            <a:lvl1pPr>
              <a:spcBef>
                <a:spcPts val="500"/>
              </a:spcBef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KL divergence</a:t>
            </a:r>
          </a:p>
        </p:txBody>
      </p:sp>
      <p:pic>
        <p:nvPicPr>
          <p:cNvPr id="578" name="latex-image-1.pdf" descr="latex-image-1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595246" y="2941080"/>
            <a:ext cx="3254876" cy="742618"/>
          </a:xfrm>
          <a:prstGeom prst="rect">
            <a:avLst/>
          </a:prstGeom>
          <a:ln w="12700">
            <a:miter lim="400000"/>
          </a:ln>
        </p:spPr>
      </p:pic>
      <p:pic>
        <p:nvPicPr>
          <p:cNvPr id="579" name="latex-image-1.pdf" descr="latex-image-1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484957" y="3784117"/>
            <a:ext cx="8216039" cy="820851"/>
          </a:xfrm>
          <a:prstGeom prst="rect">
            <a:avLst/>
          </a:prstGeom>
          <a:ln w="12700">
            <a:miter lim="400000"/>
          </a:ln>
        </p:spPr>
      </p:pic>
      <p:sp>
        <p:nvSpPr>
          <p:cNvPr id="580" name="Line"/>
          <p:cNvSpPr/>
          <p:nvPr/>
        </p:nvSpPr>
        <p:spPr>
          <a:xfrm flipV="1">
            <a:off x="2071849" y="4449267"/>
            <a:ext cx="1" cy="557407"/>
          </a:xfrm>
          <a:prstGeom prst="line">
            <a:avLst/>
          </a:prstGeom>
          <a:ln w="25400">
            <a:solidFill>
              <a:srgbClr val="FF2600"/>
            </a:solidFill>
            <a:tailEnd type="triangle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581" name="why not the opposite?"/>
          <p:cNvSpPr txBox="1"/>
          <p:nvPr/>
        </p:nvSpPr>
        <p:spPr>
          <a:xfrm>
            <a:off x="153835" y="5098764"/>
            <a:ext cx="3353429" cy="4124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lnSpc>
                <a:spcPts val="4000"/>
              </a:lnSpc>
              <a:defRPr b="1" i="1" sz="2200">
                <a:solidFill>
                  <a:srgbClr val="FF26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why not the opposite?</a:t>
            </a:r>
          </a:p>
        </p:txBody>
      </p:sp>
      <p:sp>
        <p:nvSpPr>
          <p:cNvPr id="582" name="Rectangle"/>
          <p:cNvSpPr/>
          <p:nvPr/>
        </p:nvSpPr>
        <p:spPr>
          <a:xfrm>
            <a:off x="6375400" y="3659075"/>
            <a:ext cx="3917234" cy="902024"/>
          </a:xfrm>
          <a:prstGeom prst="rect">
            <a:avLst/>
          </a:prstGeom>
          <a:ln w="25400">
            <a:solidFill>
              <a:srgbClr val="FF2600"/>
            </a:solidFill>
            <a:custDash>
              <a:ds d="200000" sp="200000"/>
            </a:custDash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8" tIns="45718" rIns="45718" bIns="45718" anchor="ctr"/>
          <a:lstStyle/>
          <a:p>
            <a:pPr/>
          </a:p>
        </p:txBody>
      </p:sp>
      <p:sp>
        <p:nvSpPr>
          <p:cNvPr id="583" name="constant"/>
          <p:cNvSpPr txBox="1"/>
          <p:nvPr/>
        </p:nvSpPr>
        <p:spPr>
          <a:xfrm>
            <a:off x="8495479" y="4705387"/>
            <a:ext cx="1757694" cy="4124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lnSpc>
                <a:spcPts val="4000"/>
              </a:lnSpc>
              <a:defRPr b="1" i="1" sz="2200">
                <a:solidFill>
                  <a:srgbClr val="FF26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constant</a:t>
            </a:r>
          </a:p>
        </p:txBody>
      </p:sp>
      <p:sp>
        <p:nvSpPr>
          <p:cNvPr id="584" name=".   .   ."/>
          <p:cNvSpPr txBox="1"/>
          <p:nvPr/>
        </p:nvSpPr>
        <p:spPr>
          <a:xfrm>
            <a:off x="3309606" y="4799671"/>
            <a:ext cx="838048" cy="358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/>
            <a:r>
              <a:t>.   .   . </a:t>
            </a:r>
          </a:p>
        </p:txBody>
      </p:sp>
      <p:pic>
        <p:nvPicPr>
          <p:cNvPr id="585" name="latex-image-1.pdf" descr="latex-image-1.pd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730053" y="5284341"/>
            <a:ext cx="5622829" cy="820851"/>
          </a:xfrm>
          <a:prstGeom prst="rect">
            <a:avLst/>
          </a:prstGeom>
          <a:ln w="12700">
            <a:miter lim="400000"/>
          </a:ln>
        </p:spPr>
      </p:pic>
      <p:pic>
        <p:nvPicPr>
          <p:cNvPr id="586" name="latex-image-1.pdf" descr="latex-image-1.pdf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2251127" y="1497874"/>
            <a:ext cx="7416314" cy="788970"/>
          </a:xfrm>
          <a:prstGeom prst="rect">
            <a:avLst/>
          </a:prstGeom>
          <a:ln w="12700">
            <a:miter lim="400000"/>
          </a:ln>
        </p:spPr>
      </p:pic>
      <p:sp>
        <p:nvSpPr>
          <p:cNvPr id="587" name="Rectangle"/>
          <p:cNvSpPr/>
          <p:nvPr/>
        </p:nvSpPr>
        <p:spPr>
          <a:xfrm>
            <a:off x="4000667" y="5243755"/>
            <a:ext cx="1418162" cy="795451"/>
          </a:xfrm>
          <a:prstGeom prst="rect">
            <a:avLst/>
          </a:prstGeom>
          <a:ln w="25400">
            <a:solidFill>
              <a:srgbClr val="FF2600"/>
            </a:solidFill>
            <a:custDash>
              <a:ds d="200000" sp="200000"/>
            </a:custDash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8" tIns="45718" rIns="45718" bIns="45718" anchor="ctr"/>
          <a:lstStyle/>
          <a:p>
            <a:pPr/>
          </a:p>
        </p:txBody>
      </p:sp>
      <p:sp>
        <p:nvSpPr>
          <p:cNvPr id="588" name="Rectangle"/>
          <p:cNvSpPr/>
          <p:nvPr/>
        </p:nvSpPr>
        <p:spPr>
          <a:xfrm>
            <a:off x="5250203" y="1478692"/>
            <a:ext cx="1418162" cy="795452"/>
          </a:xfrm>
          <a:prstGeom prst="rect">
            <a:avLst/>
          </a:prstGeom>
          <a:ln w="25400">
            <a:solidFill>
              <a:srgbClr val="FF2600"/>
            </a:solidFill>
            <a:custDash>
              <a:ds d="200000" sp="200000"/>
            </a:custDash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8" tIns="45718" rIns="45718" bIns="45718" anchor="ctr"/>
          <a:lstStyle/>
          <a:p>
            <a:pPr/>
          </a:p>
        </p:txBody>
      </p:sp>
      <p:sp>
        <p:nvSpPr>
          <p:cNvPr id="589" name="smoothed"/>
          <p:cNvSpPr txBox="1"/>
          <p:nvPr/>
        </p:nvSpPr>
        <p:spPr>
          <a:xfrm>
            <a:off x="4873936" y="4708731"/>
            <a:ext cx="1757693" cy="4124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lnSpc>
                <a:spcPts val="4000"/>
              </a:lnSpc>
              <a:defRPr b="1" i="1" sz="2200">
                <a:solidFill>
                  <a:srgbClr val="FF26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smoothed</a:t>
            </a:r>
          </a:p>
        </p:txBody>
      </p:sp>
      <p:sp>
        <p:nvSpPr>
          <p:cNvPr id="590" name="Notes on the KL-divergence retrieval formula and Dirichlet prior smoothing"/>
          <p:cNvSpPr txBox="1"/>
          <p:nvPr/>
        </p:nvSpPr>
        <p:spPr>
          <a:xfrm>
            <a:off x="583380" y="6268304"/>
            <a:ext cx="11274607" cy="4124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lnSpc>
                <a:spcPts val="4000"/>
              </a:lnSpc>
              <a:defRPr i="1"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Notes on the KL-divergence retrieval formula and Dirichlet prior smoothing</a:t>
            </a:r>
          </a:p>
        </p:txBody>
      </p:sp>
      <p:sp>
        <p:nvSpPr>
          <p:cNvPr id="591" name="(Eq. 1)"/>
          <p:cNvSpPr txBox="1"/>
          <p:nvPr/>
        </p:nvSpPr>
        <p:spPr>
          <a:xfrm>
            <a:off x="9168579" y="5488517"/>
            <a:ext cx="1757694" cy="4124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lnSpc>
                <a:spcPts val="4000"/>
              </a:lnSpc>
              <a:defRPr b="1" i="1" sz="2200">
                <a:solidFill>
                  <a:srgbClr val="FF26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(Eq. 1)</a:t>
            </a:r>
          </a:p>
        </p:txBody>
      </p:sp>
      <p:sp>
        <p:nvSpPr>
          <p:cNvPr id="592" name="Rectangle"/>
          <p:cNvSpPr/>
          <p:nvPr/>
        </p:nvSpPr>
        <p:spPr>
          <a:xfrm>
            <a:off x="5043183" y="3831383"/>
            <a:ext cx="996569" cy="55740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/>
          </a:p>
        </p:txBody>
      </p:sp>
      <p:pic>
        <p:nvPicPr>
          <p:cNvPr id="593" name="latex-image-1.pdf" descr="latex-image-1.pdf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5048095" y="4002633"/>
            <a:ext cx="986745" cy="35522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after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82" grpId="1"/>
      <p:bldP build="whole" bldLvl="1" animBg="1" rev="0" advAuto="0" spid="588" grpId="3"/>
      <p:bldP build="whole" bldLvl="1" animBg="1" rev="0" advAuto="0" spid="587" grpId="2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Estimating"/>
          <p:cNvSpPr txBox="1"/>
          <p:nvPr>
            <p:ph type="title" idx="4294967295"/>
          </p:nvPr>
        </p:nvSpPr>
        <p:spPr>
          <a:xfrm>
            <a:off x="386860" y="528637"/>
            <a:ext cx="10550771" cy="657450"/>
          </a:xfrm>
          <a:prstGeom prst="rect">
            <a:avLst/>
          </a:prstGeom>
        </p:spPr>
        <p:txBody>
          <a:bodyPr lIns="45719" tIns="45719" rIns="45719" bIns="45719" anchor="t"/>
          <a:lstStyle>
            <a:lvl1pPr algn="l">
              <a:defRPr b="1"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Estimating </a:t>
            </a:r>
          </a:p>
        </p:txBody>
      </p:sp>
      <p:sp>
        <p:nvSpPr>
          <p:cNvPr id="598" name="Slide Number"/>
          <p:cNvSpPr txBox="1"/>
          <p:nvPr>
            <p:ph type="sldNum" sz="quarter" idx="4294967295"/>
          </p:nvPr>
        </p:nvSpPr>
        <p:spPr>
          <a:xfrm>
            <a:off x="10787344" y="6049983"/>
            <a:ext cx="366664" cy="35522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8" tIns="35718" rIns="35718" bIns="35718" anchor="t"/>
          <a:lstStyle>
            <a:lvl1pPr algn="ctr" defTabSz="410765">
              <a:defRPr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599" name="Estimating                  based on the maximum likelihood estimation…"/>
          <p:cNvSpPr txBox="1"/>
          <p:nvPr>
            <p:ph type="body" idx="4294967295"/>
          </p:nvPr>
        </p:nvSpPr>
        <p:spPr>
          <a:xfrm>
            <a:off x="600769" y="1544531"/>
            <a:ext cx="10550771" cy="3519874"/>
          </a:xfrm>
          <a:prstGeom prst="rect">
            <a:avLst/>
          </a:prstGeom>
        </p:spPr>
        <p:txBody>
          <a:bodyPr lIns="45719" tIns="45719" rIns="45719" bIns="45719"/>
          <a:lstStyle/>
          <a:p>
            <a:pPr>
              <a:spcBef>
                <a:spcPts val="500"/>
              </a:spcBef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Estimating                  based on the maximum likelihood estimation</a:t>
            </a:r>
          </a:p>
          <a:p>
            <a:pPr>
              <a:spcBef>
                <a:spcPts val="500"/>
              </a:spcBef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>
              <a:spcBef>
                <a:spcPts val="500"/>
              </a:spcBef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>
              <a:spcBef>
                <a:spcPts val="500"/>
              </a:spcBef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Disadvantage: if the word is unseen, probability will be 0</a:t>
            </a:r>
          </a:p>
          <a:p>
            <a:pPr>
              <a:spcBef>
                <a:spcPts val="500"/>
              </a:spcBef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>
              <a:spcBef>
                <a:spcPts val="500"/>
              </a:spcBef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Solution: language model smoothing:</a:t>
            </a:r>
          </a:p>
        </p:txBody>
      </p:sp>
      <p:pic>
        <p:nvPicPr>
          <p:cNvPr id="600" name="latex-image-1.pdf" descr="latex-image-1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550765" y="639955"/>
            <a:ext cx="1305212" cy="282415"/>
          </a:xfrm>
          <a:prstGeom prst="rect">
            <a:avLst/>
          </a:prstGeom>
          <a:ln w="12700">
            <a:miter lim="400000"/>
          </a:ln>
        </p:spPr>
      </p:pic>
      <p:pic>
        <p:nvPicPr>
          <p:cNvPr id="601" name="latex-image-1.pdf" descr="latex-image-1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550765" y="1605155"/>
            <a:ext cx="1305212" cy="282415"/>
          </a:xfrm>
          <a:prstGeom prst="rect">
            <a:avLst/>
          </a:prstGeom>
          <a:ln w="12700">
            <a:miter lim="400000"/>
          </a:ln>
        </p:spPr>
      </p:pic>
      <p:pic>
        <p:nvPicPr>
          <p:cNvPr id="602" name="latex-image-1.pdf" descr="latex-image-1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121646" y="2093118"/>
            <a:ext cx="2905004" cy="657449"/>
          </a:xfrm>
          <a:prstGeom prst="rect">
            <a:avLst/>
          </a:prstGeom>
          <a:ln w="12700">
            <a:miter lim="400000"/>
          </a:ln>
        </p:spPr>
      </p:pic>
      <p:pic>
        <p:nvPicPr>
          <p:cNvPr id="603" name="latex-image-1.pdf" descr="latex-image-1.pd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736278" y="4246215"/>
            <a:ext cx="3707703" cy="657449"/>
          </a:xfrm>
          <a:prstGeom prst="rect">
            <a:avLst/>
          </a:prstGeom>
          <a:ln w="12700">
            <a:miter lim="400000"/>
          </a:ln>
        </p:spPr>
      </p:pic>
      <p:pic>
        <p:nvPicPr>
          <p:cNvPr id="604" name="latex-image-1.pdf" descr="latex-image-1.pdf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127676" y="4273123"/>
            <a:ext cx="1577490" cy="603632"/>
          </a:xfrm>
          <a:prstGeom prst="rect">
            <a:avLst/>
          </a:prstGeom>
          <a:ln w="12700">
            <a:miter lim="400000"/>
          </a:ln>
        </p:spPr>
      </p:pic>
      <p:sp>
        <p:nvSpPr>
          <p:cNvPr id="605" name="(plug in Eq. 1)"/>
          <p:cNvSpPr txBox="1"/>
          <p:nvPr/>
        </p:nvSpPr>
        <p:spPr>
          <a:xfrm>
            <a:off x="9126799" y="4368690"/>
            <a:ext cx="4120687" cy="4124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lnSpc>
                <a:spcPts val="4000"/>
              </a:lnSpc>
              <a:defRPr b="1" i="1" sz="2200">
                <a:solidFill>
                  <a:srgbClr val="FF26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(plug in Eq. 1)</a:t>
            </a:r>
          </a:p>
        </p:txBody>
      </p:sp>
      <p:pic>
        <p:nvPicPr>
          <p:cNvPr id="606" name="latex-image-1.pdf" descr="latex-image-1.pdf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2814637" y="5073005"/>
            <a:ext cx="4213215" cy="688853"/>
          </a:xfrm>
          <a:prstGeom prst="rect">
            <a:avLst/>
          </a:prstGeom>
          <a:ln w="12700">
            <a:miter lim="400000"/>
          </a:ln>
        </p:spPr>
      </p:pic>
      <p:sp>
        <p:nvSpPr>
          <p:cNvPr id="607" name="Dirichlet smoothing"/>
          <p:cNvSpPr txBox="1"/>
          <p:nvPr/>
        </p:nvSpPr>
        <p:spPr>
          <a:xfrm>
            <a:off x="8656899" y="5211182"/>
            <a:ext cx="4120687" cy="4124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lnSpc>
                <a:spcPts val="4000"/>
              </a:lnSpc>
              <a:defRPr b="1" i="1" sz="2200">
                <a:solidFill>
                  <a:srgbClr val="FF26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Dirichlet smoothing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Estimating"/>
          <p:cNvSpPr txBox="1"/>
          <p:nvPr>
            <p:ph type="title" idx="4294967295"/>
          </p:nvPr>
        </p:nvSpPr>
        <p:spPr>
          <a:xfrm>
            <a:off x="386860" y="528637"/>
            <a:ext cx="10550771" cy="657450"/>
          </a:xfrm>
          <a:prstGeom prst="rect">
            <a:avLst/>
          </a:prstGeom>
        </p:spPr>
        <p:txBody>
          <a:bodyPr lIns="45719" tIns="45719" rIns="45719" bIns="45719" anchor="t"/>
          <a:lstStyle>
            <a:lvl1pPr algn="l">
              <a:defRPr b="1"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Estimating </a:t>
            </a:r>
          </a:p>
        </p:txBody>
      </p:sp>
      <p:sp>
        <p:nvSpPr>
          <p:cNvPr id="612" name="Slide Number"/>
          <p:cNvSpPr txBox="1"/>
          <p:nvPr>
            <p:ph type="sldNum" sz="quarter" idx="4294967295"/>
          </p:nvPr>
        </p:nvSpPr>
        <p:spPr>
          <a:xfrm>
            <a:off x="10787344" y="6049983"/>
            <a:ext cx="366664" cy="35522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8" tIns="35718" rIns="35718" bIns="35718" anchor="t"/>
          <a:lstStyle>
            <a:lvl1pPr algn="ctr" defTabSz="410765">
              <a:defRPr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613" name="Dirichlet smoothing…"/>
          <p:cNvSpPr txBox="1"/>
          <p:nvPr>
            <p:ph type="body" idx="4294967295"/>
          </p:nvPr>
        </p:nvSpPr>
        <p:spPr>
          <a:xfrm>
            <a:off x="600769" y="1544531"/>
            <a:ext cx="10844061" cy="3259475"/>
          </a:xfrm>
          <a:prstGeom prst="rect">
            <a:avLst/>
          </a:prstGeom>
        </p:spPr>
        <p:txBody>
          <a:bodyPr lIns="45719" tIns="45719" rIns="45719" bIns="45719"/>
          <a:lstStyle/>
          <a:p>
            <a:pPr>
              <a:spcBef>
                <a:spcPts val="500"/>
              </a:spcBef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Dirichlet smoothing</a:t>
            </a:r>
          </a:p>
          <a:p>
            <a:pPr>
              <a:spcBef>
                <a:spcPts val="500"/>
              </a:spcBef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>
              <a:spcBef>
                <a:spcPts val="500"/>
              </a:spcBef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>
              <a:spcBef>
                <a:spcPts val="500"/>
              </a:spcBef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>
              <a:spcBef>
                <a:spcPts val="500"/>
              </a:spcBef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Jelinek-Mercer smoothing</a:t>
            </a:r>
          </a:p>
        </p:txBody>
      </p:sp>
      <p:pic>
        <p:nvPicPr>
          <p:cNvPr id="614" name="latex-image-1.pdf" descr="latex-image-1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550765" y="639955"/>
            <a:ext cx="1305212" cy="282415"/>
          </a:xfrm>
          <a:prstGeom prst="rect">
            <a:avLst/>
          </a:prstGeom>
          <a:ln w="12700">
            <a:miter lim="400000"/>
          </a:ln>
        </p:spPr>
      </p:pic>
      <p:pic>
        <p:nvPicPr>
          <p:cNvPr id="615" name="latex-image-1.pdf" descr="latex-image-1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562428" y="2268262"/>
            <a:ext cx="8199635" cy="769821"/>
          </a:xfrm>
          <a:prstGeom prst="rect">
            <a:avLst/>
          </a:prstGeom>
          <a:ln w="12700">
            <a:miter lim="400000"/>
          </a:ln>
        </p:spPr>
      </p:pic>
      <p:pic>
        <p:nvPicPr>
          <p:cNvPr id="616" name="latex-image-1.pdf" descr="latex-image-1.pd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613098" y="4017919"/>
            <a:ext cx="7021147" cy="72747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Question from last lecture"/>
          <p:cNvSpPr txBox="1"/>
          <p:nvPr>
            <p:ph type="title" idx="4294967295"/>
          </p:nvPr>
        </p:nvSpPr>
        <p:spPr>
          <a:xfrm>
            <a:off x="386860" y="528637"/>
            <a:ext cx="10550771" cy="657450"/>
          </a:xfrm>
          <a:prstGeom prst="rect">
            <a:avLst/>
          </a:prstGeom>
        </p:spPr>
        <p:txBody>
          <a:bodyPr lIns="45719" tIns="45719" rIns="45719" bIns="45719" anchor="t"/>
          <a:lstStyle>
            <a:lvl1pPr algn="l">
              <a:defRPr b="1"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Question from last lecture</a:t>
            </a:r>
          </a:p>
        </p:txBody>
      </p:sp>
      <p:sp>
        <p:nvSpPr>
          <p:cNvPr id="72" name="Slide Number"/>
          <p:cNvSpPr txBox="1"/>
          <p:nvPr>
            <p:ph type="sldNum" sz="quarter" idx="4294967295"/>
          </p:nvPr>
        </p:nvSpPr>
        <p:spPr>
          <a:xfrm>
            <a:off x="10857975" y="6049983"/>
            <a:ext cx="225402" cy="35522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8" tIns="35718" rIns="35718" bIns="35718" anchor="t"/>
          <a:lstStyle>
            <a:lvl1pPr algn="ctr" defTabSz="410765">
              <a:defRPr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73" name="Between the two term-frequency rescaling methods, which one works better? Max normalization or logarithmic?…"/>
          <p:cNvSpPr txBox="1"/>
          <p:nvPr>
            <p:ph type="body" idx="4294967295"/>
          </p:nvPr>
        </p:nvSpPr>
        <p:spPr>
          <a:xfrm>
            <a:off x="634142" y="1544531"/>
            <a:ext cx="10550770" cy="4932430"/>
          </a:xfrm>
          <a:prstGeom prst="rect">
            <a:avLst/>
          </a:prstGeom>
        </p:spPr>
        <p:txBody>
          <a:bodyPr lIns="45719" tIns="45719" rIns="45719" bIns="45719"/>
          <a:lstStyle/>
          <a:p>
            <a:pPr>
              <a:spcBef>
                <a:spcPts val="500"/>
              </a:spcBef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Between the two term-frequency rescaling methods, which one works better? Max normalization or logarithmic? </a:t>
            </a:r>
          </a:p>
          <a:p>
            <a:pPr>
              <a:spcBef>
                <a:spcPts val="500"/>
              </a:spcBef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>
              <a:spcBef>
                <a:spcPts val="500"/>
              </a:spcBef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>
              <a:spcBef>
                <a:spcPts val="500"/>
              </a:spcBef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>
              <a:spcBef>
                <a:spcPts val="500"/>
              </a:spcBef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b="1"/>
              <a:t>Max TF is unstable:</a:t>
            </a:r>
          </a:p>
          <a:p>
            <a:pPr lvl="1" marL="800100" indent="-342900">
              <a:spcBef>
                <a:spcPts val="500"/>
              </a:spcBef>
              <a:buChar char="•"/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max TF in a document vary with change of stop words set</a:t>
            </a:r>
          </a:p>
          <a:p>
            <a:pPr lvl="1" marL="800100" indent="-342900">
              <a:spcBef>
                <a:spcPts val="500"/>
              </a:spcBef>
              <a:buChar char="•"/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When max TF in document d is an outlier, the normalization is incomparable with other documents</a:t>
            </a:r>
          </a:p>
          <a:p>
            <a:pPr lvl="1" marL="800100" indent="-342900">
              <a:spcBef>
                <a:spcPts val="500"/>
              </a:spcBef>
              <a:buChar char="•"/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Does not work well with documents with different TF distribution</a:t>
            </a:r>
          </a:p>
        </p:txBody>
      </p:sp>
      <p:pic>
        <p:nvPicPr>
          <p:cNvPr id="74" name="latex-image-1.pdf" descr="latex-image-1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972724" y="2503476"/>
            <a:ext cx="4542463" cy="637279"/>
          </a:xfrm>
          <a:prstGeom prst="rect">
            <a:avLst/>
          </a:prstGeom>
          <a:ln w="12700">
            <a:miter lim="400000"/>
          </a:ln>
        </p:spPr>
      </p:pic>
      <p:sp>
        <p:nvSpPr>
          <p:cNvPr id="75" name="Max TF normalization"/>
          <p:cNvSpPr txBox="1"/>
          <p:nvPr/>
        </p:nvSpPr>
        <p:spPr>
          <a:xfrm>
            <a:off x="1659730" y="2602958"/>
            <a:ext cx="1960304" cy="6923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b="1" sz="2100">
                <a:solidFill>
                  <a:srgbClr val="FF26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Max TF normalization</a:t>
            </a:r>
          </a:p>
        </p:txBody>
      </p:sp>
      <p:sp>
        <p:nvSpPr>
          <p:cNvPr id="76" name="Rectangle"/>
          <p:cNvSpPr/>
          <p:nvPr/>
        </p:nvSpPr>
        <p:spPr>
          <a:xfrm>
            <a:off x="4869874" y="1887803"/>
            <a:ext cx="1584743" cy="487170"/>
          </a:xfrm>
          <a:prstGeom prst="rect">
            <a:avLst/>
          </a:prstGeom>
          <a:ln w="25400">
            <a:solidFill>
              <a:srgbClr val="FF2600"/>
            </a:solidFill>
            <a:miter lim="400000"/>
          </a:ln>
        </p:spPr>
        <p:txBody>
          <a:bodyPr lIns="45718" tIns="45718" rIns="45718" bIns="45718" anchor="ctr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Other smoothing methods"/>
          <p:cNvSpPr txBox="1"/>
          <p:nvPr>
            <p:ph type="title" idx="4294967295"/>
          </p:nvPr>
        </p:nvSpPr>
        <p:spPr>
          <a:xfrm>
            <a:off x="386860" y="528637"/>
            <a:ext cx="10550771" cy="657450"/>
          </a:xfrm>
          <a:prstGeom prst="rect">
            <a:avLst/>
          </a:prstGeom>
        </p:spPr>
        <p:txBody>
          <a:bodyPr lIns="45719" tIns="45719" rIns="45719" bIns="45719" anchor="t"/>
          <a:lstStyle>
            <a:lvl1pPr algn="l">
              <a:defRPr b="1"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Other smoothing methods</a:t>
            </a:r>
          </a:p>
        </p:txBody>
      </p:sp>
      <p:sp>
        <p:nvSpPr>
          <p:cNvPr id="621" name="Slide Number"/>
          <p:cNvSpPr txBox="1"/>
          <p:nvPr>
            <p:ph type="sldNum" sz="quarter" idx="4294967295"/>
          </p:nvPr>
        </p:nvSpPr>
        <p:spPr>
          <a:xfrm>
            <a:off x="10787344" y="6049983"/>
            <a:ext cx="366664" cy="35522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8" tIns="35718" rIns="35718" bIns="35718" anchor="t"/>
          <a:lstStyle>
            <a:lvl1pPr algn="ctr" defTabSz="410765">
              <a:defRPr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622" name="Additive smoothing…"/>
          <p:cNvSpPr txBox="1"/>
          <p:nvPr>
            <p:ph type="body" idx="4294967295"/>
          </p:nvPr>
        </p:nvSpPr>
        <p:spPr>
          <a:xfrm>
            <a:off x="600769" y="1544531"/>
            <a:ext cx="10867788" cy="4705985"/>
          </a:xfrm>
          <a:prstGeom prst="rect">
            <a:avLst/>
          </a:prstGeom>
        </p:spPr>
        <p:txBody>
          <a:bodyPr lIns="45719" tIns="45719" rIns="45719" bIns="45719"/>
          <a:lstStyle/>
          <a:p>
            <a:pPr>
              <a:spcBef>
                <a:spcPts val="500"/>
              </a:spcBef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Additive smoothing</a:t>
            </a:r>
          </a:p>
          <a:p>
            <a:pPr>
              <a:spcBef>
                <a:spcPts val="500"/>
              </a:spcBef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>
              <a:spcBef>
                <a:spcPts val="500"/>
              </a:spcBef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Good-Turing smoothing</a:t>
            </a:r>
          </a:p>
          <a:p>
            <a:pPr>
              <a:spcBef>
                <a:spcPts val="500"/>
              </a:spcBef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>
              <a:spcBef>
                <a:spcPts val="500"/>
              </a:spcBef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Absolute discounting</a:t>
            </a:r>
          </a:p>
          <a:p>
            <a:pPr>
              <a:spcBef>
                <a:spcPts val="500"/>
              </a:spcBef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>
              <a:spcBef>
                <a:spcPts val="500"/>
              </a:spcBef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Kneser-ney smoothing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Tuning parameters in smoothing models [Zhai and Lafferty 02]"/>
          <p:cNvSpPr txBox="1"/>
          <p:nvPr>
            <p:ph type="title" idx="4294967295"/>
          </p:nvPr>
        </p:nvSpPr>
        <p:spPr>
          <a:xfrm>
            <a:off x="386860" y="528637"/>
            <a:ext cx="11531349" cy="781672"/>
          </a:xfrm>
          <a:prstGeom prst="rect">
            <a:avLst/>
          </a:prstGeom>
        </p:spPr>
        <p:txBody>
          <a:bodyPr lIns="45719" tIns="45719" rIns="45719" bIns="45719" anchor="t"/>
          <a:lstStyle>
            <a:lvl1pPr algn="l">
              <a:defRPr b="1"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Tuning parameters in smoothing models [Zhai and Lafferty 02]</a:t>
            </a:r>
          </a:p>
        </p:txBody>
      </p:sp>
      <p:sp>
        <p:nvSpPr>
          <p:cNvPr id="627" name="Slide Number"/>
          <p:cNvSpPr txBox="1"/>
          <p:nvPr>
            <p:ph type="sldNum" sz="quarter" idx="4294967295"/>
          </p:nvPr>
        </p:nvSpPr>
        <p:spPr>
          <a:xfrm>
            <a:off x="10787344" y="6049983"/>
            <a:ext cx="366664" cy="35522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8" tIns="35718" rIns="35718" bIns="35718" anchor="t"/>
          <a:lstStyle>
            <a:lvl1pPr algn="ctr" defTabSz="410765">
              <a:defRPr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  <p:pic>
        <p:nvPicPr>
          <p:cNvPr id="628" name="latex-image-1.pdf" descr="latex-image-1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562428" y="1531662"/>
            <a:ext cx="8199635" cy="769821"/>
          </a:xfrm>
          <a:prstGeom prst="rect">
            <a:avLst/>
          </a:prstGeom>
          <a:ln w="12700">
            <a:miter lim="400000"/>
          </a:ln>
        </p:spPr>
      </p:pic>
      <p:sp>
        <p:nvSpPr>
          <p:cNvPr id="629" name="Tuning parameter     using “leave-one-out” method…"/>
          <p:cNvSpPr txBox="1"/>
          <p:nvPr>
            <p:ph type="body" sz="half" idx="4294967295"/>
          </p:nvPr>
        </p:nvSpPr>
        <p:spPr>
          <a:xfrm>
            <a:off x="702369" y="2839931"/>
            <a:ext cx="11529765" cy="2774716"/>
          </a:xfrm>
          <a:prstGeom prst="rect">
            <a:avLst/>
          </a:prstGeom>
        </p:spPr>
        <p:txBody>
          <a:bodyPr lIns="45719" tIns="45719" rIns="45719" bIns="45719"/>
          <a:lstStyle/>
          <a:p>
            <a:pPr>
              <a:spcBef>
                <a:spcPts val="500"/>
              </a:spcBef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Tuning parameter     using “leave-one-out” method </a:t>
            </a:r>
          </a:p>
          <a:p>
            <a:pPr>
              <a:spcBef>
                <a:spcPts val="500"/>
              </a:spcBef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>
              <a:spcBef>
                <a:spcPts val="500"/>
              </a:spcBef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>
              <a:spcBef>
                <a:spcPts val="500"/>
              </a:spcBef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>
              <a:spcBef>
                <a:spcPts val="500"/>
              </a:spcBef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Estimating parameter using Newton’s method (2nd derivative)</a:t>
            </a:r>
          </a:p>
        </p:txBody>
      </p:sp>
      <p:pic>
        <p:nvPicPr>
          <p:cNvPr id="630" name="latex-image-1.pdf" descr="latex-image-1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605956" y="2989460"/>
            <a:ext cx="197437" cy="246796"/>
          </a:xfrm>
          <a:prstGeom prst="rect">
            <a:avLst/>
          </a:prstGeom>
          <a:ln w="12700">
            <a:miter lim="400000"/>
          </a:ln>
        </p:spPr>
      </p:pic>
      <p:pic>
        <p:nvPicPr>
          <p:cNvPr id="631" name="latex-image-1.pdf" descr="latex-image-1.pd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437358" y="3485455"/>
            <a:ext cx="5031798" cy="871966"/>
          </a:xfrm>
          <a:prstGeom prst="rect">
            <a:avLst/>
          </a:prstGeom>
          <a:ln w="12700">
            <a:miter lim="400000"/>
          </a:ln>
        </p:spPr>
      </p:pic>
      <p:sp>
        <p:nvSpPr>
          <p:cNvPr id="632" name="Line"/>
          <p:cNvSpPr/>
          <p:nvPr/>
        </p:nvSpPr>
        <p:spPr>
          <a:xfrm flipH="1">
            <a:off x="6999449" y="4106367"/>
            <a:ext cx="1044522" cy="1"/>
          </a:xfrm>
          <a:prstGeom prst="line">
            <a:avLst/>
          </a:prstGeom>
          <a:ln w="25400">
            <a:solidFill>
              <a:srgbClr val="FF2600"/>
            </a:solidFill>
            <a:tailEnd type="triangle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633" name="remove"/>
          <p:cNvSpPr txBox="1"/>
          <p:nvPr/>
        </p:nvSpPr>
        <p:spPr>
          <a:xfrm>
            <a:off x="8167535" y="3887418"/>
            <a:ext cx="3353429" cy="4124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lnSpc>
                <a:spcPts val="4000"/>
              </a:lnSpc>
              <a:defRPr b="1" i="1" sz="2200">
                <a:solidFill>
                  <a:srgbClr val="FF26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remove </a:t>
            </a:r>
          </a:p>
        </p:txBody>
      </p:sp>
      <p:pic>
        <p:nvPicPr>
          <p:cNvPr id="634" name="latex-image-1.pdf" descr="latex-image-1.pdf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9384059" y="4025841"/>
            <a:ext cx="366664" cy="237253"/>
          </a:xfrm>
          <a:prstGeom prst="rect">
            <a:avLst/>
          </a:prstGeom>
          <a:ln w="12700">
            <a:miter lim="400000"/>
          </a:ln>
        </p:spPr>
      </p:pic>
      <p:sp>
        <p:nvSpPr>
          <p:cNvPr id="635" name="Two-stage language models for information retrieval"/>
          <p:cNvSpPr txBox="1"/>
          <p:nvPr/>
        </p:nvSpPr>
        <p:spPr>
          <a:xfrm>
            <a:off x="560223" y="6251450"/>
            <a:ext cx="5360265" cy="3506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i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Two-stage language models for information retrieval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Tuning parameters in smoothing models [Zhai and Lafferty 02]"/>
          <p:cNvSpPr txBox="1"/>
          <p:nvPr>
            <p:ph type="title" idx="4294967295"/>
          </p:nvPr>
        </p:nvSpPr>
        <p:spPr>
          <a:xfrm>
            <a:off x="386860" y="528637"/>
            <a:ext cx="11531349" cy="781672"/>
          </a:xfrm>
          <a:prstGeom prst="rect">
            <a:avLst/>
          </a:prstGeom>
        </p:spPr>
        <p:txBody>
          <a:bodyPr lIns="45719" tIns="45719" rIns="45719" bIns="45719" anchor="t"/>
          <a:lstStyle>
            <a:lvl1pPr algn="l">
              <a:defRPr b="1"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Tuning parameters in smoothing models [Zhai and Lafferty 02]</a:t>
            </a:r>
          </a:p>
        </p:txBody>
      </p:sp>
      <p:sp>
        <p:nvSpPr>
          <p:cNvPr id="640" name="Slide Number"/>
          <p:cNvSpPr txBox="1"/>
          <p:nvPr>
            <p:ph type="sldNum" sz="quarter" idx="4294967295"/>
          </p:nvPr>
        </p:nvSpPr>
        <p:spPr>
          <a:xfrm>
            <a:off x="10787344" y="6049983"/>
            <a:ext cx="366664" cy="35522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8" tIns="35718" rIns="35718" bIns="35718" anchor="t"/>
          <a:lstStyle>
            <a:lvl1pPr algn="ctr" defTabSz="410765">
              <a:defRPr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641" name="Tuning parameter     using MLE for the query probability…"/>
          <p:cNvSpPr txBox="1"/>
          <p:nvPr>
            <p:ph type="body" sz="half" idx="4294967295"/>
          </p:nvPr>
        </p:nvSpPr>
        <p:spPr>
          <a:xfrm>
            <a:off x="689669" y="2576093"/>
            <a:ext cx="11531349" cy="2409572"/>
          </a:xfrm>
          <a:prstGeom prst="rect">
            <a:avLst/>
          </a:prstGeom>
        </p:spPr>
        <p:txBody>
          <a:bodyPr lIns="45719" tIns="45719" rIns="45719" bIns="45719"/>
          <a:lstStyle/>
          <a:p>
            <a:pPr>
              <a:spcBef>
                <a:spcPts val="500"/>
              </a:spcBef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Tuning parameter     using MLE for the query probability</a:t>
            </a:r>
          </a:p>
          <a:p>
            <a:pPr>
              <a:spcBef>
                <a:spcPts val="500"/>
              </a:spcBef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>
              <a:spcBef>
                <a:spcPts val="500"/>
              </a:spcBef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>
              <a:spcBef>
                <a:spcPts val="500"/>
              </a:spcBef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EM algorithm:</a:t>
            </a:r>
          </a:p>
        </p:txBody>
      </p:sp>
      <p:pic>
        <p:nvPicPr>
          <p:cNvPr id="642" name="latex-image-1.pdf" descr="latex-image-1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641961" y="1503319"/>
            <a:ext cx="7021147" cy="727478"/>
          </a:xfrm>
          <a:prstGeom prst="rect">
            <a:avLst/>
          </a:prstGeom>
          <a:ln w="12700">
            <a:miter lim="400000"/>
          </a:ln>
        </p:spPr>
      </p:pic>
      <p:pic>
        <p:nvPicPr>
          <p:cNvPr id="643" name="latex-image-1.pdf" descr="latex-image-1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585319" y="2737494"/>
            <a:ext cx="173377" cy="237254"/>
          </a:xfrm>
          <a:prstGeom prst="rect">
            <a:avLst/>
          </a:prstGeom>
          <a:ln w="12700">
            <a:miter lim="400000"/>
          </a:ln>
        </p:spPr>
      </p:pic>
      <p:pic>
        <p:nvPicPr>
          <p:cNvPr id="644" name="latex-image-1.pdf" descr="latex-image-1.pd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954695" y="3242071"/>
            <a:ext cx="5838490" cy="600151"/>
          </a:xfrm>
          <a:prstGeom prst="rect">
            <a:avLst/>
          </a:prstGeom>
          <a:ln w="12700">
            <a:miter lim="400000"/>
          </a:ln>
        </p:spPr>
      </p:pic>
      <p:pic>
        <p:nvPicPr>
          <p:cNvPr id="645" name="latex-image-1.pdf" descr="latex-image-1.pdf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2099504" y="5328525"/>
            <a:ext cx="6963998" cy="727477"/>
          </a:xfrm>
          <a:prstGeom prst="rect">
            <a:avLst/>
          </a:prstGeom>
          <a:ln w="12700">
            <a:miter lim="400000"/>
          </a:ln>
        </p:spPr>
      </p:pic>
      <p:pic>
        <p:nvPicPr>
          <p:cNvPr id="646" name="latex-image-1.pdf" descr="latex-image-1.pdf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2102525" y="4401934"/>
            <a:ext cx="6487195" cy="781671"/>
          </a:xfrm>
          <a:prstGeom prst="rect">
            <a:avLst/>
          </a:prstGeom>
          <a:ln w="12700">
            <a:miter lim="400000"/>
          </a:ln>
        </p:spPr>
      </p:pic>
      <p:sp>
        <p:nvSpPr>
          <p:cNvPr id="647" name="Two-stage language models for information retrieval"/>
          <p:cNvSpPr txBox="1"/>
          <p:nvPr/>
        </p:nvSpPr>
        <p:spPr>
          <a:xfrm>
            <a:off x="560223" y="6251450"/>
            <a:ext cx="5360265" cy="3506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i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Two-stage language models for information retrieval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Feedback language model [Zhai and Lafferty 01]"/>
          <p:cNvSpPr txBox="1"/>
          <p:nvPr>
            <p:ph type="title" idx="4294967295"/>
          </p:nvPr>
        </p:nvSpPr>
        <p:spPr>
          <a:xfrm>
            <a:off x="386860" y="528637"/>
            <a:ext cx="11531349" cy="781672"/>
          </a:xfrm>
          <a:prstGeom prst="rect">
            <a:avLst/>
          </a:prstGeom>
        </p:spPr>
        <p:txBody>
          <a:bodyPr lIns="45719" tIns="45719" rIns="45719" bIns="45719" anchor="t"/>
          <a:lstStyle>
            <a:lvl1pPr algn="l">
              <a:defRPr b="1"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Feedback language model [Zhai and Lafferty 01]</a:t>
            </a:r>
          </a:p>
        </p:txBody>
      </p:sp>
      <p:sp>
        <p:nvSpPr>
          <p:cNvPr id="652" name="Slide Number"/>
          <p:cNvSpPr txBox="1"/>
          <p:nvPr>
            <p:ph type="sldNum" sz="quarter" idx="4294967295"/>
          </p:nvPr>
        </p:nvSpPr>
        <p:spPr>
          <a:xfrm>
            <a:off x="10787344" y="6049983"/>
            <a:ext cx="366664" cy="35522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8" tIns="35718" rIns="35718" bIns="35718" anchor="t"/>
          <a:lstStyle>
            <a:lvl1pPr algn="ctr" defTabSz="410765">
              <a:defRPr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  <p:pic>
        <p:nvPicPr>
          <p:cNvPr id="653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651000" y="1212850"/>
            <a:ext cx="8359965" cy="4819386"/>
          </a:xfrm>
          <a:prstGeom prst="rect">
            <a:avLst/>
          </a:prstGeom>
          <a:ln w="12700">
            <a:miter lim="400000"/>
          </a:ln>
        </p:spPr>
      </p:pic>
      <p:sp>
        <p:nvSpPr>
          <p:cNvPr id="654" name="Model-based feedback in the language modeling approach to information retrieval"/>
          <p:cNvSpPr txBox="1"/>
          <p:nvPr/>
        </p:nvSpPr>
        <p:spPr>
          <a:xfrm>
            <a:off x="731591" y="6163287"/>
            <a:ext cx="9482518" cy="3506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lnSpc>
                <a:spcPts val="3500"/>
              </a:lnSpc>
              <a:defRPr i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Model-based feedback in the language modeling approach to information retrieval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Feedback language model [Zhai and Lafferty 01]"/>
          <p:cNvSpPr txBox="1"/>
          <p:nvPr>
            <p:ph type="title" idx="4294967295"/>
          </p:nvPr>
        </p:nvSpPr>
        <p:spPr>
          <a:xfrm>
            <a:off x="386860" y="528637"/>
            <a:ext cx="11531349" cy="781672"/>
          </a:xfrm>
          <a:prstGeom prst="rect">
            <a:avLst/>
          </a:prstGeom>
        </p:spPr>
        <p:txBody>
          <a:bodyPr lIns="45719" tIns="45719" rIns="45719" bIns="45719" anchor="t"/>
          <a:lstStyle>
            <a:lvl1pPr algn="l">
              <a:defRPr b="1"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Feedback language model [Zhai and Lafferty 01]</a:t>
            </a:r>
          </a:p>
        </p:txBody>
      </p:sp>
      <p:sp>
        <p:nvSpPr>
          <p:cNvPr id="659" name="Slide Number"/>
          <p:cNvSpPr txBox="1"/>
          <p:nvPr>
            <p:ph type="sldNum" sz="quarter" idx="4294967295"/>
          </p:nvPr>
        </p:nvSpPr>
        <p:spPr>
          <a:xfrm>
            <a:off x="10787344" y="6049983"/>
            <a:ext cx="366664" cy="35522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8" tIns="35718" rIns="35718" bIns="35718" anchor="t"/>
          <a:lstStyle>
            <a:lvl1pPr algn="ctr" defTabSz="410765">
              <a:defRPr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660" name="Rectangle"/>
          <p:cNvSpPr/>
          <p:nvPr/>
        </p:nvSpPr>
        <p:spPr>
          <a:xfrm>
            <a:off x="5630134" y="1494848"/>
            <a:ext cx="1044802" cy="744420"/>
          </a:xfrm>
          <a:prstGeom prst="rect">
            <a:avLst/>
          </a:prstGeom>
          <a:ln w="25400">
            <a:solidFill>
              <a:srgbClr val="FF2600"/>
            </a:solidFill>
            <a:custDash>
              <a:ds d="200000" sp="200000"/>
            </a:custDash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8" tIns="45718" rIns="45718" bIns="45718" anchor="ctr"/>
          <a:lstStyle/>
          <a:p>
            <a:pPr/>
          </a:p>
        </p:txBody>
      </p:sp>
      <p:pic>
        <p:nvPicPr>
          <p:cNvPr id="661" name="latex-image-1.pdf" descr="latex-image-1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641961" y="1503319"/>
            <a:ext cx="7021147" cy="727478"/>
          </a:xfrm>
          <a:prstGeom prst="rect">
            <a:avLst/>
          </a:prstGeom>
          <a:ln w="12700">
            <a:miter lim="400000"/>
          </a:ln>
        </p:spPr>
      </p:pic>
      <p:pic>
        <p:nvPicPr>
          <p:cNvPr id="662" name="latex-image-1.pdf" descr="latex-image-1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782468" y="2423807"/>
            <a:ext cx="2489828" cy="608311"/>
          </a:xfrm>
          <a:prstGeom prst="rect">
            <a:avLst/>
          </a:prstGeom>
          <a:ln w="12700">
            <a:miter lim="400000"/>
          </a:ln>
        </p:spPr>
      </p:pic>
      <p:sp>
        <p:nvSpPr>
          <p:cNvPr id="663" name="sparsity"/>
          <p:cNvSpPr txBox="1"/>
          <p:nvPr/>
        </p:nvSpPr>
        <p:spPr>
          <a:xfrm>
            <a:off x="5706210" y="2521714"/>
            <a:ext cx="4120688" cy="4124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lnSpc>
                <a:spcPts val="4000"/>
              </a:lnSpc>
              <a:defRPr b="1" i="1" sz="2200">
                <a:solidFill>
                  <a:srgbClr val="FF26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sparsity</a:t>
            </a:r>
          </a:p>
        </p:txBody>
      </p:sp>
      <p:sp>
        <p:nvSpPr>
          <p:cNvPr id="664" name="Line"/>
          <p:cNvSpPr/>
          <p:nvPr/>
        </p:nvSpPr>
        <p:spPr>
          <a:xfrm>
            <a:off x="2338782" y="4629879"/>
            <a:ext cx="1912624" cy="1"/>
          </a:xfrm>
          <a:prstGeom prst="line">
            <a:avLst/>
          </a:prstGeom>
          <a:ln w="25400">
            <a:solidFill>
              <a:srgbClr val="FF2600"/>
            </a:solidFill>
            <a:tailEnd type="triangle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8" tIns="45718" rIns="45718" bIns="45718"/>
          <a:lstStyle/>
          <a:p>
            <a:pPr/>
          </a:p>
        </p:txBody>
      </p:sp>
      <p:pic>
        <p:nvPicPr>
          <p:cNvPr id="665" name="latex-image-1.pdf" descr="latex-image-1.pd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768658" y="3708215"/>
            <a:ext cx="176360" cy="254742"/>
          </a:xfrm>
          <a:prstGeom prst="rect">
            <a:avLst/>
          </a:prstGeom>
          <a:ln w="12700">
            <a:miter lim="400000"/>
          </a:ln>
        </p:spPr>
      </p:pic>
      <p:pic>
        <p:nvPicPr>
          <p:cNvPr id="666" name="latex-image-1.pdf" descr="latex-image-1.pdf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739131" y="4502508"/>
            <a:ext cx="159214" cy="254743"/>
          </a:xfrm>
          <a:prstGeom prst="rect">
            <a:avLst/>
          </a:prstGeom>
          <a:ln w="12700">
            <a:miter lim="400000"/>
          </a:ln>
        </p:spPr>
      </p:pic>
      <p:sp>
        <p:nvSpPr>
          <p:cNvPr id="667" name="Line"/>
          <p:cNvSpPr/>
          <p:nvPr/>
        </p:nvSpPr>
        <p:spPr>
          <a:xfrm>
            <a:off x="2376882" y="3860985"/>
            <a:ext cx="1912624" cy="1"/>
          </a:xfrm>
          <a:prstGeom prst="line">
            <a:avLst/>
          </a:prstGeom>
          <a:ln w="25400">
            <a:solidFill>
              <a:srgbClr val="FF2600"/>
            </a:solidFill>
            <a:tailEnd type="triangle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8" tIns="45718" rIns="45718" bIns="45718"/>
          <a:lstStyle/>
          <a:p>
            <a:pPr/>
          </a:p>
        </p:txBody>
      </p:sp>
      <p:pic>
        <p:nvPicPr>
          <p:cNvPr id="668" name="latex-image-1.pdf" descr="latex-image-1.pdf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4723420" y="3733615"/>
            <a:ext cx="246781" cy="254742"/>
          </a:xfrm>
          <a:prstGeom prst="rect">
            <a:avLst/>
          </a:prstGeom>
          <a:ln w="12700">
            <a:miter lim="400000"/>
          </a:ln>
        </p:spPr>
      </p:pic>
      <p:pic>
        <p:nvPicPr>
          <p:cNvPr id="669" name="latex-image-1.pdf" descr="latex-image-1.pdf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4767232" y="4490365"/>
            <a:ext cx="246782" cy="306350"/>
          </a:xfrm>
          <a:prstGeom prst="rect">
            <a:avLst/>
          </a:prstGeom>
          <a:ln w="12700">
            <a:miter lim="400000"/>
          </a:ln>
        </p:spPr>
      </p:pic>
      <p:sp>
        <p:nvSpPr>
          <p:cNvPr id="670" name="Line"/>
          <p:cNvSpPr/>
          <p:nvPr/>
        </p:nvSpPr>
        <p:spPr>
          <a:xfrm>
            <a:off x="5183815" y="3860985"/>
            <a:ext cx="1065841" cy="385188"/>
          </a:xfrm>
          <a:prstGeom prst="line">
            <a:avLst/>
          </a:prstGeom>
          <a:ln w="25400">
            <a:solidFill>
              <a:srgbClr val="FF2600"/>
            </a:solidFill>
            <a:tailEnd type="triangle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671" name="Line"/>
          <p:cNvSpPr/>
          <p:nvPr/>
        </p:nvSpPr>
        <p:spPr>
          <a:xfrm flipV="1">
            <a:off x="5183581" y="4263190"/>
            <a:ext cx="1066258" cy="380350"/>
          </a:xfrm>
          <a:prstGeom prst="line">
            <a:avLst/>
          </a:prstGeom>
          <a:ln w="25400">
            <a:solidFill>
              <a:srgbClr val="FF2600"/>
            </a:solidFill>
            <a:tailEnd type="triangle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8" tIns="45718" rIns="45718" bIns="45718"/>
          <a:lstStyle/>
          <a:p>
            <a:pPr/>
          </a:p>
        </p:txBody>
      </p:sp>
      <p:pic>
        <p:nvPicPr>
          <p:cNvPr id="672" name="latex-image-1.pdf" descr="latex-image-1.pdf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6458952" y="4104817"/>
            <a:ext cx="1375086" cy="332824"/>
          </a:xfrm>
          <a:prstGeom prst="rect">
            <a:avLst/>
          </a:prstGeom>
          <a:ln w="12700">
            <a:miter lim="400000"/>
          </a:ln>
        </p:spPr>
      </p:pic>
      <p:pic>
        <p:nvPicPr>
          <p:cNvPr id="673" name="latex-image-1.pdf" descr="latex-image-1.pdf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6164991" y="5556338"/>
            <a:ext cx="1749665" cy="280287"/>
          </a:xfrm>
          <a:prstGeom prst="rect">
            <a:avLst/>
          </a:prstGeom>
          <a:ln w="12700">
            <a:miter lim="400000"/>
          </a:ln>
        </p:spPr>
      </p:pic>
      <p:sp>
        <p:nvSpPr>
          <p:cNvPr id="674" name="Line"/>
          <p:cNvSpPr/>
          <p:nvPr/>
        </p:nvSpPr>
        <p:spPr>
          <a:xfrm flipH="1">
            <a:off x="5089687" y="5645879"/>
            <a:ext cx="881562" cy="1"/>
          </a:xfrm>
          <a:prstGeom prst="line">
            <a:avLst/>
          </a:prstGeom>
          <a:ln w="25400">
            <a:solidFill>
              <a:srgbClr val="FF2600"/>
            </a:solidFill>
            <a:tailEnd type="triangle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675" name="Line"/>
          <p:cNvSpPr/>
          <p:nvPr/>
        </p:nvSpPr>
        <p:spPr>
          <a:xfrm flipV="1">
            <a:off x="2937341" y="4702743"/>
            <a:ext cx="1664591" cy="705955"/>
          </a:xfrm>
          <a:prstGeom prst="line">
            <a:avLst/>
          </a:prstGeom>
          <a:ln w="25400">
            <a:solidFill>
              <a:srgbClr val="FF2600"/>
            </a:solidFill>
            <a:tailEnd type="triangle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676" name="Rectangle"/>
          <p:cNvSpPr/>
          <p:nvPr/>
        </p:nvSpPr>
        <p:spPr>
          <a:xfrm>
            <a:off x="6115484" y="4568919"/>
            <a:ext cx="1848679" cy="48284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/>
          </a:p>
        </p:txBody>
      </p:sp>
      <p:sp>
        <p:nvSpPr>
          <p:cNvPr id="677" name="Line"/>
          <p:cNvSpPr/>
          <p:nvPr/>
        </p:nvSpPr>
        <p:spPr>
          <a:xfrm>
            <a:off x="7177747" y="4629880"/>
            <a:ext cx="1" cy="608311"/>
          </a:xfrm>
          <a:prstGeom prst="line">
            <a:avLst/>
          </a:prstGeom>
          <a:ln w="25400">
            <a:solidFill>
              <a:srgbClr val="FF2600"/>
            </a:solidFill>
            <a:tailEnd type="triangle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678" name="infer        w/  EM algo"/>
          <p:cNvSpPr txBox="1"/>
          <p:nvPr/>
        </p:nvSpPr>
        <p:spPr>
          <a:xfrm>
            <a:off x="4663898" y="5968027"/>
            <a:ext cx="2101358" cy="3133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lnSpc>
                <a:spcPts val="3300"/>
              </a:lnSpc>
              <a:defRPr b="1" sz="1600">
                <a:solidFill>
                  <a:srgbClr val="FF26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infer        w/  EM algo</a:t>
            </a:r>
          </a:p>
        </p:txBody>
      </p:sp>
      <p:sp>
        <p:nvSpPr>
          <p:cNvPr id="679" name="Rectangle"/>
          <p:cNvSpPr/>
          <p:nvPr/>
        </p:nvSpPr>
        <p:spPr>
          <a:xfrm>
            <a:off x="4759757" y="4258132"/>
            <a:ext cx="261732" cy="48284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/>
          </a:p>
        </p:txBody>
      </p:sp>
      <p:pic>
        <p:nvPicPr>
          <p:cNvPr id="680" name="latex-image-1.pdf" descr="latex-image-1.pdf"/>
          <p:cNvPicPr>
            <a:picLocks noChangeAspect="1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4717366" y="5539786"/>
            <a:ext cx="293450" cy="355229"/>
          </a:xfrm>
          <a:prstGeom prst="rect">
            <a:avLst/>
          </a:prstGeom>
          <a:ln w="12700">
            <a:miter lim="400000"/>
          </a:ln>
        </p:spPr>
      </p:pic>
      <p:sp>
        <p:nvSpPr>
          <p:cNvPr id="681" name="Line"/>
          <p:cNvSpPr/>
          <p:nvPr/>
        </p:nvSpPr>
        <p:spPr>
          <a:xfrm flipH="1">
            <a:off x="3586601" y="5696481"/>
            <a:ext cx="881562" cy="1"/>
          </a:xfrm>
          <a:prstGeom prst="line">
            <a:avLst/>
          </a:prstGeom>
          <a:ln w="25400">
            <a:solidFill>
              <a:srgbClr val="FF2600"/>
            </a:solidFill>
            <a:tailEnd type="triangle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8" tIns="45718" rIns="45718" bIns="45718"/>
          <a:lstStyle/>
          <a:p>
            <a:pPr/>
          </a:p>
        </p:txBody>
      </p:sp>
      <p:pic>
        <p:nvPicPr>
          <p:cNvPr id="682" name="latex-image-1.pdf" descr="latex-image-1.pdf"/>
          <p:cNvPicPr>
            <a:picLocks noChangeAspect="1"/>
          </p:cNvPicPr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1286771" y="5539786"/>
            <a:ext cx="2275488" cy="313391"/>
          </a:xfrm>
          <a:prstGeom prst="rect">
            <a:avLst/>
          </a:prstGeom>
          <a:ln w="12700">
            <a:miter lim="400000"/>
          </a:ln>
        </p:spPr>
      </p:pic>
      <p:pic>
        <p:nvPicPr>
          <p:cNvPr id="683" name="latex-image-1.pdf" descr="latex-image-1.pdf"/>
          <p:cNvPicPr>
            <a:picLocks noChangeAspect="1"/>
          </p:cNvPicPr>
          <p:nvPr/>
        </p:nvPicPr>
        <p:blipFill>
          <a:blip r:embed="rId13">
            <a:extLst/>
          </a:blip>
          <a:stretch>
            <a:fillRect/>
          </a:stretch>
        </p:blipFill>
        <p:spPr>
          <a:xfrm>
            <a:off x="4808804" y="4533760"/>
            <a:ext cx="205210" cy="254742"/>
          </a:xfrm>
          <a:prstGeom prst="rect">
            <a:avLst/>
          </a:prstGeom>
          <a:ln w="12700">
            <a:miter lim="400000"/>
          </a:ln>
        </p:spPr>
      </p:pic>
      <p:sp>
        <p:nvSpPr>
          <p:cNvPr id="684" name="retrieve"/>
          <p:cNvSpPr txBox="1"/>
          <p:nvPr/>
        </p:nvSpPr>
        <p:spPr>
          <a:xfrm>
            <a:off x="7535288" y="4840294"/>
            <a:ext cx="881561" cy="3133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lnSpc>
                <a:spcPts val="3300"/>
              </a:lnSpc>
              <a:defRPr b="1" sz="1600">
                <a:solidFill>
                  <a:srgbClr val="FF26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retrieve</a:t>
            </a:r>
          </a:p>
        </p:txBody>
      </p:sp>
      <p:sp>
        <p:nvSpPr>
          <p:cNvPr id="685" name="get document model"/>
          <p:cNvSpPr txBox="1"/>
          <p:nvPr/>
        </p:nvSpPr>
        <p:spPr>
          <a:xfrm>
            <a:off x="2449476" y="3403244"/>
            <a:ext cx="2185866" cy="3133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lnSpc>
                <a:spcPts val="3300"/>
              </a:lnSpc>
              <a:defRPr b="1" sz="1600">
                <a:solidFill>
                  <a:srgbClr val="FF26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get document model</a:t>
            </a:r>
          </a:p>
        </p:txBody>
      </p:sp>
      <p:pic>
        <p:nvPicPr>
          <p:cNvPr id="686" name="latex-image-1.pdf" descr="latex-image-1.pdf"/>
          <p:cNvPicPr>
            <a:picLocks noChangeAspect="1"/>
          </p:cNvPicPr>
          <p:nvPr/>
        </p:nvPicPr>
        <p:blipFill>
          <a:blip r:embed="rId14">
            <a:extLst/>
          </a:blip>
          <a:stretch>
            <a:fillRect/>
          </a:stretch>
        </p:blipFill>
        <p:spPr>
          <a:xfrm>
            <a:off x="5229750" y="5968027"/>
            <a:ext cx="258888" cy="313391"/>
          </a:xfrm>
          <a:prstGeom prst="rect">
            <a:avLst/>
          </a:prstGeom>
          <a:ln w="12700">
            <a:miter lim="400000"/>
          </a:ln>
        </p:spPr>
      </p:pic>
      <p:sp>
        <p:nvSpPr>
          <p:cNvPr id="687" name="Model-based feedback in the language modeling approach to information retrieval"/>
          <p:cNvSpPr txBox="1"/>
          <p:nvPr/>
        </p:nvSpPr>
        <p:spPr>
          <a:xfrm>
            <a:off x="617935" y="6397978"/>
            <a:ext cx="9482518" cy="3506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lnSpc>
                <a:spcPts val="3500"/>
              </a:lnSpc>
              <a:defRPr i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Model-based feedback in the language modeling approach to information retrieval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after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676" grpId="2"/>
      <p:bldP build="whole" bldLvl="1" animBg="1" rev="0" advAuto="0" spid="679" grpId="3"/>
      <p:bldP build="whole" bldLvl="1" animBg="1" rev="0" advAuto="0" spid="660" grpId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Evaluation on smoothing methods [Zhai &amp; Lafferty 02]"/>
          <p:cNvSpPr txBox="1"/>
          <p:nvPr>
            <p:ph type="title" idx="4294967295"/>
          </p:nvPr>
        </p:nvSpPr>
        <p:spPr>
          <a:xfrm>
            <a:off x="386860" y="528637"/>
            <a:ext cx="10550771" cy="657450"/>
          </a:xfrm>
          <a:prstGeom prst="rect">
            <a:avLst/>
          </a:prstGeom>
        </p:spPr>
        <p:txBody>
          <a:bodyPr lIns="45719" tIns="45719" rIns="45719" bIns="45719" anchor="t"/>
          <a:lstStyle>
            <a:lvl1pPr algn="l">
              <a:defRPr b="1"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Evaluation on smoothing methods [Zhai &amp; Lafferty 02]</a:t>
            </a:r>
          </a:p>
        </p:txBody>
      </p:sp>
      <p:sp>
        <p:nvSpPr>
          <p:cNvPr id="692" name="Slide Number"/>
          <p:cNvSpPr txBox="1"/>
          <p:nvPr>
            <p:ph type="sldNum" sz="quarter" idx="4294967295"/>
          </p:nvPr>
        </p:nvSpPr>
        <p:spPr>
          <a:xfrm>
            <a:off x="10787344" y="6049983"/>
            <a:ext cx="366664" cy="35522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8" tIns="35718" rIns="35718" bIns="35718" anchor="t"/>
          <a:lstStyle>
            <a:lvl1pPr algn="ctr" defTabSz="410765">
              <a:defRPr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  <p:pic>
        <p:nvPicPr>
          <p:cNvPr id="693" name="Object 2" descr="Object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130722" y="1917700"/>
            <a:ext cx="7930556" cy="3773410"/>
          </a:xfrm>
          <a:prstGeom prst="rect">
            <a:avLst/>
          </a:prstGeom>
          <a:ln w="12700">
            <a:miter lim="400000"/>
          </a:ln>
        </p:spPr>
      </p:pic>
      <p:sp>
        <p:nvSpPr>
          <p:cNvPr id="694" name="Two-stage language models for information retrieval"/>
          <p:cNvSpPr txBox="1"/>
          <p:nvPr/>
        </p:nvSpPr>
        <p:spPr>
          <a:xfrm>
            <a:off x="560223" y="6251450"/>
            <a:ext cx="5360265" cy="3506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i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Two-stage language models for information retrieval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Evaluation on smoothing methods [Zhai &amp; Lafferty 01b]"/>
          <p:cNvSpPr txBox="1"/>
          <p:nvPr>
            <p:ph type="title" idx="4294967295"/>
          </p:nvPr>
        </p:nvSpPr>
        <p:spPr>
          <a:xfrm>
            <a:off x="386860" y="528637"/>
            <a:ext cx="10550771" cy="657450"/>
          </a:xfrm>
          <a:prstGeom prst="rect">
            <a:avLst/>
          </a:prstGeom>
        </p:spPr>
        <p:txBody>
          <a:bodyPr lIns="45719" tIns="45719" rIns="45719" bIns="45719" anchor="t"/>
          <a:lstStyle>
            <a:lvl1pPr algn="l">
              <a:defRPr b="1"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Evaluation on smoothing methods [Zhai &amp; Lafferty 01b]</a:t>
            </a:r>
          </a:p>
        </p:txBody>
      </p:sp>
      <p:sp>
        <p:nvSpPr>
          <p:cNvPr id="699" name="Slide Number"/>
          <p:cNvSpPr txBox="1"/>
          <p:nvPr>
            <p:ph type="sldNum" sz="quarter" idx="4294967295"/>
          </p:nvPr>
        </p:nvSpPr>
        <p:spPr>
          <a:xfrm>
            <a:off x="10787344" y="6049983"/>
            <a:ext cx="366664" cy="35522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8" tIns="35718" rIns="35718" bIns="35718" anchor="t"/>
          <a:lstStyle>
            <a:lvl1pPr algn="ctr" defTabSz="410765">
              <a:defRPr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  <p:pic>
        <p:nvPicPr>
          <p:cNvPr id="700" name="Object 3" descr="Object 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53718" y="1905000"/>
            <a:ext cx="9798539" cy="3886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" name="Comparison between BM25 and LM [Bennett et al. 2008]"/>
          <p:cNvSpPr txBox="1"/>
          <p:nvPr>
            <p:ph type="title" idx="4294967295"/>
          </p:nvPr>
        </p:nvSpPr>
        <p:spPr>
          <a:xfrm>
            <a:off x="386860" y="528637"/>
            <a:ext cx="10550771" cy="657450"/>
          </a:xfrm>
          <a:prstGeom prst="rect">
            <a:avLst/>
          </a:prstGeom>
        </p:spPr>
        <p:txBody>
          <a:bodyPr lIns="45719" tIns="45719" rIns="45719" bIns="45719" anchor="t"/>
          <a:lstStyle>
            <a:lvl1pPr algn="l">
              <a:defRPr b="1"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Comparison between BM25 and LM [Bennett et al. 2008]</a:t>
            </a:r>
          </a:p>
        </p:txBody>
      </p:sp>
      <p:sp>
        <p:nvSpPr>
          <p:cNvPr id="705" name="Slide Number"/>
          <p:cNvSpPr txBox="1"/>
          <p:nvPr>
            <p:ph type="sldNum" sz="quarter" idx="4294967295"/>
          </p:nvPr>
        </p:nvSpPr>
        <p:spPr>
          <a:xfrm>
            <a:off x="10787344" y="6049983"/>
            <a:ext cx="366664" cy="35522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8" tIns="35718" rIns="35718" bIns="35718" anchor="t"/>
          <a:lstStyle>
            <a:lvl1pPr algn="ctr" defTabSz="410765">
              <a:defRPr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  <p:pic>
        <p:nvPicPr>
          <p:cNvPr id="706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830565" y="1517650"/>
            <a:ext cx="7663361" cy="4234443"/>
          </a:xfrm>
          <a:prstGeom prst="rect">
            <a:avLst/>
          </a:prstGeom>
          <a:ln w="12700">
            <a:miter lim="400000"/>
          </a:ln>
        </p:spPr>
      </p:pic>
      <p:sp>
        <p:nvSpPr>
          <p:cNvPr id="707" name="However, BM25 outperforms LM in other cases"/>
          <p:cNvSpPr txBox="1"/>
          <p:nvPr/>
        </p:nvSpPr>
        <p:spPr>
          <a:xfrm>
            <a:off x="9470129" y="2892551"/>
            <a:ext cx="2288567" cy="10728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lnSpc>
                <a:spcPts val="4000"/>
              </a:lnSpc>
              <a:defRPr b="1" i="1" sz="2200">
                <a:solidFill>
                  <a:srgbClr val="FF26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However, BM25 outperforms LM in other cases</a:t>
            </a:r>
          </a:p>
        </p:txBody>
      </p:sp>
      <p:sp>
        <p:nvSpPr>
          <p:cNvPr id="708" name="A Comparative Study of Probabilistic and Language Models for Information Retrieval"/>
          <p:cNvSpPr txBox="1"/>
          <p:nvPr/>
        </p:nvSpPr>
        <p:spPr>
          <a:xfrm>
            <a:off x="668272" y="6048528"/>
            <a:ext cx="8634558" cy="3506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i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A Comparative Study of Probabilistic and Language Models for Information Retrieval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" name="Summary on parameter tuning"/>
          <p:cNvSpPr txBox="1"/>
          <p:nvPr>
            <p:ph type="title" idx="4294967295"/>
          </p:nvPr>
        </p:nvSpPr>
        <p:spPr>
          <a:xfrm>
            <a:off x="386860" y="528637"/>
            <a:ext cx="10550771" cy="657450"/>
          </a:xfrm>
          <a:prstGeom prst="rect">
            <a:avLst/>
          </a:prstGeom>
        </p:spPr>
        <p:txBody>
          <a:bodyPr lIns="45719" tIns="45719" rIns="45719" bIns="45719" anchor="t"/>
          <a:lstStyle>
            <a:lvl1pPr algn="l">
              <a:defRPr b="1"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Summary on parameter tuning</a:t>
            </a:r>
          </a:p>
        </p:txBody>
      </p:sp>
      <p:sp>
        <p:nvSpPr>
          <p:cNvPr id="713" name="Slide Number"/>
          <p:cNvSpPr txBox="1"/>
          <p:nvPr>
            <p:ph type="sldNum" sz="quarter" idx="4294967295"/>
          </p:nvPr>
        </p:nvSpPr>
        <p:spPr>
          <a:xfrm>
            <a:off x="10787344" y="6049983"/>
            <a:ext cx="366664" cy="35522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8" tIns="35718" rIns="35718" bIns="35718" anchor="t"/>
          <a:lstStyle>
            <a:lvl1pPr algn="ctr" defTabSz="410765">
              <a:defRPr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714" name="RSJ: no parameter…"/>
          <p:cNvSpPr txBox="1"/>
          <p:nvPr>
            <p:ph type="body" idx="4294967295"/>
          </p:nvPr>
        </p:nvSpPr>
        <p:spPr>
          <a:xfrm>
            <a:off x="600769" y="1544531"/>
            <a:ext cx="10867788" cy="4705985"/>
          </a:xfrm>
          <a:prstGeom prst="rect">
            <a:avLst/>
          </a:prstGeom>
        </p:spPr>
        <p:txBody>
          <a:bodyPr lIns="45719" tIns="45719" rIns="45719" bIns="45719"/>
          <a:lstStyle/>
          <a:p>
            <a:pPr>
              <a:spcBef>
                <a:spcPts val="500"/>
              </a:spcBef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RSJ: no parameter</a:t>
            </a:r>
          </a:p>
          <a:p>
            <a:pPr>
              <a:spcBef>
                <a:spcPts val="500"/>
              </a:spcBef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>
              <a:spcBef>
                <a:spcPts val="500"/>
              </a:spcBef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BM25: Due to the formulation of two-Poisson, parameters are difficult to estimate, so use a parameter free version to replace it</a:t>
            </a:r>
          </a:p>
          <a:p>
            <a:pPr>
              <a:spcBef>
                <a:spcPts val="500"/>
              </a:spcBef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>
              <a:spcBef>
                <a:spcPts val="500"/>
              </a:spcBef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Language model</a:t>
            </a:r>
          </a:p>
          <a:p>
            <a:pPr lvl="1" marL="800100" indent="-342900">
              <a:spcBef>
                <a:spcPts val="500"/>
              </a:spcBef>
              <a:buChar char="•"/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Leave-one-out</a:t>
            </a:r>
          </a:p>
          <a:p>
            <a:pPr lvl="1" marL="800100" indent="-342900">
              <a:spcBef>
                <a:spcPts val="500"/>
              </a:spcBef>
              <a:buChar char="•"/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EM algorithm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" name="Translation-based language model [Xue et al. 2008]"/>
          <p:cNvSpPr txBox="1"/>
          <p:nvPr>
            <p:ph type="title" idx="4294967295"/>
          </p:nvPr>
        </p:nvSpPr>
        <p:spPr>
          <a:xfrm>
            <a:off x="386860" y="528637"/>
            <a:ext cx="10550771" cy="657450"/>
          </a:xfrm>
          <a:prstGeom prst="rect">
            <a:avLst/>
          </a:prstGeom>
        </p:spPr>
        <p:txBody>
          <a:bodyPr lIns="45719" tIns="45719" rIns="45719" bIns="45719" anchor="t"/>
          <a:lstStyle>
            <a:lvl1pPr algn="l">
              <a:defRPr b="1"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Translation-based language model [Xue et al. 2008]</a:t>
            </a:r>
          </a:p>
        </p:txBody>
      </p:sp>
      <p:sp>
        <p:nvSpPr>
          <p:cNvPr id="719" name="Slide Number"/>
          <p:cNvSpPr txBox="1"/>
          <p:nvPr>
            <p:ph type="sldNum" sz="quarter" idx="4294967295"/>
          </p:nvPr>
        </p:nvSpPr>
        <p:spPr>
          <a:xfrm>
            <a:off x="10787344" y="6049983"/>
            <a:ext cx="366664" cy="35522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8" tIns="35718" rIns="35718" bIns="35718" anchor="t"/>
          <a:lstStyle>
            <a:lvl1pPr algn="ctr" defTabSz="410765">
              <a:defRPr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720" name="The retrieval model can benefit from incorporating knowledge in the formulation…"/>
          <p:cNvSpPr txBox="1"/>
          <p:nvPr>
            <p:ph type="body" idx="4294967295"/>
          </p:nvPr>
        </p:nvSpPr>
        <p:spPr>
          <a:xfrm>
            <a:off x="765869" y="1344494"/>
            <a:ext cx="10275997" cy="3661012"/>
          </a:xfrm>
          <a:prstGeom prst="rect">
            <a:avLst/>
          </a:prstGeom>
        </p:spPr>
        <p:txBody>
          <a:bodyPr lIns="45719" tIns="45719" rIns="45719" bIns="45719"/>
          <a:lstStyle/>
          <a:p>
            <a:pPr>
              <a:spcBef>
                <a:spcPts val="500"/>
              </a:spcBef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The retrieval model can benefit from incorporating knowledge in the formulation</a:t>
            </a:r>
          </a:p>
          <a:p>
            <a:pPr>
              <a:spcBef>
                <a:spcPts val="500"/>
              </a:spcBef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>
              <a:spcBef>
                <a:spcPts val="500"/>
              </a:spcBef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>
              <a:spcBef>
                <a:spcPts val="500"/>
              </a:spcBef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>
              <a:spcBef>
                <a:spcPts val="500"/>
              </a:spcBef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>
              <a:spcBef>
                <a:spcPts val="500"/>
              </a:spcBef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Translation matrix: </a:t>
            </a:r>
          </a:p>
        </p:txBody>
      </p:sp>
      <p:pic>
        <p:nvPicPr>
          <p:cNvPr id="721" name="latex-image-1.pdf" descr="latex-image-1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918173" y="2351385"/>
            <a:ext cx="6355654" cy="1472259"/>
          </a:xfrm>
          <a:prstGeom prst="rect">
            <a:avLst/>
          </a:prstGeom>
          <a:ln w="12700">
            <a:miter lim="400000"/>
          </a:ln>
        </p:spPr>
      </p:pic>
      <p:pic>
        <p:nvPicPr>
          <p:cNvPr id="722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853577" y="3812825"/>
            <a:ext cx="3235104" cy="2834059"/>
          </a:xfrm>
          <a:prstGeom prst="rect">
            <a:avLst/>
          </a:prstGeom>
          <a:ln w="12700">
            <a:miter lim="400000"/>
          </a:ln>
        </p:spPr>
      </p:pic>
      <p:sp>
        <p:nvSpPr>
          <p:cNvPr id="723" name="Retrieval Models for Question and Answer Archives"/>
          <p:cNvSpPr txBox="1"/>
          <p:nvPr/>
        </p:nvSpPr>
        <p:spPr>
          <a:xfrm>
            <a:off x="668272" y="6048528"/>
            <a:ext cx="5309142" cy="3506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i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Retrieval Models for Question and Answer Archives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Today’s lecture"/>
          <p:cNvSpPr txBox="1"/>
          <p:nvPr>
            <p:ph type="title" idx="4294967295"/>
          </p:nvPr>
        </p:nvSpPr>
        <p:spPr>
          <a:xfrm>
            <a:off x="386860" y="528637"/>
            <a:ext cx="10550771" cy="657450"/>
          </a:xfrm>
          <a:prstGeom prst="rect">
            <a:avLst/>
          </a:prstGeom>
        </p:spPr>
        <p:txBody>
          <a:bodyPr lIns="45719" tIns="45719" rIns="45719" bIns="45719" anchor="t"/>
          <a:lstStyle>
            <a:lvl1pPr algn="l">
              <a:defRPr b="1"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Today’s lecture</a:t>
            </a:r>
          </a:p>
        </p:txBody>
      </p:sp>
      <p:sp>
        <p:nvSpPr>
          <p:cNvPr id="81" name="Slide Number"/>
          <p:cNvSpPr txBox="1"/>
          <p:nvPr>
            <p:ph type="sldNum" sz="quarter" idx="4294967295"/>
          </p:nvPr>
        </p:nvSpPr>
        <p:spPr>
          <a:xfrm>
            <a:off x="10857975" y="6049983"/>
            <a:ext cx="225402" cy="35522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8" tIns="35718" rIns="35718" bIns="35718" anchor="t"/>
          <a:lstStyle>
            <a:lvl1pPr algn="ctr" defTabSz="410765">
              <a:defRPr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82" name="Basic statistics knowledge…"/>
          <p:cNvSpPr txBox="1"/>
          <p:nvPr>
            <p:ph type="body" idx="4294967295"/>
          </p:nvPr>
        </p:nvSpPr>
        <p:spPr>
          <a:xfrm>
            <a:off x="600769" y="1544531"/>
            <a:ext cx="10284481" cy="4242484"/>
          </a:xfrm>
          <a:prstGeom prst="rect">
            <a:avLst/>
          </a:prstGeom>
        </p:spPr>
        <p:txBody>
          <a:bodyPr lIns="45719" tIns="45719" rIns="45719" bIns="45719"/>
          <a:lstStyle/>
          <a:p>
            <a:pPr>
              <a:spcBef>
                <a:spcPts val="500"/>
              </a:spcBef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Basic statistics knowledge</a:t>
            </a:r>
          </a:p>
          <a:p>
            <a:pPr lvl="1" marL="800100" indent="-342900">
              <a:spcBef>
                <a:spcPts val="500"/>
              </a:spcBef>
              <a:buChar char="•"/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Random variables, Bayes rules, maximum likelihood estimation</a:t>
            </a:r>
          </a:p>
          <a:p>
            <a:pPr>
              <a:spcBef>
                <a:spcPts val="500"/>
              </a:spcBef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>
              <a:spcBef>
                <a:spcPts val="500"/>
              </a:spcBef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Probabilistic ranking principle</a:t>
            </a:r>
          </a:p>
          <a:p>
            <a:pPr>
              <a:spcBef>
                <a:spcPts val="500"/>
              </a:spcBef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>
              <a:spcBef>
                <a:spcPts val="500"/>
              </a:spcBef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Probability retrieval models</a:t>
            </a:r>
          </a:p>
          <a:p>
            <a:pPr lvl="1" marL="800100" indent="-342900">
              <a:spcBef>
                <a:spcPts val="500"/>
              </a:spcBef>
              <a:buChar char="•"/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Robertson &amp; Spark Jones model (RSJ model)</a:t>
            </a:r>
          </a:p>
          <a:p>
            <a:pPr lvl="1" marL="800100" indent="-342900">
              <a:spcBef>
                <a:spcPts val="500"/>
              </a:spcBef>
              <a:buChar char="•"/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BM25 model</a:t>
            </a:r>
          </a:p>
          <a:p>
            <a:pPr lvl="1" marL="800100" indent="-342900">
              <a:spcBef>
                <a:spcPts val="500"/>
              </a:spcBef>
              <a:buChar char="•"/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Language model based retrieval model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="0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" name="Translation-based language model"/>
          <p:cNvSpPr txBox="1"/>
          <p:nvPr>
            <p:ph type="title" idx="4294967295"/>
          </p:nvPr>
        </p:nvSpPr>
        <p:spPr>
          <a:xfrm>
            <a:off x="386860" y="528637"/>
            <a:ext cx="10550771" cy="657450"/>
          </a:xfrm>
          <a:prstGeom prst="rect">
            <a:avLst/>
          </a:prstGeom>
        </p:spPr>
        <p:txBody>
          <a:bodyPr lIns="45719" tIns="45719" rIns="45719" bIns="45719" anchor="t"/>
          <a:lstStyle>
            <a:lvl1pPr algn="l">
              <a:defRPr b="1"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Translation-based language model</a:t>
            </a:r>
          </a:p>
        </p:txBody>
      </p:sp>
      <p:sp>
        <p:nvSpPr>
          <p:cNvPr id="728" name="Slide Number"/>
          <p:cNvSpPr txBox="1"/>
          <p:nvPr>
            <p:ph type="sldNum" sz="quarter" idx="4294967295"/>
          </p:nvPr>
        </p:nvSpPr>
        <p:spPr>
          <a:xfrm>
            <a:off x="10843899" y="6049983"/>
            <a:ext cx="253554" cy="35522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8" tIns="35718" rIns="35718" bIns="35718" anchor="t"/>
          <a:lstStyle>
            <a:lvl1pPr algn="ctr" defTabSz="410765">
              <a:defRPr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729" name="Oval"/>
          <p:cNvSpPr/>
          <p:nvPr/>
        </p:nvSpPr>
        <p:spPr>
          <a:xfrm>
            <a:off x="2001120" y="4299096"/>
            <a:ext cx="2644806" cy="632049"/>
          </a:xfrm>
          <a:prstGeom prst="ellipse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8" tIns="45718" rIns="45718" bIns="45718" anchor="ctr"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</a:p>
        </p:txBody>
      </p:sp>
      <p:pic>
        <p:nvPicPr>
          <p:cNvPr id="730" name="latex-image-1.pdf" descr="latex-image-1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209224" y="4431798"/>
            <a:ext cx="228601" cy="330201"/>
          </a:xfrm>
          <a:prstGeom prst="rect">
            <a:avLst/>
          </a:prstGeom>
          <a:ln w="12700">
            <a:miter lim="400000"/>
          </a:ln>
        </p:spPr>
      </p:pic>
      <p:sp>
        <p:nvSpPr>
          <p:cNvPr id="731" name="Circle"/>
          <p:cNvSpPr/>
          <p:nvPr/>
        </p:nvSpPr>
        <p:spPr>
          <a:xfrm>
            <a:off x="3058271" y="1926855"/>
            <a:ext cx="530504" cy="530504"/>
          </a:xfrm>
          <a:prstGeom prst="ellipse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8" tIns="45718" rIns="45718" bIns="45718" anchor="ctr"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</a:p>
        </p:txBody>
      </p:sp>
      <p:pic>
        <p:nvPicPr>
          <p:cNvPr id="732" name="latex-image-1.pdf" descr="latex-image-1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213953" y="2060623"/>
            <a:ext cx="219140" cy="262968"/>
          </a:xfrm>
          <a:prstGeom prst="rect">
            <a:avLst/>
          </a:prstGeom>
          <a:ln w="12700">
            <a:miter lim="400000"/>
          </a:ln>
        </p:spPr>
      </p:pic>
      <p:sp>
        <p:nvSpPr>
          <p:cNvPr id="733" name="Line"/>
          <p:cNvSpPr/>
          <p:nvPr/>
        </p:nvSpPr>
        <p:spPr>
          <a:xfrm flipV="1">
            <a:off x="3328471" y="2432586"/>
            <a:ext cx="1" cy="1787366"/>
          </a:xfrm>
          <a:prstGeom prst="line">
            <a:avLst/>
          </a:prstGeom>
          <a:ln w="25400">
            <a:solidFill>
              <a:schemeClr val="accent1"/>
            </a:solidFill>
            <a:tailEnd type="triangle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734" name="Oval"/>
          <p:cNvSpPr/>
          <p:nvPr/>
        </p:nvSpPr>
        <p:spPr>
          <a:xfrm>
            <a:off x="6230220" y="4280874"/>
            <a:ext cx="2644806" cy="632049"/>
          </a:xfrm>
          <a:prstGeom prst="ellipse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8" tIns="45718" rIns="45718" bIns="45718" anchor="ctr"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</a:p>
        </p:txBody>
      </p:sp>
      <p:pic>
        <p:nvPicPr>
          <p:cNvPr id="735" name="latex-image-1.pdf" descr="latex-image-1.pd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470446" y="4465415"/>
            <a:ext cx="164355" cy="262968"/>
          </a:xfrm>
          <a:prstGeom prst="rect">
            <a:avLst/>
          </a:prstGeom>
          <a:ln w="12700">
            <a:miter lim="400000"/>
          </a:ln>
        </p:spPr>
      </p:pic>
      <p:sp>
        <p:nvSpPr>
          <p:cNvPr id="736" name="Rectangle"/>
          <p:cNvSpPr/>
          <p:nvPr/>
        </p:nvSpPr>
        <p:spPr>
          <a:xfrm>
            <a:off x="9436100" y="4200470"/>
            <a:ext cx="1378595" cy="792858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8" tIns="45718" rIns="45718" bIns="45718" anchor="ctr"/>
          <a:lstStyle/>
          <a:p>
            <a:pPr/>
          </a:p>
        </p:txBody>
      </p:sp>
      <p:sp>
        <p:nvSpPr>
          <p:cNvPr id="737" name="SMT"/>
          <p:cNvSpPr txBox="1"/>
          <p:nvPr/>
        </p:nvSpPr>
        <p:spPr>
          <a:xfrm>
            <a:off x="9870903" y="4436051"/>
            <a:ext cx="508989" cy="358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/>
            <a:r>
              <a:t>SMT</a:t>
            </a:r>
          </a:p>
        </p:txBody>
      </p:sp>
      <p:sp>
        <p:nvSpPr>
          <p:cNvPr id="738" name="Line"/>
          <p:cNvSpPr/>
          <p:nvPr/>
        </p:nvSpPr>
        <p:spPr>
          <a:xfrm flipV="1">
            <a:off x="7552623" y="3297854"/>
            <a:ext cx="1" cy="1024829"/>
          </a:xfrm>
          <a:prstGeom prst="line">
            <a:avLst/>
          </a:prstGeom>
          <a:ln w="25400">
            <a:solidFill>
              <a:schemeClr val="accent1"/>
            </a:solidFill>
            <a:tailEnd type="triangle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739" name="Line"/>
          <p:cNvSpPr/>
          <p:nvPr/>
        </p:nvSpPr>
        <p:spPr>
          <a:xfrm flipH="1" flipV="1">
            <a:off x="7730423" y="3203393"/>
            <a:ext cx="2311798" cy="1012879"/>
          </a:xfrm>
          <a:prstGeom prst="line">
            <a:avLst/>
          </a:prstGeom>
          <a:ln w="25400">
            <a:solidFill>
              <a:schemeClr val="accent1"/>
            </a:solidFill>
            <a:tailEnd type="triangle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740" name="Oval"/>
          <p:cNvSpPr/>
          <p:nvPr/>
        </p:nvSpPr>
        <p:spPr>
          <a:xfrm>
            <a:off x="6956650" y="2820374"/>
            <a:ext cx="1575476" cy="530505"/>
          </a:xfrm>
          <a:prstGeom prst="ellipse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8" tIns="45718" rIns="45718" bIns="45718" anchor="ctr"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</a:p>
        </p:txBody>
      </p:sp>
      <p:pic>
        <p:nvPicPr>
          <p:cNvPr id="741" name="latex-image-1.pdf" descr="latex-image-1.pdf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636438" y="2977676"/>
            <a:ext cx="215901" cy="215901"/>
          </a:xfrm>
          <a:prstGeom prst="rect">
            <a:avLst/>
          </a:prstGeom>
          <a:ln w="12700">
            <a:miter lim="400000"/>
          </a:ln>
        </p:spPr>
      </p:pic>
      <p:sp>
        <p:nvSpPr>
          <p:cNvPr id="742" name="Circle"/>
          <p:cNvSpPr/>
          <p:nvPr/>
        </p:nvSpPr>
        <p:spPr>
          <a:xfrm>
            <a:off x="7287371" y="1731628"/>
            <a:ext cx="530504" cy="530505"/>
          </a:xfrm>
          <a:prstGeom prst="ellipse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8" tIns="45718" rIns="45718" bIns="45718" anchor="ctr"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</a:p>
        </p:txBody>
      </p:sp>
      <p:pic>
        <p:nvPicPr>
          <p:cNvPr id="743" name="latex-image-1.pdf" descr="latex-image-1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443053" y="1865396"/>
            <a:ext cx="219140" cy="262968"/>
          </a:xfrm>
          <a:prstGeom prst="rect">
            <a:avLst/>
          </a:prstGeom>
          <a:ln w="12700">
            <a:miter lim="400000"/>
          </a:ln>
        </p:spPr>
      </p:pic>
      <p:sp>
        <p:nvSpPr>
          <p:cNvPr id="744" name="Line"/>
          <p:cNvSpPr/>
          <p:nvPr/>
        </p:nvSpPr>
        <p:spPr>
          <a:xfrm flipV="1">
            <a:off x="7552623" y="2334321"/>
            <a:ext cx="1" cy="555905"/>
          </a:xfrm>
          <a:prstGeom prst="line">
            <a:avLst/>
          </a:prstGeom>
          <a:ln w="25400">
            <a:solidFill>
              <a:schemeClr val="accent1"/>
            </a:solidFill>
            <a:tailEnd type="triangle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745" name="Line"/>
          <p:cNvSpPr/>
          <p:nvPr/>
        </p:nvSpPr>
        <p:spPr>
          <a:xfrm flipV="1">
            <a:off x="6498523" y="2233043"/>
            <a:ext cx="1091654" cy="2181183"/>
          </a:xfrm>
          <a:prstGeom prst="line">
            <a:avLst/>
          </a:prstGeom>
          <a:ln w="25400">
            <a:solidFill>
              <a:schemeClr val="accent1"/>
            </a:solidFill>
            <a:tailEnd type="triangle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746" name="Disclaimer: both figures are schematic models, not rigorous graphical models"/>
          <p:cNvSpPr txBox="1"/>
          <p:nvPr/>
        </p:nvSpPr>
        <p:spPr>
          <a:xfrm>
            <a:off x="1542977" y="5597485"/>
            <a:ext cx="8562016" cy="7426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lnSpc>
                <a:spcPts val="4000"/>
              </a:lnSpc>
              <a:defRPr b="1" i="1" sz="2200">
                <a:solidFill>
                  <a:srgbClr val="FF26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Disclaimer: both figures are schematic models, not rigorous graphical models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" name="Performance of translation based LM [Xue et al. 2008]"/>
          <p:cNvSpPr txBox="1"/>
          <p:nvPr>
            <p:ph type="title" idx="4294967295"/>
          </p:nvPr>
        </p:nvSpPr>
        <p:spPr>
          <a:xfrm>
            <a:off x="386860" y="528637"/>
            <a:ext cx="10550771" cy="657450"/>
          </a:xfrm>
          <a:prstGeom prst="rect">
            <a:avLst/>
          </a:prstGeom>
        </p:spPr>
        <p:txBody>
          <a:bodyPr lIns="45719" tIns="45719" rIns="45719" bIns="45719" anchor="t"/>
          <a:lstStyle>
            <a:lvl1pPr algn="l">
              <a:defRPr b="1"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Performance of translation based LM [Xue et al. 2008]</a:t>
            </a:r>
          </a:p>
        </p:txBody>
      </p:sp>
      <p:sp>
        <p:nvSpPr>
          <p:cNvPr id="751" name="Slide Number"/>
          <p:cNvSpPr txBox="1"/>
          <p:nvPr>
            <p:ph type="sldNum" sz="quarter" idx="4294967295"/>
          </p:nvPr>
        </p:nvSpPr>
        <p:spPr>
          <a:xfrm>
            <a:off x="10787344" y="6049983"/>
            <a:ext cx="366664" cy="35522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8" tIns="35718" rIns="35718" bIns="35718" anchor="t"/>
          <a:lstStyle>
            <a:lvl1pPr algn="ctr" defTabSz="410765">
              <a:defRPr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  <p:pic>
        <p:nvPicPr>
          <p:cNvPr id="752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343150" y="1428750"/>
            <a:ext cx="7099300" cy="1993900"/>
          </a:xfrm>
          <a:prstGeom prst="rect">
            <a:avLst/>
          </a:prstGeom>
          <a:ln w="12700">
            <a:miter lim="400000"/>
          </a:ln>
        </p:spPr>
      </p:pic>
      <p:pic>
        <p:nvPicPr>
          <p:cNvPr id="753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181350" y="3665313"/>
            <a:ext cx="5422900" cy="30353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" name="Discussion on query length"/>
          <p:cNvSpPr txBox="1"/>
          <p:nvPr>
            <p:ph type="title" idx="4294967295"/>
          </p:nvPr>
        </p:nvSpPr>
        <p:spPr>
          <a:xfrm>
            <a:off x="386860" y="528637"/>
            <a:ext cx="10550771" cy="657450"/>
          </a:xfrm>
          <a:prstGeom prst="rect">
            <a:avLst/>
          </a:prstGeom>
        </p:spPr>
        <p:txBody>
          <a:bodyPr lIns="45719" tIns="45719" rIns="45719" bIns="45719" anchor="t"/>
          <a:lstStyle>
            <a:lvl1pPr algn="l">
              <a:defRPr b="1"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Discussion on query length </a:t>
            </a:r>
          </a:p>
        </p:txBody>
      </p:sp>
      <p:sp>
        <p:nvSpPr>
          <p:cNvPr id="758" name="Slide Number"/>
          <p:cNvSpPr txBox="1"/>
          <p:nvPr>
            <p:ph type="sldNum" sz="quarter" idx="4294967295"/>
          </p:nvPr>
        </p:nvSpPr>
        <p:spPr>
          <a:xfrm>
            <a:off x="10787344" y="6049983"/>
            <a:ext cx="366664" cy="35522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8" tIns="35718" rIns="35718" bIns="35718" anchor="t"/>
          <a:lstStyle>
            <a:lvl1pPr algn="ctr" defTabSz="410765">
              <a:defRPr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759" name="What if the query is very long?…"/>
          <p:cNvSpPr txBox="1"/>
          <p:nvPr>
            <p:ph type="body" idx="4294967295"/>
          </p:nvPr>
        </p:nvSpPr>
        <p:spPr>
          <a:xfrm>
            <a:off x="600769" y="1544531"/>
            <a:ext cx="10867788" cy="4705985"/>
          </a:xfrm>
          <a:prstGeom prst="rect">
            <a:avLst/>
          </a:prstGeom>
        </p:spPr>
        <p:txBody>
          <a:bodyPr lIns="45719" tIns="45719" rIns="45719" bIns="45719"/>
          <a:lstStyle/>
          <a:p>
            <a:pPr>
              <a:spcBef>
                <a:spcPts val="500"/>
              </a:spcBef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What if the query is very long? </a:t>
            </a:r>
          </a:p>
          <a:p>
            <a:pPr>
              <a:spcBef>
                <a:spcPts val="500"/>
              </a:spcBef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 lvl="1" marL="800100" indent="-342900">
              <a:spcBef>
                <a:spcPts val="500"/>
              </a:spcBef>
              <a:buChar char="•"/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For example, the query is a paragraph or a document</a:t>
            </a:r>
          </a:p>
          <a:p>
            <a:pPr lvl="1" marL="800100" indent="-342900">
              <a:spcBef>
                <a:spcPts val="500"/>
              </a:spcBef>
              <a:buChar char="•"/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 lvl="1" marL="800100" indent="-342900">
              <a:spcBef>
                <a:spcPts val="500"/>
              </a:spcBef>
              <a:buChar char="•"/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The problem of retrieval is turned into a matching problem</a:t>
            </a:r>
          </a:p>
          <a:p>
            <a:pPr lvl="2" marL="1257300" indent="-342900">
              <a:spcBef>
                <a:spcPts val="500"/>
              </a:spcBef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i.e., semantic matching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" name="Deep semantic matching [Pang et al. 2016]"/>
          <p:cNvSpPr txBox="1"/>
          <p:nvPr>
            <p:ph type="title" idx="4294967295"/>
          </p:nvPr>
        </p:nvSpPr>
        <p:spPr>
          <a:xfrm>
            <a:off x="386860" y="528637"/>
            <a:ext cx="10550771" cy="657450"/>
          </a:xfrm>
          <a:prstGeom prst="rect">
            <a:avLst/>
          </a:prstGeom>
        </p:spPr>
        <p:txBody>
          <a:bodyPr lIns="45719" tIns="45719" rIns="45719" bIns="45719" anchor="t"/>
          <a:lstStyle>
            <a:lvl1pPr algn="l">
              <a:defRPr b="1"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Deep semantic matching [Pang et al. 2016]</a:t>
            </a:r>
          </a:p>
        </p:txBody>
      </p:sp>
      <p:sp>
        <p:nvSpPr>
          <p:cNvPr id="764" name="Slide Number"/>
          <p:cNvSpPr txBox="1"/>
          <p:nvPr>
            <p:ph type="sldNum" sz="quarter" idx="4294967295"/>
          </p:nvPr>
        </p:nvSpPr>
        <p:spPr>
          <a:xfrm>
            <a:off x="10787344" y="6049983"/>
            <a:ext cx="366664" cy="35522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8" tIns="35718" rIns="35718" bIns="35718" anchor="t"/>
          <a:lstStyle>
            <a:lvl1pPr algn="ctr" defTabSz="410765">
              <a:defRPr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  <p:pic>
        <p:nvPicPr>
          <p:cNvPr id="765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254583" y="3509353"/>
            <a:ext cx="4991536" cy="1678728"/>
          </a:xfrm>
          <a:prstGeom prst="rect">
            <a:avLst/>
          </a:prstGeom>
          <a:ln w="12700">
            <a:miter lim="400000"/>
          </a:ln>
        </p:spPr>
      </p:pic>
      <p:pic>
        <p:nvPicPr>
          <p:cNvPr id="766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363621" y="1962318"/>
            <a:ext cx="4455186" cy="4455187"/>
          </a:xfrm>
          <a:prstGeom prst="rect">
            <a:avLst/>
          </a:prstGeom>
          <a:ln w="12700">
            <a:miter lim="400000"/>
          </a:ln>
        </p:spPr>
      </p:pic>
      <p:sp>
        <p:nvSpPr>
          <p:cNvPr id="767" name="q"/>
          <p:cNvSpPr txBox="1"/>
          <p:nvPr/>
        </p:nvSpPr>
        <p:spPr>
          <a:xfrm>
            <a:off x="475132" y="3389595"/>
            <a:ext cx="231499" cy="358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/>
            <a:r>
              <a:t>q</a:t>
            </a:r>
          </a:p>
        </p:txBody>
      </p:sp>
      <p:sp>
        <p:nvSpPr>
          <p:cNvPr id="768" name="v1"/>
          <p:cNvSpPr txBox="1"/>
          <p:nvPr/>
        </p:nvSpPr>
        <p:spPr>
          <a:xfrm>
            <a:off x="1451303" y="1666670"/>
            <a:ext cx="335976" cy="358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/>
            <a:r>
              <a:t>v1</a:t>
            </a:r>
          </a:p>
        </p:txBody>
      </p:sp>
      <p:sp>
        <p:nvSpPr>
          <p:cNvPr id="769" name="each cell:…"/>
          <p:cNvSpPr txBox="1"/>
          <p:nvPr/>
        </p:nvSpPr>
        <p:spPr>
          <a:xfrm>
            <a:off x="6150002" y="1961530"/>
            <a:ext cx="4970261" cy="8915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/>
            <a:r>
              <a:t>each cell:</a:t>
            </a:r>
          </a:p>
          <a:p>
            <a:pPr/>
          </a:p>
          <a:p>
            <a:pPr/>
            <a:r>
              <a:t>distributed representation of words (word2vec)</a:t>
            </a:r>
          </a:p>
        </p:txBody>
      </p:sp>
      <p:sp>
        <p:nvSpPr>
          <p:cNvPr id="770" name="Rectangle"/>
          <p:cNvSpPr/>
          <p:nvPr/>
        </p:nvSpPr>
        <p:spPr>
          <a:xfrm>
            <a:off x="5303014" y="1772299"/>
            <a:ext cx="599974" cy="4835226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/>
          </a:p>
        </p:txBody>
      </p:sp>
      <p:sp>
        <p:nvSpPr>
          <p:cNvPr id="771" name="Rectangle"/>
          <p:cNvSpPr/>
          <p:nvPr/>
        </p:nvSpPr>
        <p:spPr>
          <a:xfrm>
            <a:off x="1184160" y="5927923"/>
            <a:ext cx="4455186" cy="4835226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/>
          </a:p>
        </p:txBody>
      </p:sp>
      <p:sp>
        <p:nvSpPr>
          <p:cNvPr id="772" name="w1"/>
          <p:cNvSpPr txBox="1"/>
          <p:nvPr/>
        </p:nvSpPr>
        <p:spPr>
          <a:xfrm>
            <a:off x="947725" y="1956491"/>
            <a:ext cx="394130" cy="358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/>
            <a:r>
              <a:t>w1</a:t>
            </a:r>
          </a:p>
        </p:txBody>
      </p:sp>
      <p:sp>
        <p:nvSpPr>
          <p:cNvPr id="773" name="w2"/>
          <p:cNvSpPr txBox="1"/>
          <p:nvPr/>
        </p:nvSpPr>
        <p:spPr>
          <a:xfrm>
            <a:off x="947725" y="2356593"/>
            <a:ext cx="394130" cy="358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/>
            <a:r>
              <a:t>w2</a:t>
            </a:r>
          </a:p>
        </p:txBody>
      </p:sp>
      <p:sp>
        <p:nvSpPr>
          <p:cNvPr id="774" name="…."/>
          <p:cNvSpPr txBox="1"/>
          <p:nvPr/>
        </p:nvSpPr>
        <p:spPr>
          <a:xfrm>
            <a:off x="966812" y="3519897"/>
            <a:ext cx="355956" cy="358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/>
            <a:r>
              <a:t>….</a:t>
            </a:r>
          </a:p>
        </p:txBody>
      </p:sp>
      <p:sp>
        <p:nvSpPr>
          <p:cNvPr id="775" name="wn"/>
          <p:cNvSpPr txBox="1"/>
          <p:nvPr/>
        </p:nvSpPr>
        <p:spPr>
          <a:xfrm>
            <a:off x="947725" y="5532176"/>
            <a:ext cx="399153" cy="358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/>
            <a:r>
              <a:t>wn</a:t>
            </a:r>
          </a:p>
        </p:txBody>
      </p:sp>
      <p:sp>
        <p:nvSpPr>
          <p:cNvPr id="776" name="vm"/>
          <p:cNvSpPr txBox="1"/>
          <p:nvPr/>
        </p:nvSpPr>
        <p:spPr>
          <a:xfrm>
            <a:off x="4856497" y="1666670"/>
            <a:ext cx="405851" cy="358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/>
            <a:r>
              <a:t>vm</a:t>
            </a:r>
          </a:p>
        </p:txBody>
      </p:sp>
      <p:sp>
        <p:nvSpPr>
          <p:cNvPr id="777" name="v2"/>
          <p:cNvSpPr txBox="1"/>
          <p:nvPr/>
        </p:nvSpPr>
        <p:spPr>
          <a:xfrm>
            <a:off x="1774421" y="1666670"/>
            <a:ext cx="335976" cy="358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/>
            <a:r>
              <a:t>v2</a:t>
            </a:r>
          </a:p>
        </p:txBody>
      </p:sp>
      <p:sp>
        <p:nvSpPr>
          <p:cNvPr id="778" name="…."/>
          <p:cNvSpPr txBox="1"/>
          <p:nvPr/>
        </p:nvSpPr>
        <p:spPr>
          <a:xfrm>
            <a:off x="3233775" y="1577804"/>
            <a:ext cx="355956" cy="358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/>
            <a:r>
              <a:t>….</a:t>
            </a:r>
          </a:p>
        </p:txBody>
      </p:sp>
      <p:sp>
        <p:nvSpPr>
          <p:cNvPr id="779" name="d"/>
          <p:cNvSpPr txBox="1"/>
          <p:nvPr/>
        </p:nvSpPr>
        <p:spPr>
          <a:xfrm>
            <a:off x="3296004" y="1344298"/>
            <a:ext cx="231498" cy="358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/>
            <a:r>
              <a:t>d</a:t>
            </a:r>
          </a:p>
        </p:txBody>
      </p:sp>
      <p:sp>
        <p:nvSpPr>
          <p:cNvPr id="780" name="A Study of MatchPyramid Models on Ad-hoc Retrieval"/>
          <p:cNvSpPr txBox="1"/>
          <p:nvPr/>
        </p:nvSpPr>
        <p:spPr>
          <a:xfrm>
            <a:off x="731591" y="6163287"/>
            <a:ext cx="9482518" cy="3506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lnSpc>
                <a:spcPts val="3500"/>
              </a:lnSpc>
              <a:defRPr i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A Study of MatchPyramid Models on Ad-hoc Retrieval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4" name="Question asking protocol"/>
          <p:cNvSpPr txBox="1"/>
          <p:nvPr>
            <p:ph type="title" idx="4294967295"/>
          </p:nvPr>
        </p:nvSpPr>
        <p:spPr>
          <a:xfrm>
            <a:off x="374160" y="414337"/>
            <a:ext cx="10550771" cy="657450"/>
          </a:xfrm>
          <a:prstGeom prst="rect">
            <a:avLst/>
          </a:prstGeom>
        </p:spPr>
        <p:txBody>
          <a:bodyPr lIns="45719" tIns="45719" rIns="45719" bIns="45719" anchor="t"/>
          <a:lstStyle>
            <a:lvl1pPr algn="l">
              <a:defRPr b="1"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Question asking protocol</a:t>
            </a:r>
          </a:p>
        </p:txBody>
      </p:sp>
      <p:sp>
        <p:nvSpPr>
          <p:cNvPr id="785" name="Regrading requests: email TA, cc myself, titled [CS589 regrading]…"/>
          <p:cNvSpPr txBox="1"/>
          <p:nvPr>
            <p:ph type="body" idx="4294967295"/>
          </p:nvPr>
        </p:nvSpPr>
        <p:spPr>
          <a:xfrm>
            <a:off x="681954" y="1742860"/>
            <a:ext cx="10828092" cy="5504837"/>
          </a:xfrm>
          <a:prstGeom prst="rect">
            <a:avLst/>
          </a:prstGeom>
        </p:spPr>
        <p:txBody>
          <a:bodyPr lIns="45719" tIns="45719" rIns="45719" bIns="45719"/>
          <a:lstStyle/>
          <a:p>
            <a:pPr marL="342899" indent="-342899">
              <a:spcBef>
                <a:spcPts val="500"/>
              </a:spcBef>
              <a:defRPr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Regrading requests: </a:t>
            </a:r>
            <a:r>
              <a:rPr b="1">
                <a:solidFill>
                  <a:srgbClr val="0433FF"/>
                </a:solidFill>
              </a:rPr>
              <a:t>email</a:t>
            </a:r>
            <a:r>
              <a:t> </a:t>
            </a:r>
            <a:r>
              <a:rPr b="1">
                <a:solidFill>
                  <a:srgbClr val="0433FF"/>
                </a:solidFill>
              </a:rPr>
              <a:t>TA</a:t>
            </a:r>
            <a:r>
              <a:t>, cc myself, titled [CS589 regrading]</a:t>
            </a:r>
          </a:p>
          <a:p>
            <a:pPr marL="342899" indent="-342899">
              <a:spcBef>
                <a:spcPts val="500"/>
              </a:spcBef>
              <a:defRPr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Deadline extension requests: </a:t>
            </a:r>
            <a:r>
              <a:rPr b="1">
                <a:solidFill>
                  <a:srgbClr val="0433FF"/>
                </a:solidFill>
              </a:rPr>
              <a:t>email</a:t>
            </a:r>
            <a:r>
              <a:t> myself, titled [CS589 deadline]</a:t>
            </a:r>
          </a:p>
          <a:p>
            <a:pPr marL="342899" indent="-342899">
              <a:spcBef>
                <a:spcPts val="500"/>
              </a:spcBef>
              <a:defRPr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Dropping: email myself, titled [CS589 drop]</a:t>
            </a:r>
          </a:p>
          <a:p>
            <a:pPr marL="342899" indent="-342899">
              <a:spcBef>
                <a:spcPts val="500"/>
              </a:spcBef>
              <a:defRPr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All technical questions: </a:t>
            </a:r>
            <a:r>
              <a:rPr b="1">
                <a:solidFill>
                  <a:srgbClr val="008F00"/>
                </a:solidFill>
              </a:rPr>
              <a:t>Piazza</a:t>
            </a:r>
          </a:p>
          <a:p>
            <a:pPr lvl="1" marL="800100" indent="-342900">
              <a:spcBef>
                <a:spcPts val="500"/>
              </a:spcBef>
              <a:buChar char="•"/>
              <a:defRPr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Homework description clarification</a:t>
            </a:r>
          </a:p>
          <a:p>
            <a:pPr lvl="1" marL="800100" indent="-342900">
              <a:spcBef>
                <a:spcPts val="500"/>
              </a:spcBef>
              <a:buChar char="•"/>
              <a:defRPr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Clarification on course materials</a:t>
            </a:r>
          </a:p>
          <a:p>
            <a:pPr marL="342899" indent="-342899">
              <a:spcBef>
                <a:spcPts val="500"/>
              </a:spcBef>
              <a:defRPr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Having trouble with homework: join my </a:t>
            </a:r>
            <a:r>
              <a:rPr b="1">
                <a:solidFill>
                  <a:srgbClr val="FF2600"/>
                </a:solidFill>
              </a:rPr>
              <a:t>office hour</a:t>
            </a:r>
            <a:r>
              <a:t> directly, no need to </a:t>
            </a:r>
            <a:r>
              <a:rPr b="1">
                <a:solidFill>
                  <a:srgbClr val="0433FF"/>
                </a:solidFill>
              </a:rPr>
              <a:t>email</a:t>
            </a:r>
            <a:r>
              <a:t> me</a:t>
            </a:r>
          </a:p>
          <a:p>
            <a:pPr lvl="1" marL="800100" indent="-342900">
              <a:spcBef>
                <a:spcPts val="500"/>
              </a:spcBef>
              <a:buChar char="•"/>
              <a:defRPr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If you have a time conflict, </a:t>
            </a:r>
            <a:r>
              <a:rPr b="1">
                <a:solidFill>
                  <a:srgbClr val="0433FF"/>
                </a:solidFill>
              </a:rPr>
              <a:t>email me</a:t>
            </a:r>
            <a:r>
              <a:t> &amp; schedule another time</a:t>
            </a:r>
          </a:p>
          <a:p>
            <a:pPr marL="342899" indent="-342899">
              <a:spcBef>
                <a:spcPts val="500"/>
              </a:spcBef>
              <a:defRPr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Project discussion: join my </a:t>
            </a:r>
            <a:r>
              <a:rPr b="1">
                <a:solidFill>
                  <a:srgbClr val="FF2600"/>
                </a:solidFill>
              </a:rPr>
              <a:t>office hour </a:t>
            </a:r>
            <a:endParaRPr b="1">
              <a:solidFill>
                <a:srgbClr val="FF2600"/>
              </a:solidFill>
            </a:endParaRPr>
          </a:p>
          <a:p>
            <a:pPr marL="342899" indent="-342899">
              <a:spcBef>
                <a:spcPts val="500"/>
              </a:spcBef>
              <a:defRPr sz="2200">
                <a:solidFill>
                  <a:srgbClr val="008F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b="1"/>
              <a:t>Ask any common questions shared by the class on Piazza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9" name="Homework 1"/>
          <p:cNvSpPr txBox="1"/>
          <p:nvPr>
            <p:ph type="title" idx="4294967295"/>
          </p:nvPr>
        </p:nvSpPr>
        <p:spPr>
          <a:xfrm>
            <a:off x="374160" y="414337"/>
            <a:ext cx="10550771" cy="657450"/>
          </a:xfrm>
          <a:prstGeom prst="rect">
            <a:avLst/>
          </a:prstGeom>
        </p:spPr>
        <p:txBody>
          <a:bodyPr lIns="45719" tIns="45719" rIns="45719" bIns="45719" anchor="t"/>
          <a:lstStyle>
            <a:lvl1pPr algn="l">
              <a:defRPr b="1"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Homework 1</a:t>
            </a:r>
          </a:p>
        </p:txBody>
      </p:sp>
      <p:sp>
        <p:nvSpPr>
          <p:cNvPr id="790" name="Homework 1 is released in Canvas:…"/>
          <p:cNvSpPr txBox="1"/>
          <p:nvPr>
            <p:ph type="body" idx="4294967295"/>
          </p:nvPr>
        </p:nvSpPr>
        <p:spPr>
          <a:xfrm>
            <a:off x="681954" y="1742860"/>
            <a:ext cx="10828092" cy="5504837"/>
          </a:xfrm>
          <a:prstGeom prst="rect">
            <a:avLst/>
          </a:prstGeom>
        </p:spPr>
        <p:txBody>
          <a:bodyPr lIns="45719" tIns="45719" rIns="45719" bIns="45719"/>
          <a:lstStyle/>
          <a:p>
            <a:pPr marL="342899" indent="-342899">
              <a:spcBef>
                <a:spcPts val="500"/>
              </a:spcBef>
              <a:defRPr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Homework 1 is released in Canvas:</a:t>
            </a:r>
          </a:p>
          <a:p>
            <a:pPr marL="342899" indent="-342899">
              <a:spcBef>
                <a:spcPts val="500"/>
              </a:spcBef>
              <a:defRPr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 marL="342899" indent="-342899">
              <a:spcBef>
                <a:spcPts val="500"/>
              </a:spcBef>
              <a:defRPr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Implementing TF-IDF and BM25 on the LinkSO dataset:</a:t>
            </a:r>
          </a:p>
          <a:p>
            <a:pPr lvl="1" marL="800100" indent="-342900">
              <a:spcBef>
                <a:spcPts val="500"/>
              </a:spcBef>
              <a:buChar char="•"/>
              <a:defRPr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" invalidUrl="" action="" tgtFrame="" tooltip="" history="1" highlightClick="0" endSnd="0"/>
              </a:rPr>
              <a:t>https://sit.instructure.com/courses/44342/assignments/218604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Quiz from last lecture"/>
          <p:cNvSpPr txBox="1"/>
          <p:nvPr>
            <p:ph type="title" idx="4294967295"/>
          </p:nvPr>
        </p:nvSpPr>
        <p:spPr>
          <a:xfrm>
            <a:off x="386860" y="528637"/>
            <a:ext cx="10550771" cy="657450"/>
          </a:xfrm>
          <a:prstGeom prst="rect">
            <a:avLst/>
          </a:prstGeom>
        </p:spPr>
        <p:txBody>
          <a:bodyPr lIns="45719" tIns="45719" rIns="45719" bIns="45719" anchor="t"/>
          <a:lstStyle>
            <a:lvl1pPr algn="l">
              <a:defRPr b="1"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Quiz from last lecture</a:t>
            </a:r>
          </a:p>
        </p:txBody>
      </p:sp>
      <p:sp>
        <p:nvSpPr>
          <p:cNvPr id="87" name="Slide Number"/>
          <p:cNvSpPr txBox="1"/>
          <p:nvPr>
            <p:ph type="sldNum" sz="quarter" idx="4294967295"/>
          </p:nvPr>
        </p:nvSpPr>
        <p:spPr>
          <a:xfrm>
            <a:off x="10857975" y="6049983"/>
            <a:ext cx="225402" cy="35522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8" tIns="35718" rIns="35718" bIns="35718" anchor="t"/>
          <a:lstStyle>
            <a:lvl1pPr algn="ctr" defTabSz="410765">
              <a:defRPr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88" name="Suppose we have one query and two documents:…"/>
          <p:cNvSpPr txBox="1"/>
          <p:nvPr>
            <p:ph type="body" idx="4294967295"/>
          </p:nvPr>
        </p:nvSpPr>
        <p:spPr>
          <a:xfrm>
            <a:off x="600769" y="1544531"/>
            <a:ext cx="10550771" cy="5489980"/>
          </a:xfrm>
          <a:prstGeom prst="rect">
            <a:avLst/>
          </a:prstGeom>
        </p:spPr>
        <p:txBody>
          <a:bodyPr lIns="45719" tIns="45719" rIns="45719" bIns="45719"/>
          <a:lstStyle/>
          <a:p>
            <a:pPr>
              <a:spcBef>
                <a:spcPts val="500"/>
              </a:spcBef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Suppose we have one query and two documents:</a:t>
            </a:r>
          </a:p>
          <a:p>
            <a:pPr>
              <a:spcBef>
                <a:spcPts val="500"/>
              </a:spcBef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>
              <a:spcBef>
                <a:spcPts val="500"/>
              </a:spcBef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>
              <a:spcBef>
                <a:spcPts val="500"/>
              </a:spcBef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>
              <a:spcBef>
                <a:spcPts val="500"/>
              </a:spcBef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>
              <a:spcBef>
                <a:spcPts val="500"/>
              </a:spcBef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>
              <a:spcBef>
                <a:spcPts val="500"/>
              </a:spcBef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What are the rankings of score(q, doc) using VS model (w/o IDF)?</a:t>
            </a:r>
          </a:p>
          <a:p>
            <a:pPr lvl="1" marL="1036052" indent="-401052">
              <a:spcBef>
                <a:spcPts val="500"/>
              </a:spcBef>
              <a:buFontTx/>
              <a:buAutoNum type="alphaUcPeriod" startAt="1"/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doc1 &gt; doc2 &gt; doc3</a:t>
            </a:r>
          </a:p>
          <a:p>
            <a:pPr lvl="1" marL="1036052" indent="-401052">
              <a:spcBef>
                <a:spcPts val="500"/>
              </a:spcBef>
              <a:buFontTx/>
              <a:buAutoNum type="alphaUcPeriod" startAt="1"/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doc1 = doc3 &gt; doc2</a:t>
            </a:r>
          </a:p>
          <a:p>
            <a:pPr lvl="1" marL="1036052" indent="-401052">
              <a:spcBef>
                <a:spcPts val="500"/>
              </a:spcBef>
              <a:buFontTx/>
              <a:buAutoNum type="alphaUcPeriod" startAt="1"/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doc1 &gt; doc3 &gt; doc2</a:t>
            </a:r>
          </a:p>
          <a:p>
            <a:pPr lvl="1" marL="1036052" indent="-401052">
              <a:spcBef>
                <a:spcPts val="500"/>
              </a:spcBef>
              <a:buFontTx/>
              <a:buAutoNum type="alphaUcPeriod" startAt="1"/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doc3 &gt; doc1 &gt; doc2</a:t>
            </a:r>
          </a:p>
        </p:txBody>
      </p:sp>
      <p:sp>
        <p:nvSpPr>
          <p:cNvPr id="89" name="q = “covid 19”…"/>
          <p:cNvSpPr txBox="1"/>
          <p:nvPr/>
        </p:nvSpPr>
        <p:spPr>
          <a:xfrm>
            <a:off x="1375727" y="2099623"/>
            <a:ext cx="9000855" cy="18535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 marL="3429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q = “covid 19”</a:t>
            </a:r>
          </a:p>
          <a:p>
            <a:pPr marL="3429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doc1 = “covid patient”</a:t>
            </a:r>
          </a:p>
          <a:p>
            <a:pPr marL="3429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doc2 = “19 99 car wash”</a:t>
            </a:r>
          </a:p>
          <a:p>
            <a:pPr marL="3429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doc3 = “19 street covid testing facility is reopened next week”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Answer"/>
          <p:cNvSpPr txBox="1"/>
          <p:nvPr>
            <p:ph type="title" idx="4294967295"/>
          </p:nvPr>
        </p:nvSpPr>
        <p:spPr>
          <a:xfrm>
            <a:off x="386860" y="528637"/>
            <a:ext cx="10550771" cy="657450"/>
          </a:xfrm>
          <a:prstGeom prst="rect">
            <a:avLst/>
          </a:prstGeom>
        </p:spPr>
        <p:txBody>
          <a:bodyPr lIns="45719" tIns="45719" rIns="45719" bIns="45719" anchor="t"/>
          <a:lstStyle>
            <a:lvl1pPr algn="l">
              <a:defRPr b="1"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Answer</a:t>
            </a:r>
          </a:p>
        </p:txBody>
      </p:sp>
      <p:sp>
        <p:nvSpPr>
          <p:cNvPr id="94" name="Slide Number"/>
          <p:cNvSpPr txBox="1"/>
          <p:nvPr>
            <p:ph type="sldNum" sz="quarter" idx="4294967295"/>
          </p:nvPr>
        </p:nvSpPr>
        <p:spPr>
          <a:xfrm>
            <a:off x="10857975" y="6049983"/>
            <a:ext cx="225402" cy="35522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8" tIns="35718" rIns="35718" bIns="35718" anchor="t"/>
          <a:lstStyle>
            <a:lvl1pPr algn="ctr" defTabSz="410765">
              <a:defRPr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95" name="Recall the VS model:…"/>
          <p:cNvSpPr txBox="1"/>
          <p:nvPr>
            <p:ph type="body" idx="4294967295"/>
          </p:nvPr>
        </p:nvSpPr>
        <p:spPr>
          <a:xfrm>
            <a:off x="600769" y="1544531"/>
            <a:ext cx="10550771" cy="5489980"/>
          </a:xfrm>
          <a:prstGeom prst="rect">
            <a:avLst/>
          </a:prstGeom>
        </p:spPr>
        <p:txBody>
          <a:bodyPr lIns="45719" tIns="45719" rIns="45719" bIns="45719"/>
          <a:lstStyle/>
          <a:p>
            <a:pPr>
              <a:spcBef>
                <a:spcPts val="500"/>
              </a:spcBef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Recall the VS model:</a:t>
            </a:r>
          </a:p>
          <a:p>
            <a:pPr>
              <a:spcBef>
                <a:spcPts val="500"/>
              </a:spcBef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>
              <a:spcBef>
                <a:spcPts val="500"/>
              </a:spcBef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>
              <a:spcBef>
                <a:spcPts val="500"/>
              </a:spcBef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>
              <a:spcBef>
                <a:spcPts val="500"/>
              </a:spcBef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>
              <a:spcBef>
                <a:spcPts val="500"/>
              </a:spcBef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>
              <a:spcBef>
                <a:spcPts val="500"/>
              </a:spcBef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>
              <a:spcBef>
                <a:spcPts val="500"/>
              </a:spcBef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score(q, doc1) = 1/sqrt(2)/sqrt(2) = 0.4999, score(q, doc2) = 1/sqrt(2)/sqrt(4) = 0.3535, score(q, doc3) = 2/sqrt(2)/sqrt(9) = 0.4714</a:t>
            </a:r>
          </a:p>
          <a:p>
            <a:pPr>
              <a:spcBef>
                <a:spcPts val="500"/>
              </a:spcBef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Therefore the answer is C: doc1 &gt; doc3 &gt; doc2</a:t>
            </a:r>
          </a:p>
        </p:txBody>
      </p:sp>
      <p:sp>
        <p:nvSpPr>
          <p:cNvPr id="96" name="q = “covid 19”…"/>
          <p:cNvSpPr txBox="1"/>
          <p:nvPr/>
        </p:nvSpPr>
        <p:spPr>
          <a:xfrm>
            <a:off x="1375727" y="2827745"/>
            <a:ext cx="9000855" cy="18535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 marL="3429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q = “covid 19”</a:t>
            </a:r>
          </a:p>
          <a:p>
            <a:pPr marL="3429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doc1 = “covid patient”</a:t>
            </a:r>
          </a:p>
          <a:p>
            <a:pPr marL="3429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doc2 = “19 99 car wash”</a:t>
            </a:r>
          </a:p>
          <a:p>
            <a:pPr marL="3429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doc3 = “19 street covid testing facility is reopen next week”</a:t>
            </a:r>
          </a:p>
        </p:txBody>
      </p:sp>
      <p:pic>
        <p:nvPicPr>
          <p:cNvPr id="97" name="latex-image-1.pdf" descr="latex-image-1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475698" y="2039587"/>
            <a:ext cx="2723715" cy="65744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Random variables"/>
          <p:cNvSpPr txBox="1"/>
          <p:nvPr>
            <p:ph type="title" idx="4294967295"/>
          </p:nvPr>
        </p:nvSpPr>
        <p:spPr>
          <a:xfrm>
            <a:off x="386860" y="528637"/>
            <a:ext cx="10550771" cy="657450"/>
          </a:xfrm>
          <a:prstGeom prst="rect">
            <a:avLst/>
          </a:prstGeom>
        </p:spPr>
        <p:txBody>
          <a:bodyPr lIns="45719" tIns="45719" rIns="45719" bIns="45719" anchor="t"/>
          <a:lstStyle>
            <a:lvl1pPr algn="l">
              <a:defRPr b="1"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Random variables</a:t>
            </a:r>
          </a:p>
        </p:txBody>
      </p:sp>
      <p:sp>
        <p:nvSpPr>
          <p:cNvPr id="102" name="Slide Number"/>
          <p:cNvSpPr txBox="1"/>
          <p:nvPr>
            <p:ph type="sldNum" sz="quarter" idx="4294967295"/>
          </p:nvPr>
        </p:nvSpPr>
        <p:spPr>
          <a:xfrm>
            <a:off x="10857975" y="6049983"/>
            <a:ext cx="225402" cy="35522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8" tIns="35718" rIns="35718" bIns="35718" anchor="t"/>
          <a:lstStyle>
            <a:lvl1pPr algn="ctr" defTabSz="410765">
              <a:defRPr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103" name="Random variables"/>
          <p:cNvSpPr txBox="1"/>
          <p:nvPr>
            <p:ph type="body" sz="quarter" idx="4294967295"/>
          </p:nvPr>
        </p:nvSpPr>
        <p:spPr>
          <a:xfrm>
            <a:off x="704304" y="1544531"/>
            <a:ext cx="9915883" cy="657449"/>
          </a:xfrm>
          <a:prstGeom prst="rect">
            <a:avLst/>
          </a:prstGeom>
        </p:spPr>
        <p:txBody>
          <a:bodyPr lIns="45719" tIns="45719" rIns="45719" bIns="45719"/>
          <a:lstStyle>
            <a:lvl1pPr>
              <a:spcBef>
                <a:spcPts val="500"/>
              </a:spcBef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Random variables</a:t>
            </a:r>
          </a:p>
        </p:txBody>
      </p:sp>
      <p:pic>
        <p:nvPicPr>
          <p:cNvPr id="104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290849" y="1643860"/>
            <a:ext cx="2369860" cy="1579907"/>
          </a:xfrm>
          <a:prstGeom prst="rect">
            <a:avLst/>
          </a:prstGeom>
          <a:ln w="12700">
            <a:miter lim="400000"/>
          </a:ln>
        </p:spPr>
      </p:pic>
      <p:sp>
        <p:nvSpPr>
          <p:cNvPr id="105" name="sequence = 0, 1, 0, 0, 1, 1, 0, 1, 0, 1, 0, 0"/>
          <p:cNvSpPr txBox="1"/>
          <p:nvPr/>
        </p:nvSpPr>
        <p:spPr>
          <a:xfrm>
            <a:off x="831332" y="3370624"/>
            <a:ext cx="5206736" cy="4124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lnSpc>
                <a:spcPts val="4000"/>
              </a:lnSpc>
              <a:defRPr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sequence = 0, 1, 0, 0, 1, 1, 0, 1, 0, 1, 0, 0</a:t>
            </a:r>
          </a:p>
        </p:txBody>
      </p:sp>
      <p:sp>
        <p:nvSpPr>
          <p:cNvPr id="106" name="Bernoulli distribution"/>
          <p:cNvSpPr txBox="1"/>
          <p:nvPr/>
        </p:nvSpPr>
        <p:spPr>
          <a:xfrm>
            <a:off x="7320164" y="4673247"/>
            <a:ext cx="2928971" cy="4124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lnSpc>
                <a:spcPts val="4000"/>
              </a:lnSpc>
              <a:defRPr b="1" sz="2200">
                <a:solidFill>
                  <a:srgbClr val="FF26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Bernoulli distribution</a:t>
            </a:r>
          </a:p>
        </p:txBody>
      </p:sp>
      <p:sp>
        <p:nvSpPr>
          <p:cNvPr id="107" name="Maximum likelihood estimation"/>
          <p:cNvSpPr txBox="1"/>
          <p:nvPr/>
        </p:nvSpPr>
        <p:spPr>
          <a:xfrm>
            <a:off x="7320164" y="5682670"/>
            <a:ext cx="4249299" cy="4124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lnSpc>
                <a:spcPts val="4000"/>
              </a:lnSpc>
              <a:defRPr b="1" sz="2200">
                <a:solidFill>
                  <a:srgbClr val="FF26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Maximum likelihood estimation</a:t>
            </a:r>
          </a:p>
        </p:txBody>
      </p:sp>
      <p:pic>
        <p:nvPicPr>
          <p:cNvPr id="108" name="latex-image-1.pdf" descr="latex-image-1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81976" y="4696252"/>
            <a:ext cx="5895333" cy="1490949"/>
          </a:xfrm>
          <a:prstGeom prst="rect">
            <a:avLst/>
          </a:prstGeom>
          <a:ln w="12700">
            <a:miter lim="400000"/>
          </a:ln>
        </p:spPr>
      </p:pic>
      <p:pic>
        <p:nvPicPr>
          <p:cNvPr id="109" name="latex-image-1.pdf" descr="latex-image-1.pd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14266" y="4004964"/>
            <a:ext cx="3815174" cy="324510"/>
          </a:xfrm>
          <a:prstGeom prst="rect">
            <a:avLst/>
          </a:prstGeom>
          <a:ln w="12700">
            <a:miter lim="400000"/>
          </a:ln>
        </p:spPr>
      </p:pic>
      <p:sp>
        <p:nvSpPr>
          <p:cNvPr id="110" name="parameter"/>
          <p:cNvSpPr txBox="1"/>
          <p:nvPr/>
        </p:nvSpPr>
        <p:spPr>
          <a:xfrm>
            <a:off x="7840864" y="3929980"/>
            <a:ext cx="1455299" cy="4124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lnSpc>
                <a:spcPts val="4000"/>
              </a:lnSpc>
              <a:defRPr b="1" sz="2200">
                <a:solidFill>
                  <a:srgbClr val="FF26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parameter</a:t>
            </a:r>
          </a:p>
        </p:txBody>
      </p:sp>
      <p:pic>
        <p:nvPicPr>
          <p:cNvPr id="111" name="latex-image-1.pdf" descr="latex-image-1.pdf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408068" y="4118346"/>
            <a:ext cx="323903" cy="141189"/>
          </a:xfrm>
          <a:prstGeom prst="rect">
            <a:avLst/>
          </a:prstGeom>
          <a:ln w="12700">
            <a:miter lim="400000"/>
          </a:ln>
        </p:spPr>
      </p:pic>
      <p:sp>
        <p:nvSpPr>
          <p:cNvPr id="112" name="Observation"/>
          <p:cNvSpPr txBox="1"/>
          <p:nvPr/>
        </p:nvSpPr>
        <p:spPr>
          <a:xfrm>
            <a:off x="7320164" y="3396024"/>
            <a:ext cx="1734427" cy="4124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lnSpc>
                <a:spcPts val="4000"/>
              </a:lnSpc>
              <a:defRPr b="1" sz="2200">
                <a:solidFill>
                  <a:srgbClr val="FF26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Observation</a:t>
            </a:r>
          </a:p>
        </p:txBody>
      </p:sp>
      <p:sp>
        <p:nvSpPr>
          <p:cNvPr id="113" name="Rectangle"/>
          <p:cNvSpPr/>
          <p:nvPr/>
        </p:nvSpPr>
        <p:spPr>
          <a:xfrm>
            <a:off x="2247900" y="3200400"/>
            <a:ext cx="7399437" cy="632049"/>
          </a:xfrm>
          <a:prstGeom prst="rect">
            <a:avLst/>
          </a:prstGeom>
          <a:ln w="25400">
            <a:solidFill>
              <a:schemeClr val="accent1"/>
            </a:solidFill>
            <a:custDash>
              <a:ds d="200000" sp="200000"/>
            </a:custDash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8" tIns="45718" rIns="45718" bIns="45718" anchor="ctr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Maximum likelihood estimation"/>
          <p:cNvSpPr txBox="1"/>
          <p:nvPr>
            <p:ph type="title" idx="4294967295"/>
          </p:nvPr>
        </p:nvSpPr>
        <p:spPr>
          <a:xfrm>
            <a:off x="386860" y="528637"/>
            <a:ext cx="10550771" cy="657450"/>
          </a:xfrm>
          <a:prstGeom prst="rect">
            <a:avLst/>
          </a:prstGeom>
        </p:spPr>
        <p:txBody>
          <a:bodyPr lIns="45719" tIns="45719" rIns="45719" bIns="45719" anchor="t"/>
          <a:lstStyle>
            <a:lvl1pPr algn="l">
              <a:defRPr b="1"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Maximum likelihood estimation</a:t>
            </a:r>
          </a:p>
        </p:txBody>
      </p:sp>
      <p:sp>
        <p:nvSpPr>
          <p:cNvPr id="118" name="Slide Number"/>
          <p:cNvSpPr txBox="1"/>
          <p:nvPr>
            <p:ph type="sldNum" sz="quarter" idx="4294967295"/>
          </p:nvPr>
        </p:nvSpPr>
        <p:spPr>
          <a:xfrm>
            <a:off x="10857975" y="6049983"/>
            <a:ext cx="225402" cy="35522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8" tIns="35718" rIns="35718" bIns="35718" anchor="t"/>
          <a:lstStyle>
            <a:lvl1pPr algn="ctr" defTabSz="410765">
              <a:defRPr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119" name="Fitting a distribution model to the data…"/>
          <p:cNvSpPr txBox="1"/>
          <p:nvPr>
            <p:ph type="body" idx="4294967295"/>
          </p:nvPr>
        </p:nvSpPr>
        <p:spPr>
          <a:xfrm>
            <a:off x="704304" y="1544531"/>
            <a:ext cx="10276626" cy="4642117"/>
          </a:xfrm>
          <a:prstGeom prst="rect">
            <a:avLst/>
          </a:prstGeom>
        </p:spPr>
        <p:txBody>
          <a:bodyPr lIns="45719" tIns="45719" rIns="45719" bIns="45719"/>
          <a:lstStyle>
            <a:lvl1pPr>
              <a:spcBef>
                <a:spcPts val="500"/>
              </a:spcBef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800100" indent="-342900">
              <a:spcBef>
                <a:spcPts val="500"/>
              </a:spcBef>
              <a:buChar char="•"/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</a:lstStyle>
          <a:p>
            <a:pPr/>
            <a:r>
              <a:t>Fitting a distribution model to the data</a:t>
            </a:r>
          </a:p>
          <a:p>
            <a:pPr lvl="1"/>
            <a:r>
              <a:t>Assumes mouse weights follow an underlying distribution</a:t>
            </a:r>
          </a:p>
        </p:txBody>
      </p:sp>
      <p:sp>
        <p:nvSpPr>
          <p:cNvPr id="120" name="Line"/>
          <p:cNvSpPr/>
          <p:nvPr/>
        </p:nvSpPr>
        <p:spPr>
          <a:xfrm>
            <a:off x="1909382" y="3198343"/>
            <a:ext cx="6617318" cy="1"/>
          </a:xfrm>
          <a:prstGeom prst="line">
            <a:avLst/>
          </a:prstGeom>
          <a:ln w="25400">
            <a:solidFill>
              <a:schemeClr val="accent1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21" name="Oval"/>
          <p:cNvSpPr/>
          <p:nvPr/>
        </p:nvSpPr>
        <p:spPr>
          <a:xfrm>
            <a:off x="3689236" y="3077785"/>
            <a:ext cx="225401" cy="241118"/>
          </a:xfrm>
          <a:prstGeom prst="ellipse">
            <a:avLst/>
          </a:prstGeom>
          <a:solidFill>
            <a:srgbClr val="FF2600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/>
          </a:p>
        </p:txBody>
      </p:sp>
      <p:sp>
        <p:nvSpPr>
          <p:cNvPr id="122" name="Oval"/>
          <p:cNvSpPr/>
          <p:nvPr/>
        </p:nvSpPr>
        <p:spPr>
          <a:xfrm>
            <a:off x="3986131" y="3077785"/>
            <a:ext cx="225401" cy="241118"/>
          </a:xfrm>
          <a:prstGeom prst="ellipse">
            <a:avLst/>
          </a:prstGeom>
          <a:solidFill>
            <a:srgbClr val="FF2600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/>
          </a:p>
        </p:txBody>
      </p:sp>
      <p:sp>
        <p:nvSpPr>
          <p:cNvPr id="123" name="Oval"/>
          <p:cNvSpPr/>
          <p:nvPr/>
        </p:nvSpPr>
        <p:spPr>
          <a:xfrm>
            <a:off x="4390643" y="3077785"/>
            <a:ext cx="225401" cy="241118"/>
          </a:xfrm>
          <a:prstGeom prst="ellipse">
            <a:avLst/>
          </a:prstGeom>
          <a:solidFill>
            <a:srgbClr val="FF2600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/>
          </a:p>
        </p:txBody>
      </p:sp>
      <p:sp>
        <p:nvSpPr>
          <p:cNvPr id="124" name="Oval"/>
          <p:cNvSpPr/>
          <p:nvPr/>
        </p:nvSpPr>
        <p:spPr>
          <a:xfrm>
            <a:off x="4687538" y="3077785"/>
            <a:ext cx="225401" cy="241118"/>
          </a:xfrm>
          <a:prstGeom prst="ellipse">
            <a:avLst/>
          </a:prstGeom>
          <a:solidFill>
            <a:srgbClr val="FF2600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/>
          </a:p>
        </p:txBody>
      </p:sp>
      <p:sp>
        <p:nvSpPr>
          <p:cNvPr id="125" name="Oval"/>
          <p:cNvSpPr/>
          <p:nvPr/>
        </p:nvSpPr>
        <p:spPr>
          <a:xfrm>
            <a:off x="5464202" y="3077785"/>
            <a:ext cx="225401" cy="241118"/>
          </a:xfrm>
          <a:prstGeom prst="ellipse">
            <a:avLst/>
          </a:prstGeom>
          <a:solidFill>
            <a:srgbClr val="FF2600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/>
          </a:p>
        </p:txBody>
      </p:sp>
      <p:sp>
        <p:nvSpPr>
          <p:cNvPr id="126" name="Oval"/>
          <p:cNvSpPr/>
          <p:nvPr/>
        </p:nvSpPr>
        <p:spPr>
          <a:xfrm>
            <a:off x="5761097" y="3077785"/>
            <a:ext cx="225401" cy="241118"/>
          </a:xfrm>
          <a:prstGeom prst="ellipse">
            <a:avLst/>
          </a:prstGeom>
          <a:solidFill>
            <a:srgbClr val="FF2600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/>
          </a:p>
        </p:txBody>
      </p:sp>
      <p:sp>
        <p:nvSpPr>
          <p:cNvPr id="127" name="Oval"/>
          <p:cNvSpPr/>
          <p:nvPr/>
        </p:nvSpPr>
        <p:spPr>
          <a:xfrm>
            <a:off x="6756197" y="3077785"/>
            <a:ext cx="225401" cy="241118"/>
          </a:xfrm>
          <a:prstGeom prst="ellipse">
            <a:avLst/>
          </a:prstGeom>
          <a:solidFill>
            <a:srgbClr val="FF2600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/>
          </a:p>
        </p:txBody>
      </p:sp>
      <p:sp>
        <p:nvSpPr>
          <p:cNvPr id="128" name="Oval"/>
          <p:cNvSpPr/>
          <p:nvPr/>
        </p:nvSpPr>
        <p:spPr>
          <a:xfrm>
            <a:off x="7053092" y="3077785"/>
            <a:ext cx="225401" cy="241118"/>
          </a:xfrm>
          <a:prstGeom prst="ellipse">
            <a:avLst/>
          </a:prstGeom>
          <a:solidFill>
            <a:srgbClr val="FF2600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/>
          </a:p>
        </p:txBody>
      </p:sp>
      <p:sp>
        <p:nvSpPr>
          <p:cNvPr id="129" name="Oval"/>
          <p:cNvSpPr/>
          <p:nvPr/>
        </p:nvSpPr>
        <p:spPr>
          <a:xfrm>
            <a:off x="2754728" y="3077785"/>
            <a:ext cx="225401" cy="241118"/>
          </a:xfrm>
          <a:prstGeom prst="ellipse">
            <a:avLst/>
          </a:prstGeom>
          <a:solidFill>
            <a:srgbClr val="FF2600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/>
          </a:p>
        </p:txBody>
      </p:sp>
      <p:pic>
        <p:nvPicPr>
          <p:cNvPr id="130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60528" y="3932099"/>
            <a:ext cx="9684640" cy="227257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ThemeILtemplates">
  <a:themeElements>
    <a:clrScheme name="ThemeILtemplates">
      <a:dk1>
        <a:srgbClr val="131F33"/>
      </a:dk1>
      <a:lt1>
        <a:srgbClr val="332C20"/>
      </a:lt1>
      <a:dk2>
        <a:srgbClr val="A7A7A7"/>
      </a:dk2>
      <a:lt2>
        <a:srgbClr val="535353"/>
      </a:lt2>
      <a:accent1>
        <a:srgbClr val="131F33"/>
      </a:accent1>
      <a:accent2>
        <a:srgbClr val="FA6300"/>
      </a:accent2>
      <a:accent3>
        <a:srgbClr val="555555"/>
      </a:accent3>
      <a:accent4>
        <a:srgbClr val="888888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ThemeILtemplates">
      <a:majorFont>
        <a:latin typeface="Helvetica"/>
        <a:ea typeface="Helvetica"/>
        <a:cs typeface="Helvetica"/>
      </a:majorFont>
      <a:minorFont>
        <a:latin typeface="Trebuchet MS"/>
        <a:ea typeface="Trebuchet MS"/>
        <a:cs typeface="Trebuchet MS"/>
      </a:minorFont>
    </a:fontScheme>
    <a:fmtScheme name="ThemeILtemplat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32C20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chemeClr val="accent1"/>
            </a:solidFill>
            <a:effectLst/>
            <a:uFillTx/>
            <a:latin typeface="+mn-lt"/>
            <a:ea typeface="+mn-ea"/>
            <a:cs typeface="+mn-c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chemeClr val="accent1"/>
            </a:solidFill>
            <a:effectLst/>
            <a:uFillTx/>
            <a:latin typeface="+mn-lt"/>
            <a:ea typeface="+mn-ea"/>
            <a:cs typeface="+mn-c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ThemeILtemplates">
  <a:themeElements>
    <a:clrScheme name="ThemeILtemplates">
      <a:dk1>
        <a:srgbClr val="131F33"/>
      </a:dk1>
      <a:lt1>
        <a:srgbClr val="332C20"/>
      </a:lt1>
      <a:dk2>
        <a:srgbClr val="A7A7A7"/>
      </a:dk2>
      <a:lt2>
        <a:srgbClr val="535353"/>
      </a:lt2>
      <a:accent1>
        <a:srgbClr val="131F33"/>
      </a:accent1>
      <a:accent2>
        <a:srgbClr val="FA6300"/>
      </a:accent2>
      <a:accent3>
        <a:srgbClr val="555555"/>
      </a:accent3>
      <a:accent4>
        <a:srgbClr val="888888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ThemeILtemplates">
      <a:majorFont>
        <a:latin typeface="Helvetica"/>
        <a:ea typeface="Helvetica"/>
        <a:cs typeface="Helvetica"/>
      </a:majorFont>
      <a:minorFont>
        <a:latin typeface="Trebuchet MS"/>
        <a:ea typeface="Trebuchet MS"/>
        <a:cs typeface="Trebuchet MS"/>
      </a:minorFont>
    </a:fontScheme>
    <a:fmtScheme name="ThemeILtemplat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32C20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chemeClr val="accent1"/>
            </a:solidFill>
            <a:effectLst/>
            <a:uFillTx/>
            <a:latin typeface="+mn-lt"/>
            <a:ea typeface="+mn-ea"/>
            <a:cs typeface="+mn-c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chemeClr val="accent1"/>
            </a:solidFill>
            <a:effectLst/>
            <a:uFillTx/>
            <a:latin typeface="+mn-lt"/>
            <a:ea typeface="+mn-ea"/>
            <a:cs typeface="+mn-c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