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media/image2.jpeg" ContentType="image/jpeg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chemeClr val="accent1"/>
        </a:solidFill>
        <a:effectLst/>
        <a:uFillTx/>
        <a:latin typeface="+mn-lt"/>
        <a:ea typeface="+mn-ea"/>
        <a:cs typeface="+mn-cs"/>
        <a:sym typeface="Trebuchet MS"/>
      </a:defRPr>
    </a:lvl1pPr>
    <a:lvl2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chemeClr val="accent1"/>
        </a:solidFill>
        <a:effectLst/>
        <a:uFillTx/>
        <a:latin typeface="+mn-lt"/>
        <a:ea typeface="+mn-ea"/>
        <a:cs typeface="+mn-cs"/>
        <a:sym typeface="Trebuchet MS"/>
      </a:defRPr>
    </a:lvl2pPr>
    <a:lvl3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chemeClr val="accent1"/>
        </a:solidFill>
        <a:effectLst/>
        <a:uFillTx/>
        <a:latin typeface="+mn-lt"/>
        <a:ea typeface="+mn-ea"/>
        <a:cs typeface="+mn-cs"/>
        <a:sym typeface="Trebuchet MS"/>
      </a:defRPr>
    </a:lvl3pPr>
    <a:lvl4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chemeClr val="accent1"/>
        </a:solidFill>
        <a:effectLst/>
        <a:uFillTx/>
        <a:latin typeface="+mn-lt"/>
        <a:ea typeface="+mn-ea"/>
        <a:cs typeface="+mn-cs"/>
        <a:sym typeface="Trebuchet MS"/>
      </a:defRPr>
    </a:lvl4pPr>
    <a:lvl5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chemeClr val="accent1"/>
        </a:solidFill>
        <a:effectLst/>
        <a:uFillTx/>
        <a:latin typeface="+mn-lt"/>
        <a:ea typeface="+mn-ea"/>
        <a:cs typeface="+mn-cs"/>
        <a:sym typeface="Trebuchet MS"/>
      </a:defRPr>
    </a:lvl5pPr>
    <a:lvl6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chemeClr val="accent1"/>
        </a:solidFill>
        <a:effectLst/>
        <a:uFillTx/>
        <a:latin typeface="+mn-lt"/>
        <a:ea typeface="+mn-ea"/>
        <a:cs typeface="+mn-cs"/>
        <a:sym typeface="Trebuchet MS"/>
      </a:defRPr>
    </a:lvl6pPr>
    <a:lvl7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chemeClr val="accent1"/>
        </a:solidFill>
        <a:effectLst/>
        <a:uFillTx/>
        <a:latin typeface="+mn-lt"/>
        <a:ea typeface="+mn-ea"/>
        <a:cs typeface="+mn-cs"/>
        <a:sym typeface="Trebuchet MS"/>
      </a:defRPr>
    </a:lvl7pPr>
    <a:lvl8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chemeClr val="accent1"/>
        </a:solidFill>
        <a:effectLst/>
        <a:uFillTx/>
        <a:latin typeface="+mn-lt"/>
        <a:ea typeface="+mn-ea"/>
        <a:cs typeface="+mn-cs"/>
        <a:sym typeface="Trebuchet MS"/>
      </a:defRPr>
    </a:lvl8pPr>
    <a:lvl9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chemeClr val="accent1"/>
        </a:solidFill>
        <a:effectLst/>
        <a:uFillTx/>
        <a:latin typeface="+mn-lt"/>
        <a:ea typeface="+mn-ea"/>
        <a:cs typeface="+mn-cs"/>
        <a:sym typeface="Trebuchet M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chemeClr val="accent1"/>
        </a:fontRef>
        <a:schemeClr val="accent1"/>
      </a:tcTxStyle>
      <a:tcStyle>
        <a:tcBdr>
          <a:left>
            <a:ln w="12700" cap="flat">
              <a:solidFill>
                <a:srgbClr val="332C20"/>
              </a:solidFill>
              <a:prstDash val="solid"/>
              <a:round/>
            </a:ln>
          </a:left>
          <a:right>
            <a:ln w="12700" cap="flat">
              <a:solidFill>
                <a:srgbClr val="332C20"/>
              </a:solidFill>
              <a:prstDash val="solid"/>
              <a:round/>
            </a:ln>
          </a:right>
          <a:top>
            <a:ln w="12700" cap="flat">
              <a:solidFill>
                <a:srgbClr val="332C20"/>
              </a:solidFill>
              <a:prstDash val="solid"/>
              <a:round/>
            </a:ln>
          </a:top>
          <a:bottom>
            <a:ln w="12700" cap="flat">
              <a:solidFill>
                <a:srgbClr val="332C20"/>
              </a:solidFill>
              <a:prstDash val="solid"/>
              <a:round/>
            </a:ln>
          </a:bottom>
          <a:insideH>
            <a:ln w="12700" cap="flat">
              <a:solidFill>
                <a:srgbClr val="332C20"/>
              </a:solidFill>
              <a:prstDash val="solid"/>
              <a:round/>
            </a:ln>
          </a:insideH>
          <a:insideV>
            <a:ln w="12700" cap="flat">
              <a:solidFill>
                <a:srgbClr val="332C20"/>
              </a:solidFill>
              <a:prstDash val="solid"/>
              <a:round/>
            </a:ln>
          </a:insideV>
        </a:tcBdr>
        <a:fill>
          <a:solidFill>
            <a:srgbClr val="CACBCC"/>
          </a:solidFill>
        </a:fill>
      </a:tcStyle>
    </a:wholeTbl>
    <a:band2H>
      <a:tcTxStyle b="def" i="def"/>
      <a:tcStyle>
        <a:tcBdr/>
        <a:fill>
          <a:solidFill>
            <a:srgbClr val="E6E7E7"/>
          </a:solidFill>
        </a:fill>
      </a:tcStyle>
    </a:band2H>
    <a:firstCol>
      <a:tcTxStyle b="on" i="off">
        <a:fontRef idx="minor">
          <a:srgbClr val="332C20"/>
        </a:fontRef>
        <a:srgbClr val="332C20"/>
      </a:tcTxStyle>
      <a:tcStyle>
        <a:tcBdr>
          <a:left>
            <a:ln w="12700" cap="flat">
              <a:solidFill>
                <a:srgbClr val="332C20"/>
              </a:solidFill>
              <a:prstDash val="solid"/>
              <a:round/>
            </a:ln>
          </a:left>
          <a:right>
            <a:ln w="12700" cap="flat">
              <a:solidFill>
                <a:srgbClr val="332C20"/>
              </a:solidFill>
              <a:prstDash val="solid"/>
              <a:round/>
            </a:ln>
          </a:right>
          <a:top>
            <a:ln w="12700" cap="flat">
              <a:solidFill>
                <a:srgbClr val="332C20"/>
              </a:solidFill>
              <a:prstDash val="solid"/>
              <a:round/>
            </a:ln>
          </a:top>
          <a:bottom>
            <a:ln w="12700" cap="flat">
              <a:solidFill>
                <a:srgbClr val="332C20"/>
              </a:solidFill>
              <a:prstDash val="solid"/>
              <a:round/>
            </a:ln>
          </a:bottom>
          <a:insideH>
            <a:ln w="12700" cap="flat">
              <a:solidFill>
                <a:srgbClr val="332C20"/>
              </a:solidFill>
              <a:prstDash val="solid"/>
              <a:round/>
            </a:ln>
          </a:insideH>
          <a:insideV>
            <a:ln w="12700" cap="flat">
              <a:solidFill>
                <a:srgbClr val="332C20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332C20"/>
        </a:fontRef>
        <a:srgbClr val="332C20"/>
      </a:tcTxStyle>
      <a:tcStyle>
        <a:tcBdr>
          <a:left>
            <a:ln w="12700" cap="flat">
              <a:solidFill>
                <a:srgbClr val="332C20"/>
              </a:solidFill>
              <a:prstDash val="solid"/>
              <a:round/>
            </a:ln>
          </a:left>
          <a:right>
            <a:ln w="12700" cap="flat">
              <a:solidFill>
                <a:srgbClr val="332C20"/>
              </a:solidFill>
              <a:prstDash val="solid"/>
              <a:round/>
            </a:ln>
          </a:right>
          <a:top>
            <a:ln w="38100" cap="flat">
              <a:solidFill>
                <a:srgbClr val="332C20"/>
              </a:solidFill>
              <a:prstDash val="solid"/>
              <a:round/>
            </a:ln>
          </a:top>
          <a:bottom>
            <a:ln w="12700" cap="flat">
              <a:solidFill>
                <a:srgbClr val="332C20"/>
              </a:solidFill>
              <a:prstDash val="solid"/>
              <a:round/>
            </a:ln>
          </a:bottom>
          <a:insideH>
            <a:ln w="12700" cap="flat">
              <a:solidFill>
                <a:srgbClr val="332C20"/>
              </a:solidFill>
              <a:prstDash val="solid"/>
              <a:round/>
            </a:ln>
          </a:insideH>
          <a:insideV>
            <a:ln w="12700" cap="flat">
              <a:solidFill>
                <a:srgbClr val="332C20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332C20"/>
        </a:fontRef>
        <a:srgbClr val="332C20"/>
      </a:tcTxStyle>
      <a:tcStyle>
        <a:tcBdr>
          <a:left>
            <a:ln w="12700" cap="flat">
              <a:solidFill>
                <a:srgbClr val="332C20"/>
              </a:solidFill>
              <a:prstDash val="solid"/>
              <a:round/>
            </a:ln>
          </a:left>
          <a:right>
            <a:ln w="12700" cap="flat">
              <a:solidFill>
                <a:srgbClr val="332C20"/>
              </a:solidFill>
              <a:prstDash val="solid"/>
              <a:round/>
            </a:ln>
          </a:right>
          <a:top>
            <a:ln w="12700" cap="flat">
              <a:solidFill>
                <a:srgbClr val="332C20"/>
              </a:solidFill>
              <a:prstDash val="solid"/>
              <a:round/>
            </a:ln>
          </a:top>
          <a:bottom>
            <a:ln w="38100" cap="flat">
              <a:solidFill>
                <a:srgbClr val="332C20"/>
              </a:solidFill>
              <a:prstDash val="solid"/>
              <a:round/>
            </a:ln>
          </a:bottom>
          <a:insideH>
            <a:ln w="12700" cap="flat">
              <a:solidFill>
                <a:srgbClr val="332C20"/>
              </a:solidFill>
              <a:prstDash val="solid"/>
              <a:round/>
            </a:ln>
          </a:insideH>
          <a:insideV>
            <a:ln w="12700" cap="flat">
              <a:solidFill>
                <a:srgbClr val="332C20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chemeClr val="accent1"/>
        </a:fontRef>
        <a:schemeClr val="accent1"/>
      </a:tcTxStyle>
      <a:tcStyle>
        <a:tcBdr>
          <a:left>
            <a:ln w="12700" cap="flat">
              <a:solidFill>
                <a:srgbClr val="332C20"/>
              </a:solidFill>
              <a:prstDash val="solid"/>
              <a:round/>
            </a:ln>
          </a:left>
          <a:right>
            <a:ln w="12700" cap="flat">
              <a:solidFill>
                <a:srgbClr val="332C20"/>
              </a:solidFill>
              <a:prstDash val="solid"/>
              <a:round/>
            </a:ln>
          </a:right>
          <a:top>
            <a:ln w="12700" cap="flat">
              <a:solidFill>
                <a:srgbClr val="332C20"/>
              </a:solidFill>
              <a:prstDash val="solid"/>
              <a:round/>
            </a:ln>
          </a:top>
          <a:bottom>
            <a:ln w="12700" cap="flat">
              <a:solidFill>
                <a:srgbClr val="332C20"/>
              </a:solidFill>
              <a:prstDash val="solid"/>
              <a:round/>
            </a:ln>
          </a:bottom>
          <a:insideH>
            <a:ln w="12700" cap="flat">
              <a:solidFill>
                <a:srgbClr val="332C20"/>
              </a:solidFill>
              <a:prstDash val="solid"/>
              <a:round/>
            </a:ln>
          </a:insideH>
          <a:insideV>
            <a:ln w="12700" cap="flat">
              <a:solidFill>
                <a:srgbClr val="332C20"/>
              </a:solidFill>
              <a:prstDash val="solid"/>
              <a:round/>
            </a:ln>
          </a:insideV>
        </a:tcBdr>
        <a:fill>
          <a:solidFill>
            <a:srgbClr val="D0D0D0"/>
          </a:solidFill>
        </a:fill>
      </a:tcStyle>
    </a:wholeTbl>
    <a:band2H>
      <a:tcTxStyle b="def" i="def"/>
      <a:tcStyle>
        <a:tcBdr/>
        <a:fill>
          <a:solidFill>
            <a:srgbClr val="E9E9E9"/>
          </a:solidFill>
        </a:fill>
      </a:tcStyle>
    </a:band2H>
    <a:firstCol>
      <a:tcTxStyle b="on" i="off">
        <a:fontRef idx="minor">
          <a:srgbClr val="332C20"/>
        </a:fontRef>
        <a:srgbClr val="332C20"/>
      </a:tcTxStyle>
      <a:tcStyle>
        <a:tcBdr>
          <a:left>
            <a:ln w="12700" cap="flat">
              <a:solidFill>
                <a:srgbClr val="332C20"/>
              </a:solidFill>
              <a:prstDash val="solid"/>
              <a:round/>
            </a:ln>
          </a:left>
          <a:right>
            <a:ln w="12700" cap="flat">
              <a:solidFill>
                <a:srgbClr val="332C20"/>
              </a:solidFill>
              <a:prstDash val="solid"/>
              <a:round/>
            </a:ln>
          </a:right>
          <a:top>
            <a:ln w="12700" cap="flat">
              <a:solidFill>
                <a:srgbClr val="332C20"/>
              </a:solidFill>
              <a:prstDash val="solid"/>
              <a:round/>
            </a:ln>
          </a:top>
          <a:bottom>
            <a:ln w="12700" cap="flat">
              <a:solidFill>
                <a:srgbClr val="332C20"/>
              </a:solidFill>
              <a:prstDash val="solid"/>
              <a:round/>
            </a:ln>
          </a:bottom>
          <a:insideH>
            <a:ln w="12700" cap="flat">
              <a:solidFill>
                <a:srgbClr val="332C20"/>
              </a:solidFill>
              <a:prstDash val="solid"/>
              <a:round/>
            </a:ln>
          </a:insideH>
          <a:insideV>
            <a:ln w="12700" cap="flat">
              <a:solidFill>
                <a:srgbClr val="332C20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332C20"/>
        </a:fontRef>
        <a:srgbClr val="332C20"/>
      </a:tcTxStyle>
      <a:tcStyle>
        <a:tcBdr>
          <a:left>
            <a:ln w="12700" cap="flat">
              <a:solidFill>
                <a:srgbClr val="332C20"/>
              </a:solidFill>
              <a:prstDash val="solid"/>
              <a:round/>
            </a:ln>
          </a:left>
          <a:right>
            <a:ln w="12700" cap="flat">
              <a:solidFill>
                <a:srgbClr val="332C20"/>
              </a:solidFill>
              <a:prstDash val="solid"/>
              <a:round/>
            </a:ln>
          </a:right>
          <a:top>
            <a:ln w="38100" cap="flat">
              <a:solidFill>
                <a:srgbClr val="332C20"/>
              </a:solidFill>
              <a:prstDash val="solid"/>
              <a:round/>
            </a:ln>
          </a:top>
          <a:bottom>
            <a:ln w="12700" cap="flat">
              <a:solidFill>
                <a:srgbClr val="332C20"/>
              </a:solidFill>
              <a:prstDash val="solid"/>
              <a:round/>
            </a:ln>
          </a:bottom>
          <a:insideH>
            <a:ln w="12700" cap="flat">
              <a:solidFill>
                <a:srgbClr val="332C20"/>
              </a:solidFill>
              <a:prstDash val="solid"/>
              <a:round/>
            </a:ln>
          </a:insideH>
          <a:insideV>
            <a:ln w="12700" cap="flat">
              <a:solidFill>
                <a:srgbClr val="332C20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332C20"/>
        </a:fontRef>
        <a:srgbClr val="332C20"/>
      </a:tcTxStyle>
      <a:tcStyle>
        <a:tcBdr>
          <a:left>
            <a:ln w="12700" cap="flat">
              <a:solidFill>
                <a:srgbClr val="332C20"/>
              </a:solidFill>
              <a:prstDash val="solid"/>
              <a:round/>
            </a:ln>
          </a:left>
          <a:right>
            <a:ln w="12700" cap="flat">
              <a:solidFill>
                <a:srgbClr val="332C20"/>
              </a:solidFill>
              <a:prstDash val="solid"/>
              <a:round/>
            </a:ln>
          </a:right>
          <a:top>
            <a:ln w="12700" cap="flat">
              <a:solidFill>
                <a:srgbClr val="332C20"/>
              </a:solidFill>
              <a:prstDash val="solid"/>
              <a:round/>
            </a:ln>
          </a:top>
          <a:bottom>
            <a:ln w="38100" cap="flat">
              <a:solidFill>
                <a:srgbClr val="332C20"/>
              </a:solidFill>
              <a:prstDash val="solid"/>
              <a:round/>
            </a:ln>
          </a:bottom>
          <a:insideH>
            <a:ln w="12700" cap="flat">
              <a:solidFill>
                <a:srgbClr val="332C20"/>
              </a:solidFill>
              <a:prstDash val="solid"/>
              <a:round/>
            </a:ln>
          </a:insideH>
          <a:insideV>
            <a:ln w="12700" cap="flat">
              <a:solidFill>
                <a:srgbClr val="332C20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chemeClr val="accent1"/>
        </a:fontRef>
        <a:schemeClr val="accent1"/>
      </a:tcTxStyle>
      <a:tcStyle>
        <a:tcBdr>
          <a:left>
            <a:ln w="12700" cap="flat">
              <a:solidFill>
                <a:srgbClr val="332C20"/>
              </a:solidFill>
              <a:prstDash val="solid"/>
              <a:round/>
            </a:ln>
          </a:left>
          <a:right>
            <a:ln w="12700" cap="flat">
              <a:solidFill>
                <a:srgbClr val="332C20"/>
              </a:solidFill>
              <a:prstDash val="solid"/>
              <a:round/>
            </a:ln>
          </a:right>
          <a:top>
            <a:ln w="12700" cap="flat">
              <a:solidFill>
                <a:srgbClr val="332C20"/>
              </a:solidFill>
              <a:prstDash val="solid"/>
              <a:round/>
            </a:ln>
          </a:top>
          <a:bottom>
            <a:ln w="12700" cap="flat">
              <a:solidFill>
                <a:srgbClr val="332C20"/>
              </a:solidFill>
              <a:prstDash val="solid"/>
              <a:round/>
            </a:ln>
          </a:bottom>
          <a:insideH>
            <a:ln w="12700" cap="flat">
              <a:solidFill>
                <a:srgbClr val="332C20"/>
              </a:solidFill>
              <a:prstDash val="solid"/>
              <a:round/>
            </a:ln>
          </a:insideH>
          <a:insideV>
            <a:ln w="12700" cap="flat">
              <a:solidFill>
                <a:srgbClr val="332C20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 b="def" i="def"/>
      <a:tcStyle>
        <a:tcBdr/>
        <a:fill>
          <a:solidFill>
            <a:srgbClr val="FDEEE8"/>
          </a:solidFill>
        </a:fill>
      </a:tcStyle>
    </a:band2H>
    <a:firstCol>
      <a:tcTxStyle b="on" i="off">
        <a:fontRef idx="minor">
          <a:srgbClr val="332C20"/>
        </a:fontRef>
        <a:srgbClr val="332C20"/>
      </a:tcTxStyle>
      <a:tcStyle>
        <a:tcBdr>
          <a:left>
            <a:ln w="12700" cap="flat">
              <a:solidFill>
                <a:srgbClr val="332C20"/>
              </a:solidFill>
              <a:prstDash val="solid"/>
              <a:round/>
            </a:ln>
          </a:left>
          <a:right>
            <a:ln w="12700" cap="flat">
              <a:solidFill>
                <a:srgbClr val="332C20"/>
              </a:solidFill>
              <a:prstDash val="solid"/>
              <a:round/>
            </a:ln>
          </a:right>
          <a:top>
            <a:ln w="12700" cap="flat">
              <a:solidFill>
                <a:srgbClr val="332C20"/>
              </a:solidFill>
              <a:prstDash val="solid"/>
              <a:round/>
            </a:ln>
          </a:top>
          <a:bottom>
            <a:ln w="12700" cap="flat">
              <a:solidFill>
                <a:srgbClr val="332C20"/>
              </a:solidFill>
              <a:prstDash val="solid"/>
              <a:round/>
            </a:ln>
          </a:bottom>
          <a:insideH>
            <a:ln w="12700" cap="flat">
              <a:solidFill>
                <a:srgbClr val="332C20"/>
              </a:solidFill>
              <a:prstDash val="solid"/>
              <a:round/>
            </a:ln>
          </a:insideH>
          <a:insideV>
            <a:ln w="12700" cap="flat">
              <a:solidFill>
                <a:srgbClr val="332C20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332C20"/>
        </a:fontRef>
        <a:srgbClr val="332C20"/>
      </a:tcTxStyle>
      <a:tcStyle>
        <a:tcBdr>
          <a:left>
            <a:ln w="12700" cap="flat">
              <a:solidFill>
                <a:srgbClr val="332C20"/>
              </a:solidFill>
              <a:prstDash val="solid"/>
              <a:round/>
            </a:ln>
          </a:left>
          <a:right>
            <a:ln w="12700" cap="flat">
              <a:solidFill>
                <a:srgbClr val="332C20"/>
              </a:solidFill>
              <a:prstDash val="solid"/>
              <a:round/>
            </a:ln>
          </a:right>
          <a:top>
            <a:ln w="38100" cap="flat">
              <a:solidFill>
                <a:srgbClr val="332C20"/>
              </a:solidFill>
              <a:prstDash val="solid"/>
              <a:round/>
            </a:ln>
          </a:top>
          <a:bottom>
            <a:ln w="12700" cap="flat">
              <a:solidFill>
                <a:srgbClr val="332C20"/>
              </a:solidFill>
              <a:prstDash val="solid"/>
              <a:round/>
            </a:ln>
          </a:bottom>
          <a:insideH>
            <a:ln w="12700" cap="flat">
              <a:solidFill>
                <a:srgbClr val="332C20"/>
              </a:solidFill>
              <a:prstDash val="solid"/>
              <a:round/>
            </a:ln>
          </a:insideH>
          <a:insideV>
            <a:ln w="12700" cap="flat">
              <a:solidFill>
                <a:srgbClr val="332C20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332C20"/>
        </a:fontRef>
        <a:srgbClr val="332C20"/>
      </a:tcTxStyle>
      <a:tcStyle>
        <a:tcBdr>
          <a:left>
            <a:ln w="12700" cap="flat">
              <a:solidFill>
                <a:srgbClr val="332C20"/>
              </a:solidFill>
              <a:prstDash val="solid"/>
              <a:round/>
            </a:ln>
          </a:left>
          <a:right>
            <a:ln w="12700" cap="flat">
              <a:solidFill>
                <a:srgbClr val="332C20"/>
              </a:solidFill>
              <a:prstDash val="solid"/>
              <a:round/>
            </a:ln>
          </a:right>
          <a:top>
            <a:ln w="12700" cap="flat">
              <a:solidFill>
                <a:srgbClr val="332C20"/>
              </a:solidFill>
              <a:prstDash val="solid"/>
              <a:round/>
            </a:ln>
          </a:top>
          <a:bottom>
            <a:ln w="38100" cap="flat">
              <a:solidFill>
                <a:srgbClr val="332C20"/>
              </a:solidFill>
              <a:prstDash val="solid"/>
              <a:round/>
            </a:ln>
          </a:bottom>
          <a:insideH>
            <a:ln w="12700" cap="flat">
              <a:solidFill>
                <a:srgbClr val="332C20"/>
              </a:solidFill>
              <a:prstDash val="solid"/>
              <a:round/>
            </a:ln>
          </a:insideH>
          <a:insideV>
            <a:ln w="12700" cap="flat">
              <a:solidFill>
                <a:srgbClr val="332C20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chemeClr val="accent1"/>
        </a:fontRef>
        <a:schemeClr val="accent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7E7"/>
          </a:solidFill>
        </a:fill>
      </a:tcStyle>
    </a:wholeTbl>
    <a:band2H>
      <a:tcTxStyle b="def" i="def"/>
      <a:tcStyle>
        <a:tcBdr/>
        <a:fill>
          <a:solidFill>
            <a:srgbClr val="332C20"/>
          </a:solidFill>
        </a:fill>
      </a:tcStyle>
    </a:band2H>
    <a:firstCol>
      <a:tcTxStyle b="on" i="off">
        <a:fontRef idx="minor">
          <a:srgbClr val="332C20"/>
        </a:fontRef>
        <a:srgbClr val="332C2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chemeClr val="accent1"/>
        </a:fontRef>
        <a:schemeClr val="accent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chemeClr val="accent1"/>
              </a:solidFill>
              <a:prstDash val="solid"/>
              <a:round/>
            </a:ln>
          </a:top>
          <a:bottom>
            <a:ln w="254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32C20"/>
          </a:solidFill>
        </a:fill>
      </a:tcStyle>
    </a:lastRow>
    <a:firstRow>
      <a:tcTxStyle b="on" i="off">
        <a:fontRef idx="minor">
          <a:srgbClr val="332C20"/>
        </a:fontRef>
        <a:srgbClr val="332C2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chemeClr val="accent1"/>
              </a:solidFill>
              <a:prstDash val="solid"/>
              <a:round/>
            </a:ln>
          </a:top>
          <a:bottom>
            <a:ln w="254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chemeClr val="accent1"/>
        </a:fontRef>
        <a:schemeClr val="accent1"/>
      </a:tcTxStyle>
      <a:tcStyle>
        <a:tcBdr>
          <a:left>
            <a:ln w="12700" cap="flat">
              <a:solidFill>
                <a:srgbClr val="332C20"/>
              </a:solidFill>
              <a:prstDash val="solid"/>
              <a:round/>
            </a:ln>
          </a:left>
          <a:right>
            <a:ln w="12700" cap="flat">
              <a:solidFill>
                <a:srgbClr val="332C20"/>
              </a:solidFill>
              <a:prstDash val="solid"/>
              <a:round/>
            </a:ln>
          </a:right>
          <a:top>
            <a:ln w="12700" cap="flat">
              <a:solidFill>
                <a:srgbClr val="332C20"/>
              </a:solidFill>
              <a:prstDash val="solid"/>
              <a:round/>
            </a:ln>
          </a:top>
          <a:bottom>
            <a:ln w="12700" cap="flat">
              <a:solidFill>
                <a:srgbClr val="332C20"/>
              </a:solidFill>
              <a:prstDash val="solid"/>
              <a:round/>
            </a:ln>
          </a:bottom>
          <a:insideH>
            <a:ln w="12700" cap="flat">
              <a:solidFill>
                <a:srgbClr val="332C20"/>
              </a:solidFill>
              <a:prstDash val="solid"/>
              <a:round/>
            </a:ln>
          </a:insideH>
          <a:insideV>
            <a:ln w="12700" cap="flat">
              <a:solidFill>
                <a:srgbClr val="332C20"/>
              </a:solidFill>
              <a:prstDash val="solid"/>
              <a:round/>
            </a:ln>
          </a:insideV>
        </a:tcBdr>
        <a:fill>
          <a:solidFill>
            <a:srgbClr val="CACBCC"/>
          </a:solidFill>
        </a:fill>
      </a:tcStyle>
    </a:wholeTbl>
    <a:band2H>
      <a:tcTxStyle b="def" i="def"/>
      <a:tcStyle>
        <a:tcBdr/>
        <a:fill>
          <a:solidFill>
            <a:srgbClr val="E6E7E7"/>
          </a:solidFill>
        </a:fill>
      </a:tcStyle>
    </a:band2H>
    <a:firstCol>
      <a:tcTxStyle b="on" i="off">
        <a:fontRef idx="minor">
          <a:srgbClr val="332C20"/>
        </a:fontRef>
        <a:srgbClr val="332C20"/>
      </a:tcTxStyle>
      <a:tcStyle>
        <a:tcBdr>
          <a:left>
            <a:ln w="12700" cap="flat">
              <a:solidFill>
                <a:srgbClr val="332C20"/>
              </a:solidFill>
              <a:prstDash val="solid"/>
              <a:round/>
            </a:ln>
          </a:left>
          <a:right>
            <a:ln w="12700" cap="flat">
              <a:solidFill>
                <a:srgbClr val="332C20"/>
              </a:solidFill>
              <a:prstDash val="solid"/>
              <a:round/>
            </a:ln>
          </a:right>
          <a:top>
            <a:ln w="12700" cap="flat">
              <a:solidFill>
                <a:srgbClr val="332C20"/>
              </a:solidFill>
              <a:prstDash val="solid"/>
              <a:round/>
            </a:ln>
          </a:top>
          <a:bottom>
            <a:ln w="12700" cap="flat">
              <a:solidFill>
                <a:srgbClr val="332C20"/>
              </a:solidFill>
              <a:prstDash val="solid"/>
              <a:round/>
            </a:ln>
          </a:bottom>
          <a:insideH>
            <a:ln w="12700" cap="flat">
              <a:solidFill>
                <a:srgbClr val="332C20"/>
              </a:solidFill>
              <a:prstDash val="solid"/>
              <a:round/>
            </a:ln>
          </a:insideH>
          <a:insideV>
            <a:ln w="12700" cap="flat">
              <a:solidFill>
                <a:srgbClr val="332C20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332C20"/>
        </a:fontRef>
        <a:srgbClr val="332C20"/>
      </a:tcTxStyle>
      <a:tcStyle>
        <a:tcBdr>
          <a:left>
            <a:ln w="12700" cap="flat">
              <a:solidFill>
                <a:srgbClr val="332C20"/>
              </a:solidFill>
              <a:prstDash val="solid"/>
              <a:round/>
            </a:ln>
          </a:left>
          <a:right>
            <a:ln w="12700" cap="flat">
              <a:solidFill>
                <a:srgbClr val="332C20"/>
              </a:solidFill>
              <a:prstDash val="solid"/>
              <a:round/>
            </a:ln>
          </a:right>
          <a:top>
            <a:ln w="38100" cap="flat">
              <a:solidFill>
                <a:srgbClr val="332C20"/>
              </a:solidFill>
              <a:prstDash val="solid"/>
              <a:round/>
            </a:ln>
          </a:top>
          <a:bottom>
            <a:ln w="12700" cap="flat">
              <a:solidFill>
                <a:srgbClr val="332C20"/>
              </a:solidFill>
              <a:prstDash val="solid"/>
              <a:round/>
            </a:ln>
          </a:bottom>
          <a:insideH>
            <a:ln w="12700" cap="flat">
              <a:solidFill>
                <a:srgbClr val="332C20"/>
              </a:solidFill>
              <a:prstDash val="solid"/>
              <a:round/>
            </a:ln>
          </a:insideH>
          <a:insideV>
            <a:ln w="12700" cap="flat">
              <a:solidFill>
                <a:srgbClr val="332C20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332C20"/>
        </a:fontRef>
        <a:srgbClr val="332C20"/>
      </a:tcTxStyle>
      <a:tcStyle>
        <a:tcBdr>
          <a:left>
            <a:ln w="12700" cap="flat">
              <a:solidFill>
                <a:srgbClr val="332C20"/>
              </a:solidFill>
              <a:prstDash val="solid"/>
              <a:round/>
            </a:ln>
          </a:left>
          <a:right>
            <a:ln w="12700" cap="flat">
              <a:solidFill>
                <a:srgbClr val="332C20"/>
              </a:solidFill>
              <a:prstDash val="solid"/>
              <a:round/>
            </a:ln>
          </a:right>
          <a:top>
            <a:ln w="12700" cap="flat">
              <a:solidFill>
                <a:srgbClr val="332C20"/>
              </a:solidFill>
              <a:prstDash val="solid"/>
              <a:round/>
            </a:ln>
          </a:top>
          <a:bottom>
            <a:ln w="38100" cap="flat">
              <a:solidFill>
                <a:srgbClr val="332C20"/>
              </a:solidFill>
              <a:prstDash val="solid"/>
              <a:round/>
            </a:ln>
          </a:bottom>
          <a:insideH>
            <a:ln w="12700" cap="flat">
              <a:solidFill>
                <a:srgbClr val="332C20"/>
              </a:solidFill>
              <a:prstDash val="solid"/>
              <a:round/>
            </a:ln>
          </a:insideH>
          <a:insideV>
            <a:ln w="12700" cap="flat">
              <a:solidFill>
                <a:srgbClr val="332C20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chemeClr val="accent1"/>
        </a:fontRef>
        <a:schemeClr val="accent1"/>
      </a:tcTxStyle>
      <a:tcStyle>
        <a:tcBdr>
          <a:left>
            <a:ln w="12700" cap="flat">
              <a:solidFill>
                <a:schemeClr val="accent1"/>
              </a:solidFill>
              <a:prstDash val="solid"/>
              <a:round/>
            </a:ln>
          </a:left>
          <a:right>
            <a:ln w="12700" cap="flat">
              <a:solidFill>
                <a:schemeClr val="accent1"/>
              </a:solidFill>
              <a:prstDash val="solid"/>
              <a:round/>
            </a:ln>
          </a:right>
          <a:top>
            <a:ln w="12700" cap="flat">
              <a:solidFill>
                <a:schemeClr val="accent1"/>
              </a:solidFill>
              <a:prstDash val="solid"/>
              <a:round/>
            </a:ln>
          </a:top>
          <a:bottom>
            <a:ln w="127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solidFill>
                <a:schemeClr val="accent1"/>
              </a:solidFill>
              <a:prstDash val="solid"/>
              <a:round/>
            </a:ln>
          </a:insideH>
          <a:insideV>
            <a:ln w="12700" cap="flat">
              <a:solidFill>
                <a:schemeClr val="accent1"/>
              </a:solidFill>
              <a:prstDash val="solid"/>
              <a:round/>
            </a:ln>
          </a:insideV>
        </a:tcBdr>
        <a:fill>
          <a:solidFill>
            <a:schemeClr val="accent1">
              <a:alpha val="20000"/>
            </a:scheme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chemeClr val="accent1"/>
        </a:fontRef>
        <a:schemeClr val="accent1"/>
      </a:tcTxStyle>
      <a:tcStyle>
        <a:tcBdr>
          <a:left>
            <a:ln w="12700" cap="flat">
              <a:solidFill>
                <a:schemeClr val="accent1"/>
              </a:solidFill>
              <a:prstDash val="solid"/>
              <a:round/>
            </a:ln>
          </a:left>
          <a:right>
            <a:ln w="12700" cap="flat">
              <a:solidFill>
                <a:schemeClr val="accent1"/>
              </a:solidFill>
              <a:prstDash val="solid"/>
              <a:round/>
            </a:ln>
          </a:right>
          <a:top>
            <a:ln w="12700" cap="flat">
              <a:solidFill>
                <a:schemeClr val="accent1"/>
              </a:solidFill>
              <a:prstDash val="solid"/>
              <a:round/>
            </a:ln>
          </a:top>
          <a:bottom>
            <a:ln w="127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solidFill>
                <a:schemeClr val="accent1"/>
              </a:solidFill>
              <a:prstDash val="solid"/>
              <a:round/>
            </a:ln>
          </a:insideH>
          <a:insideV>
            <a:ln w="12700" cap="flat">
              <a:solidFill>
                <a:schemeClr val="accent1"/>
              </a:solidFill>
              <a:prstDash val="solid"/>
              <a:round/>
            </a:ln>
          </a:insideV>
        </a:tcBdr>
        <a:fill>
          <a:solidFill>
            <a:schemeClr val="accent1">
              <a:alpha val="20000"/>
            </a:schemeClr>
          </a:solidFill>
        </a:fill>
      </a:tcStyle>
    </a:firstCol>
    <a:lastRow>
      <a:tcTxStyle b="on" i="off">
        <a:fontRef idx="minor">
          <a:schemeClr val="accent1"/>
        </a:fontRef>
        <a:schemeClr val="accent1"/>
      </a:tcTxStyle>
      <a:tcStyle>
        <a:tcBdr>
          <a:left>
            <a:ln w="12700" cap="flat">
              <a:solidFill>
                <a:schemeClr val="accent1"/>
              </a:solidFill>
              <a:prstDash val="solid"/>
              <a:round/>
            </a:ln>
          </a:left>
          <a:right>
            <a:ln w="12700" cap="flat">
              <a:solidFill>
                <a:schemeClr val="accent1"/>
              </a:solidFill>
              <a:prstDash val="solid"/>
              <a:round/>
            </a:ln>
          </a:right>
          <a:top>
            <a:ln w="50800" cap="flat">
              <a:solidFill>
                <a:schemeClr val="accent1"/>
              </a:solidFill>
              <a:prstDash val="solid"/>
              <a:round/>
            </a:ln>
          </a:top>
          <a:bottom>
            <a:ln w="127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solidFill>
                <a:schemeClr val="accent1"/>
              </a:solidFill>
              <a:prstDash val="solid"/>
              <a:round/>
            </a:ln>
          </a:insideH>
          <a:insideV>
            <a:ln w="12700" cap="flat">
              <a:solidFill>
                <a:schemeClr val="accent1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chemeClr val="accent1"/>
        </a:fontRef>
        <a:schemeClr val="accent1"/>
      </a:tcTxStyle>
      <a:tcStyle>
        <a:tcBdr>
          <a:left>
            <a:ln w="12700" cap="flat">
              <a:solidFill>
                <a:schemeClr val="accent1"/>
              </a:solidFill>
              <a:prstDash val="solid"/>
              <a:round/>
            </a:ln>
          </a:left>
          <a:right>
            <a:ln w="12700" cap="flat">
              <a:solidFill>
                <a:schemeClr val="accent1"/>
              </a:solidFill>
              <a:prstDash val="solid"/>
              <a:round/>
            </a:ln>
          </a:right>
          <a:top>
            <a:ln w="12700" cap="flat">
              <a:solidFill>
                <a:schemeClr val="accent1"/>
              </a:solidFill>
              <a:prstDash val="solid"/>
              <a:round/>
            </a:ln>
          </a:top>
          <a:bottom>
            <a:ln w="254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solidFill>
                <a:schemeClr val="accent1"/>
              </a:solidFill>
              <a:prstDash val="solid"/>
              <a:round/>
            </a:ln>
          </a:insideH>
          <a:insideV>
            <a:ln w="12700" cap="flat">
              <a:solidFill>
                <a:schemeClr val="accent1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Relationship Id="rId43" Type="http://schemas.openxmlformats.org/officeDocument/2006/relationships/slide" Target="slides/slide36.xml"/><Relationship Id="rId44" Type="http://schemas.openxmlformats.org/officeDocument/2006/relationships/slide" Target="slides/slide37.xml"/><Relationship Id="rId45" Type="http://schemas.openxmlformats.org/officeDocument/2006/relationships/slide" Target="slides/slide38.xml"/><Relationship Id="rId46" Type="http://schemas.openxmlformats.org/officeDocument/2006/relationships/slide" Target="slides/slide39.xml"/><Relationship Id="rId47" Type="http://schemas.openxmlformats.org/officeDocument/2006/relationships/slide" Target="slides/slide40.xml"/><Relationship Id="rId48" Type="http://schemas.openxmlformats.org/officeDocument/2006/relationships/slide" Target="slides/slide41.xml"/><Relationship Id="rId49" Type="http://schemas.openxmlformats.org/officeDocument/2006/relationships/slide" Target="slides/slide42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51" name="Shape 51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defRPr sz="1200">
        <a:solidFill>
          <a:schemeClr val="accent1"/>
        </a:solidFill>
        <a:latin typeface="+mn-lt"/>
        <a:ea typeface="+mn-ea"/>
        <a:cs typeface="+mn-cs"/>
        <a:sym typeface="Trebuchet MS"/>
      </a:defRPr>
    </a:lvl1pPr>
    <a:lvl2pPr indent="228600" defTabSz="457200" latinLnBrk="0">
      <a:defRPr sz="1200">
        <a:solidFill>
          <a:schemeClr val="accent1"/>
        </a:solidFill>
        <a:latin typeface="+mn-lt"/>
        <a:ea typeface="+mn-ea"/>
        <a:cs typeface="+mn-cs"/>
        <a:sym typeface="Trebuchet MS"/>
      </a:defRPr>
    </a:lvl2pPr>
    <a:lvl3pPr indent="457200" defTabSz="457200" latinLnBrk="0">
      <a:defRPr sz="1200">
        <a:solidFill>
          <a:schemeClr val="accent1"/>
        </a:solidFill>
        <a:latin typeface="+mn-lt"/>
        <a:ea typeface="+mn-ea"/>
        <a:cs typeface="+mn-cs"/>
        <a:sym typeface="Trebuchet MS"/>
      </a:defRPr>
    </a:lvl3pPr>
    <a:lvl4pPr indent="685800" defTabSz="457200" latinLnBrk="0">
      <a:defRPr sz="1200">
        <a:solidFill>
          <a:schemeClr val="accent1"/>
        </a:solidFill>
        <a:latin typeface="+mn-lt"/>
        <a:ea typeface="+mn-ea"/>
        <a:cs typeface="+mn-cs"/>
        <a:sym typeface="Trebuchet MS"/>
      </a:defRPr>
    </a:lvl4pPr>
    <a:lvl5pPr indent="914400" defTabSz="457200" latinLnBrk="0">
      <a:defRPr sz="1200">
        <a:solidFill>
          <a:schemeClr val="accent1"/>
        </a:solidFill>
        <a:latin typeface="+mn-lt"/>
        <a:ea typeface="+mn-ea"/>
        <a:cs typeface="+mn-cs"/>
        <a:sym typeface="Trebuchet MS"/>
      </a:defRPr>
    </a:lvl5pPr>
    <a:lvl6pPr indent="1143000" defTabSz="457200" latinLnBrk="0">
      <a:defRPr sz="1200">
        <a:solidFill>
          <a:schemeClr val="accent1"/>
        </a:solidFill>
        <a:latin typeface="+mn-lt"/>
        <a:ea typeface="+mn-ea"/>
        <a:cs typeface="+mn-cs"/>
        <a:sym typeface="Trebuchet MS"/>
      </a:defRPr>
    </a:lvl6pPr>
    <a:lvl7pPr indent="1371600" defTabSz="457200" latinLnBrk="0">
      <a:defRPr sz="1200">
        <a:solidFill>
          <a:schemeClr val="accent1"/>
        </a:solidFill>
        <a:latin typeface="+mn-lt"/>
        <a:ea typeface="+mn-ea"/>
        <a:cs typeface="+mn-cs"/>
        <a:sym typeface="Trebuchet MS"/>
      </a:defRPr>
    </a:lvl7pPr>
    <a:lvl8pPr indent="1600200" defTabSz="457200" latinLnBrk="0">
      <a:defRPr sz="1200">
        <a:solidFill>
          <a:schemeClr val="accent1"/>
        </a:solidFill>
        <a:latin typeface="+mn-lt"/>
        <a:ea typeface="+mn-ea"/>
        <a:cs typeface="+mn-cs"/>
        <a:sym typeface="Trebuchet MS"/>
      </a:defRPr>
    </a:lvl8pPr>
    <a:lvl9pPr indent="1828800" defTabSz="457200" latinLnBrk="0">
      <a:defRPr sz="1200">
        <a:solidFill>
          <a:schemeClr val="accent1"/>
        </a:solidFill>
        <a:latin typeface="+mn-lt"/>
        <a:ea typeface="+mn-ea"/>
        <a:cs typeface="+mn-cs"/>
        <a:sym typeface="Trebuchet MS"/>
      </a:defRPr>
    </a:lvl9pPr>
  </p:notesStyle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
</file>

<file path=ppt/notesSlides/_rels/notesSlide10.xml.rels><?xml version="1.0" encoding="UTF-8"?>
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</Relationships>

</file>

<file path=ppt/notesSlides/_rels/notesSlide11.xml.rels><?xml version="1.0" encoding="UTF-8"?>
<Relationships xmlns="http://schemas.openxmlformats.org/package/2006/relationships"><Relationship Id="rId1" Type="http://schemas.openxmlformats.org/officeDocument/2006/relationships/slide" Target="../slides/slide12.xml"/><Relationship Id="rId2" Type="http://schemas.openxmlformats.org/officeDocument/2006/relationships/notesMaster" Target="../notesMasters/notesMaster1.xml"/></Relationships>

</file>

<file path=ppt/notesSlides/_rels/notesSlide12.xml.rels><?xml version="1.0" encoding="UTF-8"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
</file>

<file path=ppt/notesSlides/_rels/notesSlide13.xml.rels><?xml version="1.0" encoding="UTF-8"?>
<Relationships xmlns="http://schemas.openxmlformats.org/package/2006/relationships"><Relationship Id="rId1" Type="http://schemas.openxmlformats.org/officeDocument/2006/relationships/slide" Target="../slides/slide14.xml"/><Relationship Id="rId2" Type="http://schemas.openxmlformats.org/officeDocument/2006/relationships/notesMaster" Target="../notesMasters/notesMaster1.xml"/></Relationships>

</file>

<file path=ppt/notesSlides/_rels/notesSlide14.xml.rels><?xml version="1.0" encoding="UTF-8"?>
<Relationships xmlns="http://schemas.openxmlformats.org/package/2006/relationships"><Relationship Id="rId1" Type="http://schemas.openxmlformats.org/officeDocument/2006/relationships/slide" Target="../slides/slide15.xml"/><Relationship Id="rId2" Type="http://schemas.openxmlformats.org/officeDocument/2006/relationships/notesMaster" Target="../notesMasters/notesMaster1.xml"/></Relationships>

</file>

<file path=ppt/notesSlides/_rels/notesSlide15.xml.rels><?xml version="1.0" encoding="UTF-8"?>
<Relationships xmlns="http://schemas.openxmlformats.org/package/2006/relationships"><Relationship Id="rId1" Type="http://schemas.openxmlformats.org/officeDocument/2006/relationships/slide" Target="../slides/slide16.xml"/><Relationship Id="rId2" Type="http://schemas.openxmlformats.org/officeDocument/2006/relationships/notesMaster" Target="../notesMasters/notesMaster1.xml"/></Relationships>

</file>

<file path=ppt/notesSlides/_rels/notesSlide16.xml.rels><?xml version="1.0" encoding="UTF-8"?>
<Relationships xmlns="http://schemas.openxmlformats.org/package/2006/relationships"><Relationship Id="rId1" Type="http://schemas.openxmlformats.org/officeDocument/2006/relationships/slide" Target="../slides/slide17.xml"/><Relationship Id="rId2" Type="http://schemas.openxmlformats.org/officeDocument/2006/relationships/notesMaster" Target="../notesMasters/notesMaster1.xml"/></Relationships>

</file>

<file path=ppt/notesSlides/_rels/notesSlide17.xml.rels><?xml version="1.0" encoding="UTF-8"?>
<Relationships xmlns="http://schemas.openxmlformats.org/package/2006/relationships"><Relationship Id="rId1" Type="http://schemas.openxmlformats.org/officeDocument/2006/relationships/slide" Target="../slides/slide18.xml"/><Relationship Id="rId2" Type="http://schemas.openxmlformats.org/officeDocument/2006/relationships/notesMaster" Target="../notesMasters/notesMaster1.xml"/></Relationships>

</file>

<file path=ppt/notesSlides/_rels/notesSlide18.xml.rels><?xml version="1.0" encoding="UTF-8"?>
<Relationships xmlns="http://schemas.openxmlformats.org/package/2006/relationships"><Relationship Id="rId1" Type="http://schemas.openxmlformats.org/officeDocument/2006/relationships/slide" Target="../slides/slide19.xml"/><Relationship Id="rId2" Type="http://schemas.openxmlformats.org/officeDocument/2006/relationships/notesMaster" Target="../notesMasters/notesMaster1.xml"/></Relationships>

</file>

<file path=ppt/notesSlides/_rels/notesSlide19.xml.rels><?xml version="1.0" encoding="UTF-8"?>
<Relationships xmlns="http://schemas.openxmlformats.org/package/2006/relationships"><Relationship Id="rId1" Type="http://schemas.openxmlformats.org/officeDocument/2006/relationships/slide" Target="../slides/slide20.xml"/><Relationship Id="rId2" Type="http://schemas.openxmlformats.org/officeDocument/2006/relationships/notesMaster" Target="../notesMasters/notesMaster1.xml"/></Relationships>
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</Relationships>

</file>

<file path=ppt/notesSlides/_rels/notesSlide20.xml.rels><?xml version="1.0" encoding="UTF-8"?>
<Relationships xmlns="http://schemas.openxmlformats.org/package/2006/relationships"><Relationship Id="rId1" Type="http://schemas.openxmlformats.org/officeDocument/2006/relationships/slide" Target="../slides/slide21.xml"/><Relationship Id="rId2" Type="http://schemas.openxmlformats.org/officeDocument/2006/relationships/notesMaster" Target="../notesMasters/notesMaster1.xml"/></Relationships>

</file>

<file path=ppt/notesSlides/_rels/notesSlide21.xml.rels><?xml version="1.0" encoding="UTF-8"?>
<Relationships xmlns="http://schemas.openxmlformats.org/package/2006/relationships"><Relationship Id="rId1" Type="http://schemas.openxmlformats.org/officeDocument/2006/relationships/slide" Target="../slides/slide22.xml"/><Relationship Id="rId2" Type="http://schemas.openxmlformats.org/officeDocument/2006/relationships/notesMaster" Target="../notesMasters/notesMaster1.xml"/></Relationships>

</file>

<file path=ppt/notesSlides/_rels/notesSlide22.xml.rels><?xml version="1.0" encoding="UTF-8"?>
<Relationships xmlns="http://schemas.openxmlformats.org/package/2006/relationships"><Relationship Id="rId1" Type="http://schemas.openxmlformats.org/officeDocument/2006/relationships/slide" Target="../slides/slide23.xml"/><Relationship Id="rId2" Type="http://schemas.openxmlformats.org/officeDocument/2006/relationships/notesMaster" Target="../notesMasters/notesMaster1.xml"/></Relationships>

</file>

<file path=ppt/notesSlides/_rels/notesSlide23.xml.rels><?xml version="1.0" encoding="UTF-8"?>
<Relationships xmlns="http://schemas.openxmlformats.org/package/2006/relationships"><Relationship Id="rId1" Type="http://schemas.openxmlformats.org/officeDocument/2006/relationships/slide" Target="../slides/slide24.xml"/><Relationship Id="rId2" Type="http://schemas.openxmlformats.org/officeDocument/2006/relationships/notesMaster" Target="../notesMasters/notesMaster1.xml"/></Relationships>

</file>

<file path=ppt/notesSlides/_rels/notesSlide24.xml.rels><?xml version="1.0" encoding="UTF-8"?>
<Relationships xmlns="http://schemas.openxmlformats.org/package/2006/relationships"><Relationship Id="rId1" Type="http://schemas.openxmlformats.org/officeDocument/2006/relationships/slide" Target="../slides/slide25.xml"/><Relationship Id="rId2" Type="http://schemas.openxmlformats.org/officeDocument/2006/relationships/notesMaster" Target="../notesMasters/notesMaster1.xml"/></Relationships>

</file>

<file path=ppt/notesSlides/_rels/notesSlide25.xml.rels><?xml version="1.0" encoding="UTF-8"?>
<Relationships xmlns="http://schemas.openxmlformats.org/package/2006/relationships"><Relationship Id="rId1" Type="http://schemas.openxmlformats.org/officeDocument/2006/relationships/slide" Target="../slides/slide26.xml"/><Relationship Id="rId2" Type="http://schemas.openxmlformats.org/officeDocument/2006/relationships/notesMaster" Target="../notesMasters/notesMaster1.xml"/></Relationships>

</file>

<file path=ppt/notesSlides/_rels/notesSlide26.xml.rels><?xml version="1.0" encoding="UTF-8"?>
<Relationships xmlns="http://schemas.openxmlformats.org/package/2006/relationships"><Relationship Id="rId1" Type="http://schemas.openxmlformats.org/officeDocument/2006/relationships/slide" Target="../slides/slide27.xml"/><Relationship Id="rId2" Type="http://schemas.openxmlformats.org/officeDocument/2006/relationships/notesMaster" Target="../notesMasters/notesMaster1.xml"/></Relationships>

</file>

<file path=ppt/notesSlides/_rels/notesSlide27.xml.rels><?xml version="1.0" encoding="UTF-8"?>
<Relationships xmlns="http://schemas.openxmlformats.org/package/2006/relationships"><Relationship Id="rId1" Type="http://schemas.openxmlformats.org/officeDocument/2006/relationships/slide" Target="../slides/slide28.xml"/><Relationship Id="rId2" Type="http://schemas.openxmlformats.org/officeDocument/2006/relationships/notesMaster" Target="../notesMasters/notesMaster1.xml"/></Relationships>

</file>

<file path=ppt/notesSlides/_rels/notesSlide28.xml.rels><?xml version="1.0" encoding="UTF-8"?>
<Relationships xmlns="http://schemas.openxmlformats.org/package/2006/relationships"><Relationship Id="rId1" Type="http://schemas.openxmlformats.org/officeDocument/2006/relationships/slide" Target="../slides/slide29.xml"/><Relationship Id="rId2" Type="http://schemas.openxmlformats.org/officeDocument/2006/relationships/notesMaster" Target="../notesMasters/notesMaster1.xml"/></Relationships>

</file>

<file path=ppt/notesSlides/_rels/notesSlide29.xml.rels><?xml version="1.0" encoding="UTF-8"?>
<Relationships xmlns="http://schemas.openxmlformats.org/package/2006/relationships"><Relationship Id="rId1" Type="http://schemas.openxmlformats.org/officeDocument/2006/relationships/slide" Target="../slides/slide30.xml"/><Relationship Id="rId2" Type="http://schemas.openxmlformats.org/officeDocument/2006/relationships/notesMaster" Target="../notesMasters/notesMaster1.xml"/></Relationships>
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</Relationships>

</file>

<file path=ppt/notesSlides/_rels/notesSlide30.xml.rels><?xml version="1.0" encoding="UTF-8"?>
<Relationships xmlns="http://schemas.openxmlformats.org/package/2006/relationships"><Relationship Id="rId1" Type="http://schemas.openxmlformats.org/officeDocument/2006/relationships/slide" Target="../slides/slide31.xml"/><Relationship Id="rId2" Type="http://schemas.openxmlformats.org/officeDocument/2006/relationships/notesMaster" Target="../notesMasters/notesMaster1.xml"/></Relationships>

</file>

<file path=ppt/notesSlides/_rels/notesSlide31.xml.rels><?xml version="1.0" encoding="UTF-8"?>
<Relationships xmlns="http://schemas.openxmlformats.org/package/2006/relationships"><Relationship Id="rId1" Type="http://schemas.openxmlformats.org/officeDocument/2006/relationships/slide" Target="../slides/slide32.xml"/><Relationship Id="rId2" Type="http://schemas.openxmlformats.org/officeDocument/2006/relationships/notesMaster" Target="../notesMasters/notesMaster1.xml"/></Relationships>

</file>

<file path=ppt/notesSlides/_rels/notesSlide32.xml.rels><?xml version="1.0" encoding="UTF-8"?>
<Relationships xmlns="http://schemas.openxmlformats.org/package/2006/relationships"><Relationship Id="rId1" Type="http://schemas.openxmlformats.org/officeDocument/2006/relationships/slide" Target="../slides/slide33.xml"/><Relationship Id="rId2" Type="http://schemas.openxmlformats.org/officeDocument/2006/relationships/notesMaster" Target="../notesMasters/notesMaster1.xml"/></Relationships>

</file>

<file path=ppt/notesSlides/_rels/notesSlide33.xml.rels><?xml version="1.0" encoding="UTF-8"?>
<Relationships xmlns="http://schemas.openxmlformats.org/package/2006/relationships"><Relationship Id="rId1" Type="http://schemas.openxmlformats.org/officeDocument/2006/relationships/slide" Target="../slides/slide34.xml"/><Relationship Id="rId2" Type="http://schemas.openxmlformats.org/officeDocument/2006/relationships/notesMaster" Target="../notesMasters/notesMaster1.xml"/></Relationships>

</file>

<file path=ppt/notesSlides/_rels/notesSlide34.xml.rels><?xml version="1.0" encoding="UTF-8"?>
<Relationships xmlns="http://schemas.openxmlformats.org/package/2006/relationships"><Relationship Id="rId1" Type="http://schemas.openxmlformats.org/officeDocument/2006/relationships/slide" Target="../slides/slide35.xml"/><Relationship Id="rId2" Type="http://schemas.openxmlformats.org/officeDocument/2006/relationships/notesMaster" Target="../notesMasters/notesMaster1.xml"/></Relationships>

</file>

<file path=ppt/notesSlides/_rels/notesSlide35.xml.rels><?xml version="1.0" encoding="UTF-8"?>
<Relationships xmlns="http://schemas.openxmlformats.org/package/2006/relationships"><Relationship Id="rId1" Type="http://schemas.openxmlformats.org/officeDocument/2006/relationships/slide" Target="../slides/slide36.xml"/><Relationship Id="rId2" Type="http://schemas.openxmlformats.org/officeDocument/2006/relationships/notesMaster" Target="../notesMasters/notesMaster1.xml"/></Relationships>

</file>

<file path=ppt/notesSlides/_rels/notesSlide36.xml.rels><?xml version="1.0" encoding="UTF-8"?>
<Relationships xmlns="http://schemas.openxmlformats.org/package/2006/relationships"><Relationship Id="rId1" Type="http://schemas.openxmlformats.org/officeDocument/2006/relationships/slide" Target="../slides/slide37.xml"/><Relationship Id="rId2" Type="http://schemas.openxmlformats.org/officeDocument/2006/relationships/notesMaster" Target="../notesMasters/notesMaster1.xml"/></Relationships>

</file>

<file path=ppt/notesSlides/_rels/notesSlide37.xml.rels><?xml version="1.0" encoding="UTF-8"?>
<Relationships xmlns="http://schemas.openxmlformats.org/package/2006/relationships"><Relationship Id="rId1" Type="http://schemas.openxmlformats.org/officeDocument/2006/relationships/slide" Target="../slides/slide38.xml"/><Relationship Id="rId2" Type="http://schemas.openxmlformats.org/officeDocument/2006/relationships/notesMaster" Target="../notesMasters/notesMaster1.xml"/></Relationships>

</file>

<file path=ppt/notesSlides/_rels/notesSlide38.xml.rels><?xml version="1.0" encoding="UTF-8"?>
<Relationships xmlns="http://schemas.openxmlformats.org/package/2006/relationships"><Relationship Id="rId1" Type="http://schemas.openxmlformats.org/officeDocument/2006/relationships/slide" Target="../slides/slide39.xml"/><Relationship Id="rId2" Type="http://schemas.openxmlformats.org/officeDocument/2006/relationships/notesMaster" Target="../notesMasters/notesMaster1.xml"/></Relationships>

</file>

<file path=ppt/notesSlides/_rels/notesSlide39.xml.rels><?xml version="1.0" encoding="UTF-8"?>
<Relationships xmlns="http://schemas.openxmlformats.org/package/2006/relationships"><Relationship Id="rId1" Type="http://schemas.openxmlformats.org/officeDocument/2006/relationships/slide" Target="../slides/slide40.xml"/><Relationship Id="rId2" Type="http://schemas.openxmlformats.org/officeDocument/2006/relationships/notesMaster" Target="../notesMasters/notesMaster1.xml"/></Relationships>
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
</file>

<file path=ppt/notesSlides/_rels/notesSlide40.xml.rels><?xml version="1.0" encoding="UTF-8"?>
<Relationships xmlns="http://schemas.openxmlformats.org/package/2006/relationships"><Relationship Id="rId1" Type="http://schemas.openxmlformats.org/officeDocument/2006/relationships/slide" Target="../slides/slide41.xml"/><Relationship Id="rId2" Type="http://schemas.openxmlformats.org/officeDocument/2006/relationships/notesMaster" Target="../notesMasters/notesMaster1.xml"/></Relationships>

</file>

<file path=ppt/notesSlides/_rels/notesSlide41.xml.rels><?xml version="1.0" encoding="UTF-8"?>
<Relationships xmlns="http://schemas.openxmlformats.org/package/2006/relationships"><Relationship Id="rId1" Type="http://schemas.openxmlformats.org/officeDocument/2006/relationships/slide" Target="../slides/slide42.xml"/><Relationship Id="rId2" Type="http://schemas.openxmlformats.org/officeDocument/2006/relationships/notesMaster" Target="../notesMasters/notesMaster1.xml"/></Relationships>
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</Relationships>

</file>

<file path=ppt/notesSlides/_rels/notesSlide6.xml.rels><?xml version="1.0" encoding="UTF-8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</Relationships>

</file>

<file path=ppt/notesSlides/_rels/notesSlide7.xml.rels><?xml version="1.0" encoding="UTF-8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</Relationships>

</file>

<file path=ppt/notesSlides/_rels/notesSlide8.xml.rels><?xml version="1.0" encoding="UTF-8"?>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</Relationships>

</file>

<file path=ppt/notesSlides/_rels/notesSlide9.xml.rels><?xml version="1.0" encoding="UTF-8"?>
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</Relationships>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64" name="Shape 64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we use Google playstore data as the data source, so we collect these data, we clean it, we split the sentence, and we build a filtering algorithm to select the high quality sentence</a:t>
            </a:r>
          </a:p>
          <a:p>
            <a:p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4" name="Shape 134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we use Google playstore data as the data source, so we collect these data, we clean it, we split the sentence, and we build a filtering algorithm to select the high quality sentence</a:t>
            </a:r>
          </a:p>
          <a:p>
            <a:p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1" name="Shape 141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we use Google playstore data as the data source, so we collect these data, we clean it, we split the sentence, and we build a filtering algorithm to select the high quality sentence</a:t>
            </a:r>
          </a:p>
          <a:p>
            <a:p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7" name="Shape 147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we use Google playstore data as the data source, so we collect these data, we clean it, we split the sentence, and we build a filtering algorithm to select the high quality sentence</a:t>
            </a:r>
          </a:p>
          <a:p>
            <a:p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5" name="Shape 155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we use Google playstore data as the data source, so we collect these data, we clean it, we split the sentence, and we build a filtering algorithm to select the high quality sentence</a:t>
            </a:r>
          </a:p>
          <a:p>
            <a:p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72" name="Shape 172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we use Google playstore data as the data source, so we collect these data, we clean it, we split the sentence, and we build a filtering algorithm to select the high quality sentence</a:t>
            </a:r>
          </a:p>
          <a:p>
            <a:p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89" name="Shape 189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we use Google playstore data as the data source, so we collect these data, we clean it, we split the sentence, and we build a filtering algorithm to select the high quality sentence</a:t>
            </a:r>
          </a:p>
          <a:p>
            <a:p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95" name="Shape 195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we use Google playstore data as the data source, so we collect these data, we clean it, we split the sentence, and we build a filtering algorithm to select the high quality sentence</a:t>
            </a:r>
          </a:p>
          <a:p>
            <a:p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09" name="Shape 209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we use Google playstore data as the data source, so we collect these data, we clean it, we split the sentence, and we build a filtering algorithm to select the high quality sentence</a:t>
            </a:r>
          </a:p>
          <a:p>
            <a:p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21" name="Shape 221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we use Google playstore data as the data source, so we collect these data, we clean it, we split the sentence, and we build a filtering algorithm to select the high quality sentence</a:t>
            </a:r>
          </a:p>
          <a:p>
            <a:p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28" name="Shape 228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we use Google playstore data as the data source, so we collect these data, we clean it, we split the sentence, and we build a filtering algorithm to select the high quality sentence</a:t>
            </a:r>
          </a:p>
          <a:p>
            <a:p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77" name="Shape 77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creates the building block of more advanced techniques</a:t>
            </a:r>
          </a:p>
          <a:p>
            <a:p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34" name="Shape 234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we use Google playstore data as the data source, so we collect these data, we clean it, we split the sentence, and we build a filtering algorithm to select the high quality sentence</a:t>
            </a:r>
          </a:p>
          <a:p>
            <a:p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40" name="Shape 240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we use Google playstore data as the data source, so we collect these data, we clean it, we split the sentence, and we build a filtering algorithm to select the high quality sentence</a:t>
            </a:r>
          </a:p>
          <a:p>
            <a:p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46" name="Shape 246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we use Google playstore data as the data source, so we collect these data, we clean it, we split the sentence, and we build a filtering algorithm to select the high quality sentence</a:t>
            </a:r>
          </a:p>
          <a:p>
            <a:p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54" name="Shape 254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we use Google playstore data as the data source, so we collect these data, we clean it, we split the sentence, and we build a filtering algorithm to select the high quality sentence</a:t>
            </a:r>
          </a:p>
          <a:p>
            <a:p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65" name="Shape 265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we use Google playstore data as the data source, so we collect these data, we clean it, we split the sentence, and we build a filtering algorithm to select the high quality sentence</a:t>
            </a:r>
          </a:p>
          <a:p>
            <a:p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Shape 276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77" name="Shape 277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we use Google playstore data as the data source, so we collect these data, we clean it, we split the sentence, and we build a filtering algorithm to select the high quality sentence</a:t>
            </a:r>
          </a:p>
          <a:p>
            <a:p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Shape 283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84" name="Shape 284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we use Google playstore data as the data source, so we collect these data, we clean it, we split the sentence, and we build a filtering algorithm to select the high quality sentence</a:t>
            </a:r>
          </a:p>
          <a:p>
            <a:p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Shape 290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91" name="Shape 291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we use Google playstore data as the data source, so we collect these data, we clean it, we split the sentence, and we build a filtering algorithm to select the high quality sentence</a:t>
            </a:r>
          </a:p>
          <a:p>
            <a:p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Shape 299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00" name="Shape 300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we use Google playstore data as the data source, so we collect these data, we clean it, we split the sentence, and we build a filtering algorithm to select the high quality sentence</a:t>
            </a:r>
          </a:p>
          <a:p>
            <a:p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Shape 307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08" name="Shape 308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we use Google playstore data as the data source, so we collect these data, we clean it, we split the sentence, and we build a filtering algorithm to select the high quality sentence</a:t>
            </a:r>
          </a:p>
          <a:p>
            <a:p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85" name="Shape 85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creates the building block of more advanced techniques</a:t>
            </a:r>
          </a:p>
          <a:p>
            <a:p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Shape 316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17" name="Shape 317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we use Google playstore data as the data source, so we collect these data, we clean it, we split the sentence, and we build a filtering algorithm to select the high quality sentence</a:t>
            </a:r>
          </a:p>
          <a:p>
            <a:p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Shape 324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25" name="Shape 325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we use Google playstore data as the data source, so we collect these data, we clean it, we split the sentence, and we build a filtering algorithm to select the high quality sentence</a:t>
            </a:r>
          </a:p>
          <a:p>
            <a:p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Shape 331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32" name="Shape 332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we use Google playstore data as the data source, so we collect these data, we clean it, we split the sentence, and we build a filtering algorithm to select the high quality sentence</a:t>
            </a:r>
          </a:p>
          <a:p>
            <a:p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Shape 337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38" name="Shape 338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we use Google playstore data as the data source, so we collect these data, we clean it, we split the sentence, and we build a filtering algorithm to select the high quality sentence</a:t>
            </a:r>
          </a:p>
          <a:p>
            <a:p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Shape 346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47" name="Shape 347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we use Google playstore data as the data source, so we collect these data, we clean it, we split the sentence, and we build a filtering algorithm to select the high quality sentence</a:t>
            </a:r>
          </a:p>
          <a:p>
            <a:p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Shape 354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55" name="Shape 355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we use Google playstore data as the data source, so we collect these data, we clean it, we split the sentence, and we build a filtering algorithm to select the high quality sentence</a:t>
            </a:r>
          </a:p>
          <a:p>
            <a:p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Shape 363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64" name="Shape 364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we use Google playstore data as the data source, so we collect these data, we clean it, we split the sentence, and we build a filtering algorithm to select the high quality sentence</a:t>
            </a:r>
          </a:p>
          <a:p>
            <a:p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Shape 370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71" name="Shape 371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we use Google playstore data as the data source, so we collect these data, we clean it, we split the sentence, and we build a filtering algorithm to select the high quality sentence</a:t>
            </a:r>
          </a:p>
          <a:p>
            <a:p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Shape 377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78" name="Shape 378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we use Google playstore data as the data source, so we collect these data, we clean it, we split the sentence, and we build a filtering algorithm to select the high quality sentence</a:t>
            </a:r>
          </a:p>
          <a:p>
            <a:p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Shape 385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86" name="Shape 386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we use Google playstore data as the data source, so we collect these data, we clean it, we split the sentence, and we build a filtering algorithm to select the high quality sentence</a:t>
            </a:r>
          </a:p>
          <a:p>
            <a:p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91" name="Shape 91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we use Google playstore data as the data source, so we collect these data, we clean it, we split the sentence, and we build a filtering algorithm to select the high quality sentence</a:t>
            </a:r>
          </a:p>
          <a:p>
            <a:p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Shape 395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96" name="Shape 396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we use Google playstore data as the data source, so we collect these data, we clean it, we split the sentence, and we build a filtering algorithm to select the high quality sentence</a:t>
            </a:r>
          </a:p>
          <a:p>
            <a:p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Shape 403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404" name="Shape 404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we use Google playstore data as the data source, so we collect these data, we clean it, we split the sentence, and we build a filtering algorithm to select the high quality sentence</a:t>
            </a:r>
          </a:p>
          <a:p>
            <a:p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99" name="Shape 99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we use Google playstore data as the data source, so we collect these data, we clean it, we split the sentence, and we build a filtering algorithm to select the high quality sentence</a:t>
            </a:r>
          </a:p>
          <a:p>
            <a:p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06" name="Shape 106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we use Google playstore data as the data source, so we collect these data, we clean it, we split the sentence, and we build a filtering algorithm to select the high quality sentence</a:t>
            </a:r>
          </a:p>
          <a:p>
            <a:p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2" name="Shape 112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we use Google playstore data as the data source, so we collect these data, we clean it, we split the sentence, and we build a filtering algorithm to select the high quality sentence</a:t>
            </a:r>
          </a:p>
          <a:p>
            <a:p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0" name="Shape 120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we use Google playstore data as the data source, so we collect these data, we clean it, we split the sentence, and we build a filtering algorithm to select the high quality sentence</a:t>
            </a:r>
          </a:p>
          <a:p>
            <a:p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6" name="Shape 126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we use Google playstore data as the data source, so we collect these data, we clean it, we split the sentence, and we build a filtering algorithm to select the high quality sentence</a:t>
            </a:r>
          </a:p>
          <a:p>
            <a:pPr/>
          </a:p>
        </p:txBody>
      </p:sp>
    </p:spTree>
  </p:cSld>
  <p:clrMapOvr>
    <a:masterClrMapping/>
  </p:clrMapOvr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1.pn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" descr="Picture 1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71339" y="5965187"/>
            <a:ext cx="2370620" cy="411482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Slide Number"/>
          <p:cNvSpPr txBox="1"/>
          <p:nvPr>
            <p:ph type="sldNum" sz="quarter" idx="2"/>
          </p:nvPr>
        </p:nvSpPr>
        <p:spPr>
          <a:xfrm>
            <a:off x="8473620" y="6221731"/>
            <a:ext cx="263980" cy="269239"/>
          </a:xfrm>
          <a:prstGeom prst="rect">
            <a:avLst/>
          </a:prstGeom>
        </p:spPr>
        <p:txBody>
          <a:bodyPr/>
          <a:lstStyle>
            <a:lvl1pPr>
              <a:defRPr b="0" sz="1200">
                <a:solidFill>
                  <a:schemeClr val="accent1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ntent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0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lide Number"/>
          <p:cNvSpPr txBox="1"/>
          <p:nvPr>
            <p:ph type="sldNum" sz="quarter" idx="2"/>
          </p:nvPr>
        </p:nvSpPr>
        <p:spPr>
          <a:xfrm>
            <a:off x="10787345" y="6049983"/>
            <a:ext cx="366662" cy="355227"/>
          </a:xfrm>
          <a:prstGeom prst="rect">
            <a:avLst/>
          </a:prstGeom>
        </p:spPr>
        <p:txBody>
          <a:bodyPr lIns="35717" tIns="35717" rIns="35717" bIns="35717" anchor="t"/>
          <a:lstStyle>
            <a:lvl1pPr algn="ctr" defTabSz="410764">
              <a:defRPr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Text"/>
          <p:cNvSpPr txBox="1"/>
          <p:nvPr>
            <p:ph type="title"/>
          </p:nvPr>
        </p:nvSpPr>
        <p:spPr>
          <a:xfrm>
            <a:off x="2193725" y="178592"/>
            <a:ext cx="7804549" cy="1518050"/>
          </a:xfrm>
          <a:prstGeom prst="rect">
            <a:avLst/>
          </a:prstGeom>
        </p:spPr>
        <p:txBody>
          <a:bodyPr lIns="35717" tIns="35717" rIns="35717" bIns="35717"/>
          <a:lstStyle>
            <a:lvl1pPr defTabSz="410764">
              <a:defRPr sz="5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36" name="Slide Number"/>
          <p:cNvSpPr txBox="1"/>
          <p:nvPr>
            <p:ph type="sldNum" sz="quarter" idx="2"/>
          </p:nvPr>
        </p:nvSpPr>
        <p:spPr>
          <a:xfrm>
            <a:off x="5987999" y="6536531"/>
            <a:ext cx="211239" cy="207821"/>
          </a:xfrm>
          <a:prstGeom prst="rect">
            <a:avLst/>
          </a:prstGeom>
        </p:spPr>
        <p:txBody>
          <a:bodyPr lIns="35717" tIns="35717" rIns="35717" bIns="35717" anchor="t"/>
          <a:lstStyle>
            <a:lvl1pPr algn="ctr" defTabSz="410764">
              <a:defRPr b="0" sz="9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/ 55"/>
          <p:cNvSpPr txBox="1"/>
          <p:nvPr/>
        </p:nvSpPr>
        <p:spPr>
          <a:xfrm>
            <a:off x="11086227" y="6033839"/>
            <a:ext cx="527803" cy="3752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b="1" sz="2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/ 55</a:t>
            </a:r>
          </a:p>
        </p:txBody>
      </p:sp>
      <p:sp>
        <p:nvSpPr>
          <p:cNvPr id="44" name="Slide Number"/>
          <p:cNvSpPr txBox="1"/>
          <p:nvPr>
            <p:ph type="sldNum" sz="quarter" idx="2"/>
          </p:nvPr>
        </p:nvSpPr>
        <p:spPr>
          <a:xfrm>
            <a:off x="10787345" y="6049983"/>
            <a:ext cx="366662" cy="355227"/>
          </a:xfrm>
          <a:prstGeom prst="rect">
            <a:avLst/>
          </a:prstGeom>
        </p:spPr>
        <p:txBody>
          <a:bodyPr lIns="35717" tIns="35717" rIns="35717" bIns="35717" anchor="t"/>
          <a:lstStyle>
            <a:lvl1pPr algn="ctr" defTabSz="410764">
              <a:defRPr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609600" y="92074"/>
            <a:ext cx="10972800" cy="15081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609600" y="1600200"/>
            <a:ext cx="10837090" cy="35637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1356715" y="6081717"/>
            <a:ext cx="372029" cy="358139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b="1"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</p:sldLayoutIdLst>
  <p:transition xmlns:p14="http://schemas.microsoft.com/office/powerpoint/2010/main" spd="med" advClick="1"/>
  <p:txStyles>
    <p:titleStyle>
      <a:lvl1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chemeClr val="accent1"/>
          </a:solidFill>
          <a:uFillTx/>
          <a:latin typeface="Garamond"/>
          <a:ea typeface="Garamond"/>
          <a:cs typeface="Garamond"/>
          <a:sym typeface="Garamond"/>
        </a:defRPr>
      </a:lvl1pPr>
      <a:lvl2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chemeClr val="accent1"/>
          </a:solidFill>
          <a:uFillTx/>
          <a:latin typeface="Garamond"/>
          <a:ea typeface="Garamond"/>
          <a:cs typeface="Garamond"/>
          <a:sym typeface="Garamond"/>
        </a:defRPr>
      </a:lvl2pPr>
      <a:lvl3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chemeClr val="accent1"/>
          </a:solidFill>
          <a:uFillTx/>
          <a:latin typeface="Garamond"/>
          <a:ea typeface="Garamond"/>
          <a:cs typeface="Garamond"/>
          <a:sym typeface="Garamond"/>
        </a:defRPr>
      </a:lvl3pPr>
      <a:lvl4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chemeClr val="accent1"/>
          </a:solidFill>
          <a:uFillTx/>
          <a:latin typeface="Garamond"/>
          <a:ea typeface="Garamond"/>
          <a:cs typeface="Garamond"/>
          <a:sym typeface="Garamond"/>
        </a:defRPr>
      </a:lvl4pPr>
      <a:lvl5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chemeClr val="accent1"/>
          </a:solidFill>
          <a:uFillTx/>
          <a:latin typeface="Garamond"/>
          <a:ea typeface="Garamond"/>
          <a:cs typeface="Garamond"/>
          <a:sym typeface="Garamond"/>
        </a:defRPr>
      </a:lvl5pPr>
      <a:lvl6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chemeClr val="accent1"/>
          </a:solidFill>
          <a:uFillTx/>
          <a:latin typeface="Garamond"/>
          <a:ea typeface="Garamond"/>
          <a:cs typeface="Garamond"/>
          <a:sym typeface="Garamond"/>
        </a:defRPr>
      </a:lvl6pPr>
      <a:lvl7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chemeClr val="accent1"/>
          </a:solidFill>
          <a:uFillTx/>
          <a:latin typeface="Garamond"/>
          <a:ea typeface="Garamond"/>
          <a:cs typeface="Garamond"/>
          <a:sym typeface="Garamond"/>
        </a:defRPr>
      </a:lvl7pPr>
      <a:lvl8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chemeClr val="accent1"/>
          </a:solidFill>
          <a:uFillTx/>
          <a:latin typeface="Garamond"/>
          <a:ea typeface="Garamond"/>
          <a:cs typeface="Garamond"/>
          <a:sym typeface="Garamond"/>
        </a:defRPr>
      </a:lvl8pPr>
      <a:lvl9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chemeClr val="accent1"/>
          </a:solidFill>
          <a:uFillTx/>
          <a:latin typeface="Garamond"/>
          <a:ea typeface="Garamond"/>
          <a:cs typeface="Garamond"/>
          <a:sym typeface="Garamond"/>
        </a:defRPr>
      </a:lvl9pPr>
    </p:titleStyle>
    <p:bodyStyle>
      <a:lvl1pPr marL="342900" marR="0" indent="-34290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chemeClr val="accent1"/>
          </a:solidFill>
          <a:uFillTx/>
          <a:latin typeface="+mn-lt"/>
          <a:ea typeface="+mn-ea"/>
          <a:cs typeface="+mn-cs"/>
          <a:sym typeface="Trebuchet MS"/>
        </a:defRPr>
      </a:lvl1pPr>
      <a:lvl2pPr marL="783771" marR="0" indent="-326571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b="0" baseline="0" cap="none" i="0" spc="0" strike="noStrike" sz="3200" u="none">
          <a:solidFill>
            <a:schemeClr val="accent1"/>
          </a:solidFill>
          <a:uFillTx/>
          <a:latin typeface="+mn-lt"/>
          <a:ea typeface="+mn-ea"/>
          <a:cs typeface="+mn-cs"/>
          <a:sym typeface="Trebuchet MS"/>
        </a:defRPr>
      </a:lvl2pPr>
      <a:lvl3pPr marL="1219200" marR="0" indent="-30480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chemeClr val="accent1"/>
          </a:solidFill>
          <a:uFillTx/>
          <a:latin typeface="+mn-lt"/>
          <a:ea typeface="+mn-ea"/>
          <a:cs typeface="+mn-cs"/>
          <a:sym typeface="Trebuchet MS"/>
        </a:defRPr>
      </a:lvl3pPr>
      <a:lvl4pPr marL="17373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b="0" baseline="0" cap="none" i="0" spc="0" strike="noStrike" sz="3200" u="none">
          <a:solidFill>
            <a:schemeClr val="accent1"/>
          </a:solidFill>
          <a:uFillTx/>
          <a:latin typeface="+mn-lt"/>
          <a:ea typeface="+mn-ea"/>
          <a:cs typeface="+mn-cs"/>
          <a:sym typeface="Trebuchet MS"/>
        </a:defRPr>
      </a:lvl4pPr>
      <a:lvl5pPr marL="21945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b="0" baseline="0" cap="none" i="0" spc="0" strike="noStrike" sz="3200" u="none">
          <a:solidFill>
            <a:schemeClr val="accent1"/>
          </a:solidFill>
          <a:uFillTx/>
          <a:latin typeface="+mn-lt"/>
          <a:ea typeface="+mn-ea"/>
          <a:cs typeface="+mn-cs"/>
          <a:sym typeface="Trebuchet MS"/>
        </a:defRPr>
      </a:lvl5pPr>
      <a:lvl6pPr marL="26517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chemeClr val="accent1"/>
          </a:solidFill>
          <a:uFillTx/>
          <a:latin typeface="+mn-lt"/>
          <a:ea typeface="+mn-ea"/>
          <a:cs typeface="+mn-cs"/>
          <a:sym typeface="Trebuchet MS"/>
        </a:defRPr>
      </a:lvl6pPr>
      <a:lvl7pPr marL="31089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chemeClr val="accent1"/>
          </a:solidFill>
          <a:uFillTx/>
          <a:latin typeface="+mn-lt"/>
          <a:ea typeface="+mn-ea"/>
          <a:cs typeface="+mn-cs"/>
          <a:sym typeface="Trebuchet MS"/>
        </a:defRPr>
      </a:lvl7pPr>
      <a:lvl8pPr marL="3566159" marR="0" indent="-365759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chemeClr val="accent1"/>
          </a:solidFill>
          <a:uFillTx/>
          <a:latin typeface="+mn-lt"/>
          <a:ea typeface="+mn-ea"/>
          <a:cs typeface="+mn-cs"/>
          <a:sym typeface="Trebuchet MS"/>
        </a:defRPr>
      </a:lvl8pPr>
      <a:lvl9pPr marL="4023359" marR="0" indent="-365759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chemeClr val="accent1"/>
          </a:solidFill>
          <a:uFillTx/>
          <a:latin typeface="+mn-lt"/>
          <a:ea typeface="+mn-ea"/>
          <a:cs typeface="+mn-cs"/>
          <a:sym typeface="Trebuchet MS"/>
        </a:defRPr>
      </a:lvl9pPr>
    </p:bodyStyle>
    <p:otherStyle>
      <a:lvl1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1pPr>
      <a:lvl2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2pPr>
      <a:lvl3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3pPr>
      <a:lvl4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4pPr>
      <a:lvl5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5pPr>
      <a:lvl6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6pPr>
      <a:lvl7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7pPr>
      <a:lvl8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8pPr>
      <a:lvl9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png"/><Relationship Id="rId4" Type="http://schemas.openxmlformats.org/officeDocument/2006/relationships/image" Target="../media/image6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8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5.tif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9.pn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4.png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5.png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6.tif"/></Relationships>
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6.png"/></Relationships>
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5.png"/></Relationships>
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7.png"/></Relationships>
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5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Relationship Id="rId4" Type="http://schemas.openxmlformats.org/officeDocument/2006/relationships/image" Target="../media/image1.tif"/></Relationships>
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8.png"/></Relationships>
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9.png"/><Relationship Id="rId4" Type="http://schemas.openxmlformats.org/officeDocument/2006/relationships/image" Target="../media/image20.png"/></Relationships>
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1.png"/></Relationships>
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/Relationships>
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/Relationships>

</file>

<file path=ppt/slides/_rels/slide3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7.tif"/><Relationship Id="rId4" Type="http://schemas.openxmlformats.org/officeDocument/2006/relationships/image" Target="../media/image22.png"/></Relationships>

</file>

<file path=ppt/slides/_rels/slide3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7.tif"/><Relationship Id="rId4" Type="http://schemas.openxmlformats.org/officeDocument/2006/relationships/image" Target="../media/image22.png"/></Relationships>

</file>

<file path=ppt/slides/_rels/slide3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23.png"/><Relationship Id="rId4" Type="http://schemas.openxmlformats.org/officeDocument/2006/relationships/image" Target="../media/image8.tif"/></Relationships>

</file>

<file path=ppt/slides/_rels/slide3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9.tif"/></Relationships>

</file>

<file path=ppt/slides/_rels/slide3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24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tif"/></Relationships>

</file>

<file path=ppt/slides/_rels/slide4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10.tif"/></Relationships>

</file>

<file path=ppt/slides/_rels/slide4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11.tif"/><Relationship Id="rId4" Type="http://schemas.openxmlformats.org/officeDocument/2006/relationships/image" Target="../media/image12.tif"/></Relationships>

</file>

<file path=ppt/slides/_rels/slide4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13.tif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tif"/><Relationship Id="rId4" Type="http://schemas.openxmlformats.org/officeDocument/2006/relationships/image" Target="../media/image3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Relationship Id="rId4" Type="http://schemas.openxmlformats.org/officeDocument/2006/relationships/image" Target="../media/image4.tif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lide Number"/>
          <p:cNvSpPr txBox="1"/>
          <p:nvPr>
            <p:ph type="sldNum" sz="quarter" idx="4294967295"/>
          </p:nvPr>
        </p:nvSpPr>
        <p:spPr>
          <a:xfrm>
            <a:off x="10857975" y="6049983"/>
            <a:ext cx="225399" cy="35522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7" tIns="35717" rIns="35717" bIns="35717" anchor="t"/>
          <a:lstStyle>
            <a:lvl1pPr algn="ctr" defTabSz="410764">
              <a:defRPr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54" name="Title 1"/>
          <p:cNvSpPr txBox="1"/>
          <p:nvPr/>
        </p:nvSpPr>
        <p:spPr>
          <a:xfrm>
            <a:off x="1124441" y="712906"/>
            <a:ext cx="9545015" cy="16101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lnSpc>
                <a:spcPts val="5600"/>
              </a:lnSpc>
              <a:spcBef>
                <a:spcPts val="1200"/>
              </a:spcBef>
              <a:defRPr b="1" sz="3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CS 589 Fall 2020</a:t>
            </a:r>
          </a:p>
          <a:p>
            <a:pPr algn="ctr">
              <a:lnSpc>
                <a:spcPts val="5600"/>
              </a:lnSpc>
              <a:spcBef>
                <a:spcPts val="1200"/>
              </a:spcBef>
              <a:defRPr b="1" sz="3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Information retrieval infrastructure</a:t>
            </a:r>
          </a:p>
        </p:txBody>
      </p:sp>
      <p:sp>
        <p:nvSpPr>
          <p:cNvPr id="55" name="TextBox 6"/>
          <p:cNvSpPr txBox="1"/>
          <p:nvPr/>
        </p:nvSpPr>
        <p:spPr>
          <a:xfrm>
            <a:off x="4667851" y="4023900"/>
            <a:ext cx="7648084" cy="7426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b="1"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Instructor: Susan Liu</a:t>
            </a:r>
          </a:p>
          <a:p>
            <a:pPr>
              <a:defRPr b="1"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TA: Huihui Liu</a:t>
            </a:r>
          </a:p>
        </p:txBody>
      </p:sp>
      <p:sp>
        <p:nvSpPr>
          <p:cNvPr id="56" name="TextBox 6"/>
          <p:cNvSpPr txBox="1"/>
          <p:nvPr/>
        </p:nvSpPr>
        <p:spPr>
          <a:xfrm>
            <a:off x="3730083" y="5216551"/>
            <a:ext cx="6271151" cy="4124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b="1"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Stevens Institute of Technology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Determining the vocabulary"/>
          <p:cNvSpPr txBox="1"/>
          <p:nvPr>
            <p:ph type="title" idx="4294967295"/>
          </p:nvPr>
        </p:nvSpPr>
        <p:spPr>
          <a:xfrm>
            <a:off x="386860" y="528637"/>
            <a:ext cx="10550771" cy="657450"/>
          </a:xfrm>
          <a:prstGeom prst="rect">
            <a:avLst/>
          </a:prstGeom>
        </p:spPr>
        <p:txBody>
          <a:bodyPr lIns="45719" tIns="45719" rIns="45719" bIns="45719" anchor="t"/>
          <a:lstStyle>
            <a:lvl1pPr algn="l">
              <a:defRPr b="1"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Determining the vocabulary</a:t>
            </a:r>
          </a:p>
        </p:txBody>
      </p:sp>
      <p:sp>
        <p:nvSpPr>
          <p:cNvPr id="123" name="Slide Number"/>
          <p:cNvSpPr txBox="1"/>
          <p:nvPr>
            <p:ph type="sldNum" sz="quarter" idx="4294967295"/>
          </p:nvPr>
        </p:nvSpPr>
        <p:spPr>
          <a:xfrm>
            <a:off x="10787344" y="6049983"/>
            <a:ext cx="366664" cy="35522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8" tIns="35718" rIns="35718" bIns="35718" anchor="t"/>
          <a:lstStyle>
            <a:lvl1pPr algn="ctr" defTabSz="410765">
              <a:defRPr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124" name="Normalization…"/>
          <p:cNvSpPr txBox="1"/>
          <p:nvPr>
            <p:ph type="body" idx="4294967295"/>
          </p:nvPr>
        </p:nvSpPr>
        <p:spPr>
          <a:xfrm>
            <a:off x="600769" y="1544531"/>
            <a:ext cx="9870247" cy="4437372"/>
          </a:xfrm>
          <a:prstGeom prst="rect">
            <a:avLst/>
          </a:prstGeom>
        </p:spPr>
        <p:txBody>
          <a:bodyPr lIns="45719" tIns="45719" rIns="45719" bIns="45719"/>
          <a:lstStyle/>
          <a:p>
            <a:pPr>
              <a:spcBef>
                <a:spcPts val="500"/>
              </a:spcBef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Normalization</a:t>
            </a:r>
          </a:p>
          <a:p>
            <a:pPr lvl="1" marL="800100" indent="-342900">
              <a:spcBef>
                <a:spcPts val="500"/>
              </a:spcBef>
              <a:buChar char="•"/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Abbrev: USA vs. United states of America</a:t>
            </a:r>
          </a:p>
          <a:p>
            <a:pPr lvl="1" marL="800100" indent="-342900">
              <a:spcBef>
                <a:spcPts val="500"/>
              </a:spcBef>
              <a:buChar char="•"/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Case: </a:t>
            </a:r>
          </a:p>
          <a:p>
            <a:pPr lvl="2" marL="1257300" indent="-342900">
              <a:spcBef>
                <a:spcPts val="500"/>
              </a:spcBef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Cat -&gt; cat</a:t>
            </a:r>
          </a:p>
          <a:p>
            <a:pPr lvl="2" marL="1257300" indent="-342900">
              <a:spcBef>
                <a:spcPts val="500"/>
              </a:spcBef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b="1">
                <a:solidFill>
                  <a:srgbClr val="FF2600"/>
                </a:solidFill>
              </a:rPr>
              <a:t>SAT</a:t>
            </a:r>
            <a:r>
              <a:t> -&gt; </a:t>
            </a:r>
            <a:r>
              <a:rPr b="1">
                <a:solidFill>
                  <a:srgbClr val="FF2600"/>
                </a:solidFill>
              </a:rPr>
              <a:t>sat</a:t>
            </a:r>
            <a:endParaRPr b="1">
              <a:solidFill>
                <a:srgbClr val="FF2600"/>
              </a:solidFill>
            </a:endParaRPr>
          </a:p>
          <a:p>
            <a:pPr lvl="2" marL="1257300" indent="-342900">
              <a:spcBef>
                <a:spcPts val="500"/>
              </a:spcBef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>
              <a:spcBef>
                <a:spcPts val="500"/>
              </a:spcBef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Stemming/lemmatization</a:t>
            </a:r>
          </a:p>
          <a:p>
            <a:pPr lvl="1" marL="800100" indent="-342900">
              <a:spcBef>
                <a:spcPts val="500"/>
              </a:spcBef>
              <a:buChar char="•"/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singing -&gt; sing, cars -&gt; car, </a:t>
            </a:r>
            <a:r>
              <a:rPr b="1">
                <a:solidFill>
                  <a:srgbClr val="FF2600"/>
                </a:solidFill>
              </a:rPr>
              <a:t>sat -&gt; sit</a:t>
            </a:r>
            <a:endParaRPr b="1">
              <a:solidFill>
                <a:srgbClr val="FF2600"/>
              </a:solidFill>
            </a:endParaRPr>
          </a:p>
          <a:p>
            <a:pPr lvl="1" marL="800100" indent="-342900">
              <a:spcBef>
                <a:spcPts val="500"/>
              </a:spcBef>
              <a:buChar char="•"/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porter stemmer, snowball stemmer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peeding up: skipping lists"/>
          <p:cNvSpPr txBox="1"/>
          <p:nvPr>
            <p:ph type="title" idx="4294967295"/>
          </p:nvPr>
        </p:nvSpPr>
        <p:spPr>
          <a:xfrm>
            <a:off x="386860" y="528637"/>
            <a:ext cx="10550771" cy="657450"/>
          </a:xfrm>
          <a:prstGeom prst="rect">
            <a:avLst/>
          </a:prstGeom>
        </p:spPr>
        <p:txBody>
          <a:bodyPr lIns="45719" tIns="45719" rIns="45719" bIns="45719" anchor="t"/>
          <a:lstStyle>
            <a:lvl1pPr algn="l">
              <a:defRPr b="1"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Speeding up: skipping lists</a:t>
            </a:r>
          </a:p>
        </p:txBody>
      </p:sp>
      <p:sp>
        <p:nvSpPr>
          <p:cNvPr id="129" name="Slide Number"/>
          <p:cNvSpPr txBox="1"/>
          <p:nvPr>
            <p:ph type="sldNum" sz="quarter" idx="4294967295"/>
          </p:nvPr>
        </p:nvSpPr>
        <p:spPr>
          <a:xfrm>
            <a:off x="10794351" y="6049983"/>
            <a:ext cx="352650" cy="35522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8" tIns="35718" rIns="35718" bIns="35718" anchor="t"/>
          <a:lstStyle>
            <a:lvl1pPr algn="ctr" defTabSz="410765">
              <a:defRPr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  <p:pic>
        <p:nvPicPr>
          <p:cNvPr id="130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767582" y="2724251"/>
            <a:ext cx="5599576" cy="2681070"/>
          </a:xfrm>
          <a:prstGeom prst="rect">
            <a:avLst/>
          </a:prstGeom>
          <a:ln w="12700">
            <a:miter lim="400000"/>
          </a:ln>
        </p:spPr>
      </p:pic>
      <p:sp>
        <p:nvSpPr>
          <p:cNvPr id="131" name="Finding the intersection of two post listings…"/>
          <p:cNvSpPr txBox="1"/>
          <p:nvPr>
            <p:ph type="body" sz="half" idx="4294967295"/>
          </p:nvPr>
        </p:nvSpPr>
        <p:spPr>
          <a:xfrm>
            <a:off x="600769" y="1544531"/>
            <a:ext cx="8946517" cy="2885850"/>
          </a:xfrm>
          <a:prstGeom prst="rect">
            <a:avLst/>
          </a:prstGeom>
        </p:spPr>
        <p:txBody>
          <a:bodyPr lIns="45719" tIns="45719" rIns="45719" bIns="45719"/>
          <a:lstStyle>
            <a:lvl1pPr>
              <a:spcBef>
                <a:spcPts val="500"/>
              </a:spcBef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800100" indent="-342900">
              <a:spcBef>
                <a:spcPts val="500"/>
              </a:spcBef>
              <a:buChar char="•"/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</a:lstStyle>
          <a:p>
            <a:pPr/>
            <a:r>
              <a:t>Finding the intersection of two post listings</a:t>
            </a:r>
          </a:p>
          <a:p>
            <a:pPr lvl="1"/>
            <a:r>
              <a:t>Without skip: O(m + n)</a:t>
            </a:r>
          </a:p>
        </p:txBody>
      </p:sp>
      <p:pic>
        <p:nvPicPr>
          <p:cNvPr id="132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57333" y="3005650"/>
            <a:ext cx="3695701" cy="24257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peeding up: prefix indexing"/>
          <p:cNvSpPr txBox="1"/>
          <p:nvPr>
            <p:ph type="title" idx="4294967295"/>
          </p:nvPr>
        </p:nvSpPr>
        <p:spPr>
          <a:xfrm>
            <a:off x="386860" y="528637"/>
            <a:ext cx="10550771" cy="657450"/>
          </a:xfrm>
          <a:prstGeom prst="rect">
            <a:avLst/>
          </a:prstGeom>
        </p:spPr>
        <p:txBody>
          <a:bodyPr lIns="45719" tIns="45719" rIns="45719" bIns="45719" anchor="t"/>
          <a:lstStyle>
            <a:lvl1pPr algn="l">
              <a:defRPr b="1"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Speeding up: prefix indexing</a:t>
            </a:r>
          </a:p>
        </p:txBody>
      </p:sp>
      <p:sp>
        <p:nvSpPr>
          <p:cNvPr id="137" name="Slide Number"/>
          <p:cNvSpPr txBox="1"/>
          <p:nvPr>
            <p:ph type="sldNum" sz="quarter" idx="4294967295"/>
          </p:nvPr>
        </p:nvSpPr>
        <p:spPr>
          <a:xfrm>
            <a:off x="10787344" y="6049983"/>
            <a:ext cx="366664" cy="35522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8" tIns="35718" rIns="35718" bIns="35718" anchor="t"/>
          <a:lstStyle>
            <a:lvl1pPr algn="ctr" defTabSz="410765">
              <a:defRPr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138" name="Speeding up the indexing using prefix tree…"/>
          <p:cNvSpPr txBox="1"/>
          <p:nvPr>
            <p:ph type="body" sz="half" idx="4294967295"/>
          </p:nvPr>
        </p:nvSpPr>
        <p:spPr>
          <a:xfrm>
            <a:off x="600769" y="1544531"/>
            <a:ext cx="10550771" cy="2885850"/>
          </a:xfrm>
          <a:prstGeom prst="rect">
            <a:avLst/>
          </a:prstGeom>
        </p:spPr>
        <p:txBody>
          <a:bodyPr lIns="45719" tIns="45719" rIns="45719" bIns="45719"/>
          <a:lstStyle/>
          <a:p>
            <a:pPr>
              <a:spcBef>
                <a:spcPts val="500"/>
              </a:spcBef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Speeding up the indexing using prefix tree</a:t>
            </a:r>
          </a:p>
          <a:p>
            <a:pPr lvl="1" marL="800100" indent="-342900">
              <a:spcBef>
                <a:spcPts val="500"/>
              </a:spcBef>
              <a:buChar char="•"/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time complexity: O(</a:t>
            </a:r>
            <a:r>
              <a:rPr b="1">
                <a:solidFill>
                  <a:srgbClr val="FF2600"/>
                </a:solidFill>
              </a:rPr>
              <a:t>#unique words in q</a:t>
            </a:r>
            <a:r>
              <a:t> x avg_len(postings lists))</a:t>
            </a:r>
          </a:p>
        </p:txBody>
      </p:sp>
      <p:pic>
        <p:nvPicPr>
          <p:cNvPr id="139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067977" y="2743832"/>
            <a:ext cx="5616355" cy="324119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Constructing inverted index: hardware basics"/>
          <p:cNvSpPr txBox="1"/>
          <p:nvPr>
            <p:ph type="title" idx="4294967295"/>
          </p:nvPr>
        </p:nvSpPr>
        <p:spPr>
          <a:xfrm>
            <a:off x="386860" y="528637"/>
            <a:ext cx="10550771" cy="657450"/>
          </a:xfrm>
          <a:prstGeom prst="rect">
            <a:avLst/>
          </a:prstGeom>
        </p:spPr>
        <p:txBody>
          <a:bodyPr lIns="45719" tIns="45719" rIns="45719" bIns="45719" anchor="t"/>
          <a:lstStyle>
            <a:lvl1pPr algn="l">
              <a:defRPr b="1"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Constructing inverted index: hardware basics</a:t>
            </a:r>
          </a:p>
        </p:txBody>
      </p:sp>
      <p:sp>
        <p:nvSpPr>
          <p:cNvPr id="144" name="Slide Number"/>
          <p:cNvSpPr txBox="1"/>
          <p:nvPr>
            <p:ph type="sldNum" sz="quarter" idx="4294967295"/>
          </p:nvPr>
        </p:nvSpPr>
        <p:spPr>
          <a:xfrm>
            <a:off x="10787344" y="6049983"/>
            <a:ext cx="366664" cy="35522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8" tIns="35718" rIns="35718" bIns="35718" anchor="t"/>
          <a:lstStyle>
            <a:lvl1pPr algn="ctr" defTabSz="410765">
              <a:defRPr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145" name="Decisions on an IR system largely depends on the hardware which the system runs on…"/>
          <p:cNvSpPr txBox="1"/>
          <p:nvPr>
            <p:ph type="body" idx="4294967295"/>
          </p:nvPr>
        </p:nvSpPr>
        <p:spPr>
          <a:xfrm>
            <a:off x="600769" y="1544531"/>
            <a:ext cx="11193729" cy="5020429"/>
          </a:xfrm>
          <a:prstGeom prst="rect">
            <a:avLst/>
          </a:prstGeom>
        </p:spPr>
        <p:txBody>
          <a:bodyPr lIns="45719" tIns="45719" rIns="45719" bIns="45719"/>
          <a:lstStyle/>
          <a:p>
            <a:pPr>
              <a:spcBef>
                <a:spcPts val="500"/>
              </a:spcBef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Decisions on an IR system largely depends on the hardware which the system runs on</a:t>
            </a:r>
          </a:p>
          <a:p>
            <a:pPr>
              <a:spcBef>
                <a:spcPts val="500"/>
              </a:spcBef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>
              <a:spcBef>
                <a:spcPts val="500"/>
              </a:spcBef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b="1"/>
              <a:t>Chunks</a:t>
            </a:r>
            <a:r>
              <a:t>:</a:t>
            </a:r>
          </a:p>
          <a:p>
            <a:pPr lvl="1" marL="800100" indent="-342900">
              <a:spcBef>
                <a:spcPts val="500"/>
              </a:spcBef>
              <a:buChar char="•"/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Splitting data into more chunks takes more </a:t>
            </a:r>
            <a:r>
              <a:rPr i="1"/>
              <a:t>seek time</a:t>
            </a:r>
            <a:endParaRPr i="1"/>
          </a:p>
          <a:p>
            <a:pPr>
              <a:spcBef>
                <a:spcPts val="500"/>
              </a:spcBef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endParaRPr i="1"/>
          </a:p>
          <a:p>
            <a:pPr>
              <a:spcBef>
                <a:spcPts val="500"/>
              </a:spcBef>
              <a:defRPr b="1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Blocks</a:t>
            </a:r>
            <a:endParaRPr i="1"/>
          </a:p>
          <a:p>
            <a:pPr lvl="1" marL="800100" indent="-342900">
              <a:spcBef>
                <a:spcPts val="500"/>
              </a:spcBef>
              <a:buChar char="•"/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i="1"/>
              <a:t>Accessing data in memory &gt;&gt; accessing data on disk</a:t>
            </a:r>
            <a:endParaRPr i="1"/>
          </a:p>
          <a:p>
            <a:pPr lvl="1" marL="800100" indent="-342900">
              <a:spcBef>
                <a:spcPts val="500"/>
              </a:spcBef>
              <a:buChar char="•"/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i="1"/>
              <a:t>Constructing</a:t>
            </a:r>
            <a:r>
              <a:t> inverted index using blocks</a:t>
            </a:r>
          </a:p>
          <a:p>
            <a:pPr lvl="1" marL="800100" indent="-342900">
              <a:spcBef>
                <a:spcPts val="500"/>
              </a:spcBef>
              <a:buChar char="•"/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Typical IR system: GBs of memory, disk space orders of magnitude larger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Block sort-based indexing (BSBI)"/>
          <p:cNvSpPr txBox="1"/>
          <p:nvPr>
            <p:ph type="title" idx="4294967295"/>
          </p:nvPr>
        </p:nvSpPr>
        <p:spPr>
          <a:xfrm>
            <a:off x="386860" y="528637"/>
            <a:ext cx="10550771" cy="657450"/>
          </a:xfrm>
          <a:prstGeom prst="rect">
            <a:avLst/>
          </a:prstGeom>
        </p:spPr>
        <p:txBody>
          <a:bodyPr lIns="45719" tIns="45719" rIns="45719" bIns="45719" anchor="t"/>
          <a:lstStyle>
            <a:lvl1pPr algn="l">
              <a:defRPr b="1"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Block sort-based indexing (BSBI)</a:t>
            </a:r>
          </a:p>
        </p:txBody>
      </p:sp>
      <p:sp>
        <p:nvSpPr>
          <p:cNvPr id="150" name="Slide Number"/>
          <p:cNvSpPr txBox="1"/>
          <p:nvPr>
            <p:ph type="sldNum" sz="quarter" idx="4294967295"/>
          </p:nvPr>
        </p:nvSpPr>
        <p:spPr>
          <a:xfrm>
            <a:off x="10787344" y="6049983"/>
            <a:ext cx="366664" cy="35522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8" tIns="35718" rIns="35718" bIns="35718" anchor="t"/>
          <a:lstStyle>
            <a:lvl1pPr algn="ctr" defTabSz="410765">
              <a:defRPr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151" name="Indexing large corpus…"/>
          <p:cNvSpPr txBox="1"/>
          <p:nvPr>
            <p:ph type="body" sz="half" idx="4294967295"/>
          </p:nvPr>
        </p:nvSpPr>
        <p:spPr>
          <a:xfrm>
            <a:off x="600769" y="1544531"/>
            <a:ext cx="11561583" cy="1939405"/>
          </a:xfrm>
          <a:prstGeom prst="rect">
            <a:avLst/>
          </a:prstGeom>
        </p:spPr>
        <p:txBody>
          <a:bodyPr lIns="45719" tIns="45719" rIns="45719" bIns="45719"/>
          <a:lstStyle/>
          <a:p>
            <a:pPr>
              <a:spcBef>
                <a:spcPts val="500"/>
              </a:spcBef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Indexing large corpus</a:t>
            </a:r>
          </a:p>
          <a:p>
            <a:pPr lvl="1" marL="800100" indent="-342900">
              <a:spcBef>
                <a:spcPts val="500"/>
              </a:spcBef>
              <a:buChar char="•"/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Reuters-RCV1: 2.5GB = 2.5 x 10^9Bytes, 1 billion</a:t>
            </a:r>
          </a:p>
          <a:p>
            <a:pPr lvl="1" marL="800100" indent="-342900">
              <a:spcBef>
                <a:spcPts val="500"/>
              </a:spcBef>
              <a:buChar char="•"/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Today’s text corpus contains petabytes of data: 10^15Bytes</a:t>
            </a:r>
          </a:p>
          <a:p>
            <a:pPr lvl="1" marL="800100" indent="-342900">
              <a:spcBef>
                <a:spcPts val="500"/>
              </a:spcBef>
              <a:buChar char="•"/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Memory &lt;&lt; size of corpus</a:t>
            </a:r>
          </a:p>
        </p:txBody>
      </p:sp>
      <p:sp>
        <p:nvSpPr>
          <p:cNvPr id="152" name="Index each block using memory…"/>
          <p:cNvSpPr txBox="1"/>
          <p:nvPr/>
        </p:nvSpPr>
        <p:spPr>
          <a:xfrm>
            <a:off x="7262138" y="4049078"/>
            <a:ext cx="6108378" cy="14357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 marL="200526" indent="-200526">
              <a:spcBef>
                <a:spcPts val="500"/>
              </a:spcBef>
              <a:buSzPct val="100000"/>
              <a:buChar char="•"/>
              <a:defRPr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Index each block using memory</a:t>
            </a:r>
          </a:p>
          <a:p>
            <a:pPr marL="200526" indent="-200526">
              <a:spcBef>
                <a:spcPts val="500"/>
              </a:spcBef>
              <a:buSzPct val="100000"/>
              <a:buChar char="•"/>
              <a:defRPr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Write each blocks’ index into disk</a:t>
            </a:r>
          </a:p>
          <a:p>
            <a:pPr marL="200526" indent="-200526">
              <a:spcBef>
                <a:spcPts val="500"/>
              </a:spcBef>
              <a:buSzPct val="100000"/>
              <a:buChar char="•"/>
              <a:defRPr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Merge all inverted indices</a:t>
            </a:r>
          </a:p>
        </p:txBody>
      </p:sp>
      <p:pic>
        <p:nvPicPr>
          <p:cNvPr id="153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00449" y="3425207"/>
            <a:ext cx="6108378" cy="293202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Block sort-based indexing"/>
          <p:cNvSpPr txBox="1"/>
          <p:nvPr>
            <p:ph type="title" idx="4294967295"/>
          </p:nvPr>
        </p:nvSpPr>
        <p:spPr>
          <a:xfrm>
            <a:off x="386860" y="528637"/>
            <a:ext cx="10550771" cy="657450"/>
          </a:xfrm>
          <a:prstGeom prst="rect">
            <a:avLst/>
          </a:prstGeom>
        </p:spPr>
        <p:txBody>
          <a:bodyPr lIns="45719" tIns="45719" rIns="45719" bIns="45719" anchor="t"/>
          <a:lstStyle>
            <a:lvl1pPr algn="l">
              <a:defRPr b="1"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Block sort-based indexing</a:t>
            </a:r>
          </a:p>
        </p:txBody>
      </p:sp>
      <p:sp>
        <p:nvSpPr>
          <p:cNvPr id="158" name="Slide Number"/>
          <p:cNvSpPr txBox="1"/>
          <p:nvPr>
            <p:ph type="sldNum" sz="quarter" idx="4294967295"/>
          </p:nvPr>
        </p:nvSpPr>
        <p:spPr>
          <a:xfrm>
            <a:off x="10787344" y="6049983"/>
            <a:ext cx="366664" cy="35522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8" tIns="35718" rIns="35718" bIns="35718" anchor="t"/>
          <a:lstStyle>
            <a:lvl1pPr algn="ctr" defTabSz="410765">
              <a:defRPr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  <p:pic>
        <p:nvPicPr>
          <p:cNvPr id="159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387728" y="1753013"/>
            <a:ext cx="5930901" cy="2476501"/>
          </a:xfrm>
          <a:prstGeom prst="rect">
            <a:avLst/>
          </a:prstGeom>
          <a:ln w="12700">
            <a:miter lim="400000"/>
          </a:ln>
        </p:spPr>
      </p:pic>
      <p:sp>
        <p:nvSpPr>
          <p:cNvPr id="160" name="Rectangle"/>
          <p:cNvSpPr/>
          <p:nvPr/>
        </p:nvSpPr>
        <p:spPr>
          <a:xfrm>
            <a:off x="1205530" y="1974939"/>
            <a:ext cx="3437845" cy="735096"/>
          </a:xfrm>
          <a:prstGeom prst="rect">
            <a:avLst/>
          </a:prstGeom>
          <a:ln w="25400">
            <a:solidFill>
              <a:schemeClr val="accent1"/>
            </a:solidFill>
          </a:ln>
        </p:spPr>
        <p:txBody>
          <a:bodyPr lIns="45718" tIns="45718" rIns="45718" bIns="45718" anchor="ctr"/>
          <a:lstStyle/>
          <a:p>
            <a:pPr/>
          </a:p>
        </p:txBody>
      </p:sp>
      <p:sp>
        <p:nvSpPr>
          <p:cNvPr id="161" name="segment corpus into blocks"/>
          <p:cNvSpPr txBox="1"/>
          <p:nvPr/>
        </p:nvSpPr>
        <p:spPr>
          <a:xfrm>
            <a:off x="1482421" y="2163418"/>
            <a:ext cx="2874128" cy="3506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segment corpus into blocks</a:t>
            </a:r>
          </a:p>
        </p:txBody>
      </p:sp>
      <p:sp>
        <p:nvSpPr>
          <p:cNvPr id="162" name="Rectangle"/>
          <p:cNvSpPr/>
          <p:nvPr/>
        </p:nvSpPr>
        <p:spPr>
          <a:xfrm>
            <a:off x="1205530" y="3143047"/>
            <a:ext cx="3437845" cy="735097"/>
          </a:xfrm>
          <a:prstGeom prst="rect">
            <a:avLst/>
          </a:prstGeom>
          <a:ln w="25400">
            <a:solidFill>
              <a:schemeClr val="accent1"/>
            </a:solidFill>
          </a:ln>
        </p:spPr>
        <p:txBody>
          <a:bodyPr lIns="45718" tIns="45718" rIns="45718" bIns="45718" anchor="ctr"/>
          <a:lstStyle/>
          <a:p>
            <a:pPr/>
          </a:p>
        </p:txBody>
      </p:sp>
      <p:sp>
        <p:nvSpPr>
          <p:cNvPr id="163" name="sort (term, doc) pair in mem"/>
          <p:cNvSpPr txBox="1"/>
          <p:nvPr/>
        </p:nvSpPr>
        <p:spPr>
          <a:xfrm>
            <a:off x="1336797" y="3331526"/>
            <a:ext cx="2911409" cy="3506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sort (term, doc) pair in mem</a:t>
            </a:r>
          </a:p>
        </p:txBody>
      </p:sp>
      <p:sp>
        <p:nvSpPr>
          <p:cNvPr id="164" name="Rectangle"/>
          <p:cNvSpPr/>
          <p:nvPr/>
        </p:nvSpPr>
        <p:spPr>
          <a:xfrm>
            <a:off x="1205530" y="4311155"/>
            <a:ext cx="3437845" cy="735097"/>
          </a:xfrm>
          <a:prstGeom prst="rect">
            <a:avLst/>
          </a:prstGeom>
          <a:ln w="25400">
            <a:solidFill>
              <a:schemeClr val="accent1"/>
            </a:solidFill>
          </a:ln>
        </p:spPr>
        <p:txBody>
          <a:bodyPr lIns="45718" tIns="45718" rIns="45718" bIns="45718" anchor="ctr"/>
          <a:lstStyle/>
          <a:p>
            <a:pPr/>
          </a:p>
        </p:txBody>
      </p:sp>
      <p:sp>
        <p:nvSpPr>
          <p:cNvPr id="165" name="store the pairs in disk"/>
          <p:cNvSpPr txBox="1"/>
          <p:nvPr/>
        </p:nvSpPr>
        <p:spPr>
          <a:xfrm>
            <a:off x="1336797" y="4499634"/>
            <a:ext cx="2264119" cy="3506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store the pairs in disk</a:t>
            </a:r>
          </a:p>
        </p:txBody>
      </p:sp>
      <p:sp>
        <p:nvSpPr>
          <p:cNvPr id="166" name="Rectangle"/>
          <p:cNvSpPr/>
          <p:nvPr/>
        </p:nvSpPr>
        <p:spPr>
          <a:xfrm>
            <a:off x="1205530" y="5479263"/>
            <a:ext cx="3437845" cy="735097"/>
          </a:xfrm>
          <a:prstGeom prst="rect">
            <a:avLst/>
          </a:prstGeom>
          <a:ln w="25400">
            <a:solidFill>
              <a:schemeClr val="accent1"/>
            </a:solidFill>
          </a:ln>
        </p:spPr>
        <p:txBody>
          <a:bodyPr lIns="45718" tIns="45718" rIns="45718" bIns="45718" anchor="ctr"/>
          <a:lstStyle/>
          <a:p>
            <a:pPr/>
          </a:p>
        </p:txBody>
      </p:sp>
      <p:sp>
        <p:nvSpPr>
          <p:cNvPr id="167" name="merge all pairs into final index"/>
          <p:cNvSpPr txBox="1"/>
          <p:nvPr/>
        </p:nvSpPr>
        <p:spPr>
          <a:xfrm>
            <a:off x="1336797" y="5667742"/>
            <a:ext cx="3128289" cy="3506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merge all pairs into final index</a:t>
            </a:r>
          </a:p>
        </p:txBody>
      </p:sp>
      <p:sp>
        <p:nvSpPr>
          <p:cNvPr id="168" name="Line"/>
          <p:cNvSpPr/>
          <p:nvPr/>
        </p:nvSpPr>
        <p:spPr>
          <a:xfrm>
            <a:off x="2855940" y="2706276"/>
            <a:ext cx="1" cy="440530"/>
          </a:xfrm>
          <a:prstGeom prst="line">
            <a:avLst/>
          </a:prstGeom>
          <a:ln w="25400">
            <a:solidFill>
              <a:schemeClr val="accent1"/>
            </a:solidFill>
            <a:tailEnd type="triangle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69" name="Line"/>
          <p:cNvSpPr/>
          <p:nvPr/>
        </p:nvSpPr>
        <p:spPr>
          <a:xfrm>
            <a:off x="2855940" y="3870645"/>
            <a:ext cx="1" cy="440530"/>
          </a:xfrm>
          <a:prstGeom prst="line">
            <a:avLst/>
          </a:prstGeom>
          <a:ln w="25400">
            <a:solidFill>
              <a:schemeClr val="accent1"/>
            </a:solidFill>
            <a:tailEnd type="triangle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70" name="Line"/>
          <p:cNvSpPr/>
          <p:nvPr/>
        </p:nvSpPr>
        <p:spPr>
          <a:xfrm>
            <a:off x="2855940" y="5038753"/>
            <a:ext cx="1" cy="440530"/>
          </a:xfrm>
          <a:prstGeom prst="line">
            <a:avLst/>
          </a:prstGeom>
          <a:ln w="25400">
            <a:solidFill>
              <a:schemeClr val="accent1"/>
            </a:solidFill>
            <a:tailEnd type="triangle"/>
          </a:ln>
        </p:spPr>
        <p:txBody>
          <a:bodyPr lIns="45718" tIns="45718" rIns="45718" bIns="45718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ingle-pass in-memory indexing"/>
          <p:cNvSpPr txBox="1"/>
          <p:nvPr>
            <p:ph type="title" idx="4294967295"/>
          </p:nvPr>
        </p:nvSpPr>
        <p:spPr>
          <a:xfrm>
            <a:off x="386860" y="528637"/>
            <a:ext cx="10550771" cy="657450"/>
          </a:xfrm>
          <a:prstGeom prst="rect">
            <a:avLst/>
          </a:prstGeom>
        </p:spPr>
        <p:txBody>
          <a:bodyPr lIns="45719" tIns="45719" rIns="45719" bIns="45719" anchor="t"/>
          <a:lstStyle>
            <a:lvl1pPr algn="l">
              <a:defRPr b="1"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Single-pass in-memory indexing</a:t>
            </a:r>
          </a:p>
        </p:txBody>
      </p:sp>
      <p:sp>
        <p:nvSpPr>
          <p:cNvPr id="175" name="Slide Number"/>
          <p:cNvSpPr txBox="1"/>
          <p:nvPr>
            <p:ph type="sldNum" sz="quarter" idx="4294967295"/>
          </p:nvPr>
        </p:nvSpPr>
        <p:spPr>
          <a:xfrm>
            <a:off x="10787344" y="6049983"/>
            <a:ext cx="366664" cy="35522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8" tIns="35718" rIns="35718" bIns="35718" anchor="t"/>
          <a:lstStyle>
            <a:lvl1pPr algn="ctr" defTabSz="410765">
              <a:defRPr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176" name="Rectangle"/>
          <p:cNvSpPr/>
          <p:nvPr/>
        </p:nvSpPr>
        <p:spPr>
          <a:xfrm>
            <a:off x="1205530" y="1974939"/>
            <a:ext cx="3437845" cy="735096"/>
          </a:xfrm>
          <a:prstGeom prst="rect">
            <a:avLst/>
          </a:prstGeom>
          <a:ln w="25400">
            <a:solidFill>
              <a:schemeClr val="accent1"/>
            </a:solidFill>
          </a:ln>
        </p:spPr>
        <p:txBody>
          <a:bodyPr lIns="45718" tIns="45718" rIns="45718" bIns="45718" anchor="ctr"/>
          <a:lstStyle/>
          <a:p>
            <a:pPr/>
          </a:p>
        </p:txBody>
      </p:sp>
      <p:sp>
        <p:nvSpPr>
          <p:cNvPr id="177" name="segment corpus into blocks"/>
          <p:cNvSpPr txBox="1"/>
          <p:nvPr/>
        </p:nvSpPr>
        <p:spPr>
          <a:xfrm>
            <a:off x="1482421" y="2163418"/>
            <a:ext cx="2874128" cy="3506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segment corpus into blocks</a:t>
            </a:r>
          </a:p>
        </p:txBody>
      </p:sp>
      <p:sp>
        <p:nvSpPr>
          <p:cNvPr id="178" name="Rectangle"/>
          <p:cNvSpPr/>
          <p:nvPr/>
        </p:nvSpPr>
        <p:spPr>
          <a:xfrm>
            <a:off x="1205530" y="3143047"/>
            <a:ext cx="3924149" cy="727618"/>
          </a:xfrm>
          <a:prstGeom prst="rect">
            <a:avLst/>
          </a:prstGeom>
          <a:ln w="25400">
            <a:solidFill>
              <a:schemeClr val="accent1"/>
            </a:solidFill>
          </a:ln>
        </p:spPr>
        <p:txBody>
          <a:bodyPr lIns="45718" tIns="45718" rIns="45718" bIns="45718" anchor="ctr"/>
          <a:lstStyle/>
          <a:p>
            <a:pPr/>
          </a:p>
        </p:txBody>
      </p:sp>
      <p:sp>
        <p:nvSpPr>
          <p:cNvPr id="179" name="write block into posting lists &amp; dict"/>
          <p:cNvSpPr txBox="1"/>
          <p:nvPr/>
        </p:nvSpPr>
        <p:spPr>
          <a:xfrm>
            <a:off x="1336797" y="3331526"/>
            <a:ext cx="3509140" cy="3506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write block into posting lists &amp; dict</a:t>
            </a:r>
          </a:p>
        </p:txBody>
      </p:sp>
      <p:sp>
        <p:nvSpPr>
          <p:cNvPr id="180" name="Rectangle"/>
          <p:cNvSpPr/>
          <p:nvPr/>
        </p:nvSpPr>
        <p:spPr>
          <a:xfrm>
            <a:off x="1205530" y="4311155"/>
            <a:ext cx="3437845" cy="735097"/>
          </a:xfrm>
          <a:prstGeom prst="rect">
            <a:avLst/>
          </a:prstGeom>
          <a:ln w="25400">
            <a:solidFill>
              <a:schemeClr val="accent1"/>
            </a:solidFill>
          </a:ln>
        </p:spPr>
        <p:txBody>
          <a:bodyPr lIns="45718" tIns="45718" rIns="45718" bIns="45718" anchor="ctr"/>
          <a:lstStyle/>
          <a:p>
            <a:pPr/>
          </a:p>
        </p:txBody>
      </p:sp>
      <p:sp>
        <p:nvSpPr>
          <p:cNvPr id="181" name="store the postings lists in disk"/>
          <p:cNvSpPr txBox="1"/>
          <p:nvPr/>
        </p:nvSpPr>
        <p:spPr>
          <a:xfrm>
            <a:off x="1336797" y="4499634"/>
            <a:ext cx="3077278" cy="3506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store the postings lists in disk</a:t>
            </a:r>
          </a:p>
        </p:txBody>
      </p:sp>
      <p:sp>
        <p:nvSpPr>
          <p:cNvPr id="182" name="Rectangle"/>
          <p:cNvSpPr/>
          <p:nvPr/>
        </p:nvSpPr>
        <p:spPr>
          <a:xfrm>
            <a:off x="1205530" y="5479263"/>
            <a:ext cx="3543297" cy="727619"/>
          </a:xfrm>
          <a:prstGeom prst="rect">
            <a:avLst/>
          </a:prstGeom>
          <a:ln w="25400">
            <a:solidFill>
              <a:schemeClr val="accent1"/>
            </a:solidFill>
          </a:ln>
        </p:spPr>
        <p:txBody>
          <a:bodyPr lIns="45718" tIns="45718" rIns="45718" bIns="45718" anchor="ctr"/>
          <a:lstStyle/>
          <a:p>
            <a:pPr/>
          </a:p>
        </p:txBody>
      </p:sp>
      <p:sp>
        <p:nvSpPr>
          <p:cNvPr id="183" name="merge all blocks into final index"/>
          <p:cNvSpPr txBox="1"/>
          <p:nvPr/>
        </p:nvSpPr>
        <p:spPr>
          <a:xfrm>
            <a:off x="1336797" y="5667742"/>
            <a:ext cx="3280764" cy="3506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merge all blocks into final index</a:t>
            </a:r>
          </a:p>
        </p:txBody>
      </p:sp>
      <p:sp>
        <p:nvSpPr>
          <p:cNvPr id="184" name="Line"/>
          <p:cNvSpPr/>
          <p:nvPr/>
        </p:nvSpPr>
        <p:spPr>
          <a:xfrm>
            <a:off x="2855940" y="2706276"/>
            <a:ext cx="1" cy="440530"/>
          </a:xfrm>
          <a:prstGeom prst="line">
            <a:avLst/>
          </a:prstGeom>
          <a:ln w="25400">
            <a:solidFill>
              <a:schemeClr val="accent1"/>
            </a:solidFill>
            <a:tailEnd type="triangle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85" name="Line"/>
          <p:cNvSpPr/>
          <p:nvPr/>
        </p:nvSpPr>
        <p:spPr>
          <a:xfrm>
            <a:off x="2855940" y="3870645"/>
            <a:ext cx="1" cy="440530"/>
          </a:xfrm>
          <a:prstGeom prst="line">
            <a:avLst/>
          </a:prstGeom>
          <a:ln w="25400">
            <a:solidFill>
              <a:schemeClr val="accent1"/>
            </a:solidFill>
            <a:tailEnd type="triangle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86" name="Line"/>
          <p:cNvSpPr/>
          <p:nvPr/>
        </p:nvSpPr>
        <p:spPr>
          <a:xfrm>
            <a:off x="2855940" y="5038753"/>
            <a:ext cx="1" cy="440530"/>
          </a:xfrm>
          <a:prstGeom prst="line">
            <a:avLst/>
          </a:prstGeom>
          <a:ln w="25400">
            <a:solidFill>
              <a:schemeClr val="accent1"/>
            </a:solidFill>
            <a:tailEnd type="triangle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87" name="Handling posting lists directly…"/>
          <p:cNvSpPr txBox="1"/>
          <p:nvPr/>
        </p:nvSpPr>
        <p:spPr>
          <a:xfrm>
            <a:off x="6218497" y="2208659"/>
            <a:ext cx="6108377" cy="14357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 marL="200526" indent="-200526">
              <a:spcBef>
                <a:spcPts val="500"/>
              </a:spcBef>
              <a:buSzPct val="100000"/>
              <a:buChar char="•"/>
              <a:defRPr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Handling posting lists directly</a:t>
            </a:r>
          </a:p>
          <a:p>
            <a:pPr marL="200526" indent="-200526">
              <a:spcBef>
                <a:spcPts val="500"/>
              </a:spcBef>
              <a:buSzPct val="100000"/>
              <a:buChar char="•"/>
              <a:defRPr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Eliminating the expensive sorting in BSBI</a:t>
            </a:r>
          </a:p>
          <a:p>
            <a:pPr marL="200526" indent="-200526">
              <a:spcBef>
                <a:spcPts val="500"/>
              </a:spcBef>
              <a:buSzPct val="100000"/>
              <a:buChar char="•"/>
              <a:defRPr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Leveraging compression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Handling web scale indexing"/>
          <p:cNvSpPr txBox="1"/>
          <p:nvPr>
            <p:ph type="title" idx="4294967295"/>
          </p:nvPr>
        </p:nvSpPr>
        <p:spPr>
          <a:xfrm>
            <a:off x="386860" y="528637"/>
            <a:ext cx="10550771" cy="657450"/>
          </a:xfrm>
          <a:prstGeom prst="rect">
            <a:avLst/>
          </a:prstGeom>
        </p:spPr>
        <p:txBody>
          <a:bodyPr lIns="45719" tIns="45719" rIns="45719" bIns="45719" anchor="t"/>
          <a:lstStyle>
            <a:lvl1pPr algn="l">
              <a:defRPr b="1"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Handling web scale indexing</a:t>
            </a:r>
          </a:p>
        </p:txBody>
      </p:sp>
      <p:sp>
        <p:nvSpPr>
          <p:cNvPr id="192" name="Slide Number"/>
          <p:cNvSpPr txBox="1"/>
          <p:nvPr>
            <p:ph type="sldNum" sz="quarter" idx="4294967295"/>
          </p:nvPr>
        </p:nvSpPr>
        <p:spPr>
          <a:xfrm>
            <a:off x="10787344" y="6049983"/>
            <a:ext cx="366664" cy="35522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8" tIns="35718" rIns="35718" bIns="35718" anchor="t"/>
          <a:lstStyle>
            <a:lvl1pPr algn="ctr" defTabSz="410765">
              <a:defRPr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193" name="Web-scale indexing must use clusters of servers…"/>
          <p:cNvSpPr txBox="1"/>
          <p:nvPr>
            <p:ph type="body" idx="4294967295"/>
          </p:nvPr>
        </p:nvSpPr>
        <p:spPr>
          <a:xfrm>
            <a:off x="600769" y="1544531"/>
            <a:ext cx="10766464" cy="4894344"/>
          </a:xfrm>
          <a:prstGeom prst="rect">
            <a:avLst/>
          </a:prstGeom>
        </p:spPr>
        <p:txBody>
          <a:bodyPr lIns="45719" tIns="45719" rIns="45719" bIns="45719"/>
          <a:lstStyle/>
          <a:p>
            <a:pPr>
              <a:spcBef>
                <a:spcPts val="500"/>
              </a:spcBef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Web-scale indexing must use clusters of servers</a:t>
            </a:r>
          </a:p>
          <a:p>
            <a:pPr lvl="1" marL="800100" indent="-342900">
              <a:spcBef>
                <a:spcPts val="500"/>
              </a:spcBef>
              <a:buChar char="•"/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Google had 1 million servers in 2011</a:t>
            </a:r>
          </a:p>
          <a:p>
            <a:pPr lvl="1" marL="800100" indent="-342900">
              <a:spcBef>
                <a:spcPts val="500"/>
              </a:spcBef>
              <a:buChar char="•"/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>
              <a:spcBef>
                <a:spcPts val="500"/>
              </a:spcBef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Fault tolerance of a massive data center</a:t>
            </a:r>
          </a:p>
          <a:p>
            <a:pPr lvl="1" marL="800100" indent="-342900">
              <a:spcBef>
                <a:spcPts val="500"/>
              </a:spcBef>
              <a:buChar char="•"/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If a non-fault tolerance system has 1000 nodes, each has 99.9% uptime, then 63% of the time one or more servers is down</a:t>
            </a:r>
          </a:p>
          <a:p>
            <a:pPr lvl="1" marL="800100" indent="-342900">
              <a:spcBef>
                <a:spcPts val="500"/>
              </a:spcBef>
              <a:buChar char="•"/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>
              <a:spcBef>
                <a:spcPts val="500"/>
              </a:spcBef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Solution</a:t>
            </a:r>
          </a:p>
          <a:p>
            <a:pPr lvl="1" marL="800100" indent="-342900">
              <a:spcBef>
                <a:spcPts val="500"/>
              </a:spcBef>
              <a:buChar char="•"/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Maintain a “master” server</a:t>
            </a:r>
          </a:p>
          <a:p>
            <a:pPr lvl="1" marL="800100" indent="-342900">
              <a:spcBef>
                <a:spcPts val="500"/>
              </a:spcBef>
              <a:buChar char="•"/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Break indexing into parallel tasks</a:t>
            </a:r>
          </a:p>
          <a:p>
            <a:pPr lvl="1" marL="800100" indent="-342900">
              <a:spcBef>
                <a:spcPts val="500"/>
              </a:spcBef>
              <a:buChar char="•"/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Assign each task to an idle machine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Map-reduce"/>
          <p:cNvSpPr txBox="1"/>
          <p:nvPr>
            <p:ph type="title" idx="4294967295"/>
          </p:nvPr>
        </p:nvSpPr>
        <p:spPr>
          <a:xfrm>
            <a:off x="386860" y="528637"/>
            <a:ext cx="10550771" cy="657450"/>
          </a:xfrm>
          <a:prstGeom prst="rect">
            <a:avLst/>
          </a:prstGeom>
        </p:spPr>
        <p:txBody>
          <a:bodyPr lIns="45719" tIns="45719" rIns="45719" bIns="45719" anchor="t"/>
          <a:lstStyle>
            <a:lvl1pPr algn="l">
              <a:defRPr b="1"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Map-reduce</a:t>
            </a:r>
          </a:p>
        </p:txBody>
      </p:sp>
      <p:sp>
        <p:nvSpPr>
          <p:cNvPr id="198" name="Slide Number"/>
          <p:cNvSpPr txBox="1"/>
          <p:nvPr>
            <p:ph type="sldNum" sz="quarter" idx="4294967295"/>
          </p:nvPr>
        </p:nvSpPr>
        <p:spPr>
          <a:xfrm>
            <a:off x="10787344" y="6049983"/>
            <a:ext cx="366664" cy="35522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8" tIns="35718" rIns="35718" bIns="35718" anchor="t"/>
          <a:lstStyle>
            <a:lvl1pPr algn="ctr" defTabSz="410765">
              <a:defRPr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  <p:pic>
        <p:nvPicPr>
          <p:cNvPr id="199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492347" y="1382041"/>
            <a:ext cx="6484595" cy="3525398"/>
          </a:xfrm>
          <a:prstGeom prst="rect">
            <a:avLst/>
          </a:prstGeom>
          <a:ln w="12700">
            <a:miter lim="400000"/>
          </a:ln>
        </p:spPr>
      </p:pic>
      <p:sp>
        <p:nvSpPr>
          <p:cNvPr id="200" name="master assigns split to idle machine"/>
          <p:cNvSpPr txBox="1"/>
          <p:nvPr/>
        </p:nvSpPr>
        <p:spPr>
          <a:xfrm>
            <a:off x="571505" y="5355764"/>
            <a:ext cx="2538683" cy="870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>
            <a:lvl1pPr>
              <a:spcBef>
                <a:spcPts val="500"/>
              </a:spcBef>
              <a:defRPr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master assigns split to idle machine</a:t>
            </a:r>
          </a:p>
        </p:txBody>
      </p:sp>
      <p:sp>
        <p:nvSpPr>
          <p:cNvPr id="201" name="Line"/>
          <p:cNvSpPr/>
          <p:nvPr/>
        </p:nvSpPr>
        <p:spPr>
          <a:xfrm flipV="1">
            <a:off x="1933653" y="4498634"/>
            <a:ext cx="1274511" cy="859806"/>
          </a:xfrm>
          <a:prstGeom prst="line">
            <a:avLst/>
          </a:prstGeom>
          <a:ln w="25400">
            <a:solidFill>
              <a:schemeClr val="accent1"/>
            </a:solidFill>
            <a:tailEnd type="triangle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02" name="parser emits (term,doc) pair"/>
          <p:cNvSpPr txBox="1"/>
          <p:nvPr/>
        </p:nvSpPr>
        <p:spPr>
          <a:xfrm>
            <a:off x="3292631" y="5355764"/>
            <a:ext cx="2538683" cy="870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>
            <a:lvl1pPr>
              <a:spcBef>
                <a:spcPts val="500"/>
              </a:spcBef>
              <a:defRPr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parser emits (term,doc) pair </a:t>
            </a:r>
          </a:p>
        </p:txBody>
      </p:sp>
      <p:sp>
        <p:nvSpPr>
          <p:cNvPr id="203" name="Line"/>
          <p:cNvSpPr/>
          <p:nvPr/>
        </p:nvSpPr>
        <p:spPr>
          <a:xfrm flipV="1">
            <a:off x="4228838" y="4700990"/>
            <a:ext cx="1" cy="657450"/>
          </a:xfrm>
          <a:prstGeom prst="line">
            <a:avLst/>
          </a:prstGeom>
          <a:ln w="25400">
            <a:solidFill>
              <a:schemeClr val="accent1"/>
            </a:solidFill>
            <a:tailEnd type="triangle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04" name="merge partitions in inverter"/>
          <p:cNvSpPr txBox="1"/>
          <p:nvPr/>
        </p:nvSpPr>
        <p:spPr>
          <a:xfrm>
            <a:off x="5531185" y="5355764"/>
            <a:ext cx="1892379" cy="870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>
            <a:lvl1pPr defTabSz="448055">
              <a:spcBef>
                <a:spcPts val="500"/>
              </a:spcBef>
              <a:defRPr sz="196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merge partitions in inverter</a:t>
            </a:r>
          </a:p>
        </p:txBody>
      </p:sp>
      <p:sp>
        <p:nvSpPr>
          <p:cNvPr id="205" name="Line"/>
          <p:cNvSpPr/>
          <p:nvPr/>
        </p:nvSpPr>
        <p:spPr>
          <a:xfrm flipV="1">
            <a:off x="6273226" y="4690801"/>
            <a:ext cx="797839" cy="667639"/>
          </a:xfrm>
          <a:prstGeom prst="line">
            <a:avLst/>
          </a:prstGeom>
          <a:ln w="25400">
            <a:solidFill>
              <a:schemeClr val="accent1"/>
            </a:solidFill>
            <a:tailEnd type="triangle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06" name="complete the index"/>
          <p:cNvSpPr txBox="1"/>
          <p:nvPr/>
        </p:nvSpPr>
        <p:spPr>
          <a:xfrm>
            <a:off x="8159264" y="5355764"/>
            <a:ext cx="1892380" cy="870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>
            <a:lvl1pPr>
              <a:spcBef>
                <a:spcPts val="500"/>
              </a:spcBef>
              <a:defRPr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complete the index</a:t>
            </a:r>
          </a:p>
        </p:txBody>
      </p:sp>
      <p:sp>
        <p:nvSpPr>
          <p:cNvPr id="207" name="Line"/>
          <p:cNvSpPr/>
          <p:nvPr/>
        </p:nvSpPr>
        <p:spPr>
          <a:xfrm flipV="1">
            <a:off x="8349975" y="4252719"/>
            <a:ext cx="1" cy="1054735"/>
          </a:xfrm>
          <a:prstGeom prst="line">
            <a:avLst/>
          </a:prstGeom>
          <a:ln w="25400">
            <a:solidFill>
              <a:schemeClr val="accent1"/>
            </a:solidFill>
            <a:tailEnd type="triangle"/>
          </a:ln>
        </p:spPr>
        <p:txBody>
          <a:bodyPr lIns="45718" tIns="45718" rIns="45718" bIns="45718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Examples of map-reduce"/>
          <p:cNvSpPr txBox="1"/>
          <p:nvPr>
            <p:ph type="title" idx="4294967295"/>
          </p:nvPr>
        </p:nvSpPr>
        <p:spPr>
          <a:xfrm>
            <a:off x="386860" y="528637"/>
            <a:ext cx="10550771" cy="657450"/>
          </a:xfrm>
          <a:prstGeom prst="rect">
            <a:avLst/>
          </a:prstGeom>
        </p:spPr>
        <p:txBody>
          <a:bodyPr lIns="45719" tIns="45719" rIns="45719" bIns="45719" anchor="t"/>
          <a:lstStyle>
            <a:lvl1pPr algn="l">
              <a:defRPr b="1"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Examples of map-reduce</a:t>
            </a:r>
          </a:p>
        </p:txBody>
      </p:sp>
      <p:sp>
        <p:nvSpPr>
          <p:cNvPr id="212" name="Slide Number"/>
          <p:cNvSpPr txBox="1"/>
          <p:nvPr>
            <p:ph type="sldNum" sz="quarter" idx="4294967295"/>
          </p:nvPr>
        </p:nvSpPr>
        <p:spPr>
          <a:xfrm>
            <a:off x="10787344" y="6049983"/>
            <a:ext cx="366664" cy="35522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8" tIns="35718" rIns="35718" bIns="35718" anchor="t"/>
          <a:lstStyle>
            <a:lvl1pPr algn="ctr" defTabSz="410765">
              <a:defRPr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  <p:pic>
        <p:nvPicPr>
          <p:cNvPr id="213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08048" y="1633456"/>
            <a:ext cx="4724401" cy="3556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14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05780" y="2555092"/>
            <a:ext cx="5969001" cy="4953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15" name="Image" descr="Image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67772" y="3790775"/>
            <a:ext cx="6223001" cy="571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16" name="Image" descr="Image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805780" y="4805443"/>
            <a:ext cx="5969001" cy="419101"/>
          </a:xfrm>
          <a:prstGeom prst="rect">
            <a:avLst/>
          </a:prstGeom>
          <a:ln w="12700">
            <a:miter lim="400000"/>
          </a:ln>
        </p:spPr>
      </p:pic>
      <p:sp>
        <p:nvSpPr>
          <p:cNvPr id="217" name="Line"/>
          <p:cNvSpPr/>
          <p:nvPr/>
        </p:nvSpPr>
        <p:spPr>
          <a:xfrm>
            <a:off x="909394" y="2308722"/>
            <a:ext cx="1030665" cy="1"/>
          </a:xfrm>
          <a:prstGeom prst="line">
            <a:avLst/>
          </a:prstGeom>
          <a:ln w="25400">
            <a:solidFill>
              <a:schemeClr val="accent1"/>
            </a:solidFill>
            <a:tailEnd type="triangle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18" name="Line"/>
          <p:cNvSpPr/>
          <p:nvPr/>
        </p:nvSpPr>
        <p:spPr>
          <a:xfrm>
            <a:off x="909394" y="4523005"/>
            <a:ext cx="1030665" cy="1"/>
          </a:xfrm>
          <a:prstGeom prst="line">
            <a:avLst/>
          </a:prstGeom>
          <a:ln w="25400">
            <a:solidFill>
              <a:schemeClr val="accent1"/>
            </a:solidFill>
            <a:tailEnd type="triangle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19" name="Rectangle"/>
          <p:cNvSpPr/>
          <p:nvPr/>
        </p:nvSpPr>
        <p:spPr>
          <a:xfrm>
            <a:off x="1132718" y="3136999"/>
            <a:ext cx="3123205" cy="751466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Metrics for a good search engine"/>
          <p:cNvSpPr txBox="1"/>
          <p:nvPr>
            <p:ph type="title" idx="4294967295"/>
          </p:nvPr>
        </p:nvSpPr>
        <p:spPr>
          <a:xfrm>
            <a:off x="386860" y="528637"/>
            <a:ext cx="10550771" cy="657450"/>
          </a:xfrm>
          <a:prstGeom prst="rect">
            <a:avLst/>
          </a:prstGeom>
        </p:spPr>
        <p:txBody>
          <a:bodyPr lIns="45719" tIns="45719" rIns="45719" bIns="45719" anchor="t"/>
          <a:lstStyle>
            <a:lvl1pPr algn="l">
              <a:defRPr b="1"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Metrics for a good search engine</a:t>
            </a:r>
          </a:p>
        </p:txBody>
      </p:sp>
      <p:sp>
        <p:nvSpPr>
          <p:cNvPr id="59" name="Slide Number"/>
          <p:cNvSpPr txBox="1"/>
          <p:nvPr>
            <p:ph type="sldNum" sz="quarter" idx="4294967295"/>
          </p:nvPr>
        </p:nvSpPr>
        <p:spPr>
          <a:xfrm>
            <a:off x="10857975" y="6049983"/>
            <a:ext cx="225402" cy="35522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8" tIns="35718" rIns="35718" bIns="35718" anchor="t"/>
          <a:lstStyle>
            <a:lvl1pPr algn="ctr" defTabSz="410765">
              <a:defRPr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60" name="Return what the users are looking for…"/>
          <p:cNvSpPr txBox="1"/>
          <p:nvPr>
            <p:ph type="body" sz="half" idx="4294967295"/>
          </p:nvPr>
        </p:nvSpPr>
        <p:spPr>
          <a:xfrm>
            <a:off x="600769" y="1544531"/>
            <a:ext cx="5865327" cy="4155023"/>
          </a:xfrm>
          <a:prstGeom prst="rect">
            <a:avLst/>
          </a:prstGeom>
        </p:spPr>
        <p:txBody>
          <a:bodyPr lIns="45719" tIns="45719" rIns="45719" bIns="45719"/>
          <a:lstStyle/>
          <a:p>
            <a:pPr>
              <a:spcBef>
                <a:spcPts val="500"/>
              </a:spcBef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Return what the users are looking for</a:t>
            </a:r>
          </a:p>
          <a:p>
            <a:pPr lvl="1" marL="800100" indent="-342900">
              <a:spcBef>
                <a:spcPts val="500"/>
              </a:spcBef>
              <a:buChar char="•"/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>
              <a:spcBef>
                <a:spcPts val="500"/>
              </a:spcBef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Return results fast</a:t>
            </a:r>
          </a:p>
          <a:p>
            <a:pPr>
              <a:spcBef>
                <a:spcPts val="500"/>
              </a:spcBef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>
              <a:spcBef>
                <a:spcPts val="500"/>
              </a:spcBef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Users likes to come back</a:t>
            </a:r>
          </a:p>
        </p:txBody>
      </p:sp>
      <p:sp>
        <p:nvSpPr>
          <p:cNvPr id="61" name="Relevance, CTR = click thru rate…"/>
          <p:cNvSpPr txBox="1"/>
          <p:nvPr/>
        </p:nvSpPr>
        <p:spPr>
          <a:xfrm>
            <a:off x="6950769" y="1544531"/>
            <a:ext cx="5865327" cy="41550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 marL="3429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Relevance, CTR = click thru rate</a:t>
            </a:r>
          </a:p>
          <a:p>
            <a:pPr>
              <a:spcBef>
                <a:spcPts val="500"/>
              </a:spcBef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 marL="240631" indent="-240631">
              <a:spcBef>
                <a:spcPts val="500"/>
              </a:spcBef>
              <a:buSzPct val="100000"/>
              <a:buChar char="•"/>
              <a:defRPr b="1" sz="2400">
                <a:solidFill>
                  <a:srgbClr val="FF26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Latency</a:t>
            </a:r>
          </a:p>
          <a:p>
            <a:pPr>
              <a:spcBef>
                <a:spcPts val="500"/>
              </a:spcBef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 marL="240631" indent="-240631">
              <a:spcBef>
                <a:spcPts val="500"/>
              </a:spcBef>
              <a:buSzPct val="100000"/>
              <a:buChar char="•"/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Retention rate</a:t>
            </a:r>
          </a:p>
        </p:txBody>
      </p:sp>
      <p:sp>
        <p:nvSpPr>
          <p:cNvPr id="62" name="Rectangle"/>
          <p:cNvSpPr/>
          <p:nvPr/>
        </p:nvSpPr>
        <p:spPr>
          <a:xfrm>
            <a:off x="7289800" y="1422400"/>
            <a:ext cx="1657648" cy="632049"/>
          </a:xfrm>
          <a:prstGeom prst="rect">
            <a:avLst/>
          </a:prstGeom>
          <a:ln w="25400">
            <a:solidFill>
              <a:srgbClr val="FF2600"/>
            </a:solidFill>
            <a:miter lim="400000"/>
          </a:ln>
        </p:spPr>
        <p:txBody>
          <a:bodyPr lIns="45718" tIns="45718" rIns="45718" bIns="45718" anchor="ctr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MapReduce: Industry practice"/>
          <p:cNvSpPr txBox="1"/>
          <p:nvPr>
            <p:ph type="title" idx="4294967295"/>
          </p:nvPr>
        </p:nvSpPr>
        <p:spPr>
          <a:xfrm>
            <a:off x="386860" y="528637"/>
            <a:ext cx="10550771" cy="657450"/>
          </a:xfrm>
          <a:prstGeom prst="rect">
            <a:avLst/>
          </a:prstGeom>
        </p:spPr>
        <p:txBody>
          <a:bodyPr lIns="45719" tIns="45719" rIns="45719" bIns="45719" anchor="t"/>
          <a:lstStyle>
            <a:lvl1pPr algn="l">
              <a:defRPr b="1"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MapReduce: Industry practice</a:t>
            </a:r>
          </a:p>
        </p:txBody>
      </p:sp>
      <p:sp>
        <p:nvSpPr>
          <p:cNvPr id="224" name="Slide Number"/>
          <p:cNvSpPr txBox="1"/>
          <p:nvPr>
            <p:ph type="sldNum" sz="quarter" idx="4294967295"/>
          </p:nvPr>
        </p:nvSpPr>
        <p:spPr>
          <a:xfrm>
            <a:off x="10787344" y="6049983"/>
            <a:ext cx="366664" cy="35522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8" tIns="35718" rIns="35718" bIns="35718" anchor="t"/>
          <a:lstStyle>
            <a:lvl1pPr algn="ctr" defTabSz="410765">
              <a:defRPr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225" name="Term partition vs. document partition…"/>
          <p:cNvSpPr txBox="1"/>
          <p:nvPr>
            <p:ph type="body" idx="4294967295"/>
          </p:nvPr>
        </p:nvSpPr>
        <p:spPr>
          <a:xfrm>
            <a:off x="600769" y="1544531"/>
            <a:ext cx="10766464" cy="4894344"/>
          </a:xfrm>
          <a:prstGeom prst="rect">
            <a:avLst/>
          </a:prstGeom>
        </p:spPr>
        <p:txBody>
          <a:bodyPr lIns="45719" tIns="45719" rIns="45719" bIns="45719"/>
          <a:lstStyle/>
          <a:p>
            <a:pPr>
              <a:spcBef>
                <a:spcPts val="500"/>
              </a:spcBef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Term partition vs. document partition</a:t>
            </a:r>
          </a:p>
          <a:p>
            <a:pPr lvl="1" marL="800100" indent="-342900">
              <a:spcBef>
                <a:spcPts val="500"/>
              </a:spcBef>
              <a:buChar char="•"/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Term-partitioned: one machine handles a subrange of terms</a:t>
            </a:r>
          </a:p>
          <a:p>
            <a:pPr lvl="1" marL="800100" indent="-342900">
              <a:spcBef>
                <a:spcPts val="500"/>
              </a:spcBef>
              <a:buChar char="•"/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Document-partitioned: one machine handles a subrange of documents</a:t>
            </a:r>
          </a:p>
          <a:p>
            <a:pPr lvl="1" marL="800100" indent="-342900">
              <a:spcBef>
                <a:spcPts val="500"/>
              </a:spcBef>
              <a:buChar char="•"/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>
              <a:spcBef>
                <a:spcPts val="500"/>
              </a:spcBef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Most industry search engine use document-partitioned index</a:t>
            </a:r>
          </a:p>
          <a:p>
            <a:pPr lvl="1" marL="800100" indent="-342900">
              <a:spcBef>
                <a:spcPts val="500"/>
              </a:spcBef>
              <a:buChar char="•"/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Better load balancing (</a:t>
            </a:r>
            <a:r>
              <a:rPr b="1">
                <a:solidFill>
                  <a:srgbClr val="FF2600"/>
                </a:solidFill>
              </a:rPr>
              <a:t>why?</a:t>
            </a:r>
            <a:r>
              <a:t>)</a:t>
            </a:r>
          </a:p>
        </p:txBody>
      </p:sp>
      <p:pic>
        <p:nvPicPr>
          <p:cNvPr id="226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95625" y="4133150"/>
            <a:ext cx="5878233" cy="207666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Logarithmic dynamic indexing"/>
          <p:cNvSpPr txBox="1"/>
          <p:nvPr>
            <p:ph type="title" idx="4294967295"/>
          </p:nvPr>
        </p:nvSpPr>
        <p:spPr>
          <a:xfrm>
            <a:off x="386860" y="528637"/>
            <a:ext cx="10550771" cy="657450"/>
          </a:xfrm>
          <a:prstGeom prst="rect">
            <a:avLst/>
          </a:prstGeom>
        </p:spPr>
        <p:txBody>
          <a:bodyPr lIns="45719" tIns="45719" rIns="45719" bIns="45719" anchor="t"/>
          <a:lstStyle>
            <a:lvl1pPr algn="l">
              <a:defRPr b="1"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Logarithmic dynamic indexing</a:t>
            </a:r>
          </a:p>
        </p:txBody>
      </p:sp>
      <p:sp>
        <p:nvSpPr>
          <p:cNvPr id="231" name="Slide Number"/>
          <p:cNvSpPr txBox="1"/>
          <p:nvPr>
            <p:ph type="sldNum" sz="quarter" idx="4294967295"/>
          </p:nvPr>
        </p:nvSpPr>
        <p:spPr>
          <a:xfrm>
            <a:off x="10787344" y="6049983"/>
            <a:ext cx="366664" cy="35522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8" tIns="35718" rIns="35718" bIns="35718" anchor="t"/>
          <a:lstStyle>
            <a:lvl1pPr algn="ctr" defTabSz="410765">
              <a:defRPr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232" name="Logarithmic merge:…"/>
          <p:cNvSpPr txBox="1"/>
          <p:nvPr>
            <p:ph type="body" idx="4294967295"/>
          </p:nvPr>
        </p:nvSpPr>
        <p:spPr>
          <a:xfrm>
            <a:off x="712768" y="1803513"/>
            <a:ext cx="10766464" cy="4894344"/>
          </a:xfrm>
          <a:prstGeom prst="rect">
            <a:avLst/>
          </a:prstGeom>
        </p:spPr>
        <p:txBody>
          <a:bodyPr lIns="45719" tIns="45719" rIns="45719" bIns="45719"/>
          <a:lstStyle/>
          <a:p>
            <a:pPr>
              <a:spcBef>
                <a:spcPts val="500"/>
              </a:spcBef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Logarithmic merge:</a:t>
            </a:r>
          </a:p>
          <a:p>
            <a:pPr lvl="1" marL="800100" indent="-342900">
              <a:spcBef>
                <a:spcPts val="500"/>
              </a:spcBef>
              <a:buChar char="•"/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Maintain a series of indexes, each twice the size of the previous one</a:t>
            </a:r>
          </a:p>
          <a:p>
            <a:pPr lvl="1" marL="800100" indent="-342900">
              <a:spcBef>
                <a:spcPts val="500"/>
              </a:spcBef>
              <a:buChar char="•"/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Keep smaller ones in memory (Z0)</a:t>
            </a:r>
          </a:p>
          <a:p>
            <a:pPr lvl="1" marL="800100" indent="-342900">
              <a:spcBef>
                <a:spcPts val="500"/>
              </a:spcBef>
              <a:buChar char="•"/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Larger ones on disks (I0, I1, …)</a:t>
            </a:r>
          </a:p>
          <a:p>
            <a:pPr lvl="1" marL="800100" indent="-342900">
              <a:spcBef>
                <a:spcPts val="500"/>
              </a:spcBef>
              <a:buChar char="•"/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If Z0 gets too big, write to disk as l0</a:t>
            </a:r>
          </a:p>
          <a:p>
            <a:pPr lvl="1" marL="800100" indent="-342900">
              <a:spcBef>
                <a:spcPts val="500"/>
              </a:spcBef>
              <a:buChar char="•"/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Or merge with l0 as Z1</a:t>
            </a:r>
          </a:p>
          <a:p>
            <a:pPr lvl="1" marL="800100" indent="-342900">
              <a:spcBef>
                <a:spcPts val="500"/>
              </a:spcBef>
              <a:buChar char="•"/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Either merge Z1 to disk as l1</a:t>
            </a:r>
          </a:p>
          <a:p>
            <a:pPr lvl="1" marL="800100" indent="-342900">
              <a:spcBef>
                <a:spcPts val="500"/>
              </a:spcBef>
              <a:buChar char="•"/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Or merge with existing l1 to form Z2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Real time search of Twitter"/>
          <p:cNvSpPr txBox="1"/>
          <p:nvPr>
            <p:ph type="title" idx="4294967295"/>
          </p:nvPr>
        </p:nvSpPr>
        <p:spPr>
          <a:xfrm>
            <a:off x="386860" y="528637"/>
            <a:ext cx="10550771" cy="657450"/>
          </a:xfrm>
          <a:prstGeom prst="rect">
            <a:avLst/>
          </a:prstGeom>
        </p:spPr>
        <p:txBody>
          <a:bodyPr lIns="45719" tIns="45719" rIns="45719" bIns="45719" anchor="t"/>
          <a:lstStyle>
            <a:lvl1pPr algn="l">
              <a:defRPr b="1"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Real time search of Twitter</a:t>
            </a:r>
          </a:p>
        </p:txBody>
      </p:sp>
      <p:sp>
        <p:nvSpPr>
          <p:cNvPr id="237" name="Slide Number"/>
          <p:cNvSpPr txBox="1"/>
          <p:nvPr>
            <p:ph type="sldNum" sz="quarter" idx="4294967295"/>
          </p:nvPr>
        </p:nvSpPr>
        <p:spPr>
          <a:xfrm>
            <a:off x="10787344" y="6049983"/>
            <a:ext cx="366664" cy="35522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8" tIns="35718" rIns="35718" bIns="35718" anchor="t"/>
          <a:lstStyle>
            <a:lvl1pPr algn="ctr" defTabSz="410765">
              <a:defRPr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238" name="Requires high real time search…"/>
          <p:cNvSpPr txBox="1"/>
          <p:nvPr>
            <p:ph type="body" idx="4294967295"/>
          </p:nvPr>
        </p:nvSpPr>
        <p:spPr>
          <a:xfrm>
            <a:off x="600769" y="1544531"/>
            <a:ext cx="10766464" cy="4894344"/>
          </a:xfrm>
          <a:prstGeom prst="rect">
            <a:avLst/>
          </a:prstGeom>
        </p:spPr>
        <p:txBody>
          <a:bodyPr lIns="45719" tIns="45719" rIns="45719" bIns="45719"/>
          <a:lstStyle/>
          <a:p>
            <a:pPr>
              <a:spcBef>
                <a:spcPts val="500"/>
              </a:spcBef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Requires high real time search</a:t>
            </a:r>
          </a:p>
          <a:p>
            <a:pPr lvl="1" marL="800100" indent="-342900">
              <a:spcBef>
                <a:spcPts val="500"/>
              </a:spcBef>
              <a:buChar char="•"/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Low latency, high throughput query evaluation</a:t>
            </a:r>
          </a:p>
          <a:p>
            <a:pPr lvl="1" marL="800100" indent="-342900">
              <a:spcBef>
                <a:spcPts val="500"/>
              </a:spcBef>
              <a:buChar char="•"/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High ingestion rate and immediate data availability</a:t>
            </a:r>
          </a:p>
          <a:p>
            <a:pPr lvl="1" marL="800100" indent="-342900">
              <a:spcBef>
                <a:spcPts val="500"/>
              </a:spcBef>
              <a:buChar char="•"/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Concurrent reads and writes of the index</a:t>
            </a:r>
          </a:p>
          <a:p>
            <a:pPr lvl="1" marL="800100" indent="-342900">
              <a:spcBef>
                <a:spcPts val="500"/>
              </a:spcBef>
              <a:buChar char="•"/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>
              <a:spcBef>
                <a:spcPts val="500"/>
              </a:spcBef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Solution: using segments</a:t>
            </a:r>
          </a:p>
          <a:p>
            <a:pPr lvl="1" marL="800100" indent="-342900">
              <a:spcBef>
                <a:spcPts val="500"/>
              </a:spcBef>
              <a:buChar char="•"/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Each segment consists of 2^32 tweets (in memory)</a:t>
            </a:r>
          </a:p>
          <a:p>
            <a:pPr lvl="1" marL="800100" indent="-342900">
              <a:spcBef>
                <a:spcPts val="500"/>
              </a:spcBef>
              <a:buChar char="•"/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New posts are appended to the posting lists</a:t>
            </a:r>
          </a:p>
          <a:p>
            <a:pPr lvl="1" marL="800100" indent="-342900">
              <a:spcBef>
                <a:spcPts val="500"/>
              </a:spcBef>
              <a:buChar char="•"/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Only one segment can be written to at each time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Index compression"/>
          <p:cNvSpPr txBox="1"/>
          <p:nvPr>
            <p:ph type="title" idx="4294967295"/>
          </p:nvPr>
        </p:nvSpPr>
        <p:spPr>
          <a:xfrm>
            <a:off x="386860" y="528637"/>
            <a:ext cx="10550771" cy="657450"/>
          </a:xfrm>
          <a:prstGeom prst="rect">
            <a:avLst/>
          </a:prstGeom>
        </p:spPr>
        <p:txBody>
          <a:bodyPr lIns="45719" tIns="45719" rIns="45719" bIns="45719" anchor="t"/>
          <a:lstStyle>
            <a:lvl1pPr algn="l">
              <a:defRPr b="1"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Index compression</a:t>
            </a:r>
          </a:p>
        </p:txBody>
      </p:sp>
      <p:sp>
        <p:nvSpPr>
          <p:cNvPr id="243" name="Slide Number"/>
          <p:cNvSpPr txBox="1"/>
          <p:nvPr>
            <p:ph type="sldNum" sz="quarter" idx="4294967295"/>
          </p:nvPr>
        </p:nvSpPr>
        <p:spPr>
          <a:xfrm>
            <a:off x="10787344" y="6049983"/>
            <a:ext cx="366664" cy="35522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8" tIns="35718" rIns="35718" bIns="35718" anchor="t"/>
          <a:lstStyle>
            <a:lvl1pPr algn="ctr" defTabSz="410765">
              <a:defRPr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244" name="Why compression?…"/>
          <p:cNvSpPr txBox="1"/>
          <p:nvPr>
            <p:ph type="body" idx="4294967295"/>
          </p:nvPr>
        </p:nvSpPr>
        <p:spPr>
          <a:xfrm>
            <a:off x="600769" y="1544531"/>
            <a:ext cx="10766464" cy="4894344"/>
          </a:xfrm>
          <a:prstGeom prst="rect">
            <a:avLst/>
          </a:prstGeom>
        </p:spPr>
        <p:txBody>
          <a:bodyPr lIns="45719" tIns="45719" rIns="45719" bIns="45719"/>
          <a:lstStyle/>
          <a:p>
            <a:pPr>
              <a:spcBef>
                <a:spcPts val="500"/>
              </a:spcBef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Why compression?</a:t>
            </a:r>
          </a:p>
          <a:p>
            <a:pPr lvl="1" marL="800100" indent="-342900">
              <a:spcBef>
                <a:spcPts val="500"/>
              </a:spcBef>
              <a:buChar char="•"/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Using less disk space</a:t>
            </a:r>
          </a:p>
          <a:p>
            <a:pPr lvl="1" marL="800100" indent="-342900">
              <a:spcBef>
                <a:spcPts val="500"/>
              </a:spcBef>
              <a:buChar char="•"/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Compressing dictionary</a:t>
            </a:r>
          </a:p>
          <a:p>
            <a:pPr lvl="2" marL="1257300" indent="-342900">
              <a:spcBef>
                <a:spcPts val="500"/>
              </a:spcBef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Allowing the dictionary to be stored in memory</a:t>
            </a:r>
          </a:p>
          <a:p>
            <a:pPr lvl="1" marL="800100" indent="-342900">
              <a:spcBef>
                <a:spcPts val="500"/>
              </a:spcBef>
              <a:buChar char="•"/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Compressing posting files</a:t>
            </a:r>
          </a:p>
          <a:p>
            <a:pPr lvl="2" marL="1257300" indent="-342900">
              <a:spcBef>
                <a:spcPts val="500"/>
              </a:spcBef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Reducing disk space</a:t>
            </a:r>
          </a:p>
          <a:p>
            <a:pPr lvl="2" marL="1257300" indent="-342900">
              <a:spcBef>
                <a:spcPts val="500"/>
              </a:spcBef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>
              <a:spcBef>
                <a:spcPts val="500"/>
              </a:spcBef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Zipf’s law</a:t>
            </a:r>
          </a:p>
          <a:p>
            <a:pPr lvl="1" marL="800100" indent="-342900">
              <a:spcBef>
                <a:spcPts val="500"/>
              </a:spcBef>
              <a:buChar char="•"/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 The ith most frequent term has frequency proportional to 1/i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Dictionary compression"/>
          <p:cNvSpPr txBox="1"/>
          <p:nvPr>
            <p:ph type="title" idx="4294967295"/>
          </p:nvPr>
        </p:nvSpPr>
        <p:spPr>
          <a:xfrm>
            <a:off x="386860" y="528637"/>
            <a:ext cx="10550771" cy="657450"/>
          </a:xfrm>
          <a:prstGeom prst="rect">
            <a:avLst/>
          </a:prstGeom>
        </p:spPr>
        <p:txBody>
          <a:bodyPr lIns="45719" tIns="45719" rIns="45719" bIns="45719" anchor="t"/>
          <a:lstStyle>
            <a:lvl1pPr algn="l">
              <a:defRPr b="1"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Dictionary compression</a:t>
            </a:r>
          </a:p>
        </p:txBody>
      </p:sp>
      <p:sp>
        <p:nvSpPr>
          <p:cNvPr id="249" name="Slide Number"/>
          <p:cNvSpPr txBox="1"/>
          <p:nvPr>
            <p:ph type="sldNum" sz="quarter" idx="4294967295"/>
          </p:nvPr>
        </p:nvSpPr>
        <p:spPr>
          <a:xfrm>
            <a:off x="10787344" y="6049983"/>
            <a:ext cx="366664" cy="35522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8" tIns="35718" rIns="35718" bIns="35718" anchor="t"/>
          <a:lstStyle>
            <a:lvl1pPr algn="ctr" defTabSz="410765">
              <a:defRPr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250" name="Most of the space in the table is wasted…"/>
          <p:cNvSpPr txBox="1"/>
          <p:nvPr>
            <p:ph type="body" sz="half" idx="4294967295"/>
          </p:nvPr>
        </p:nvSpPr>
        <p:spPr>
          <a:xfrm>
            <a:off x="600769" y="1544531"/>
            <a:ext cx="10723706" cy="2731089"/>
          </a:xfrm>
          <a:prstGeom prst="rect">
            <a:avLst/>
          </a:prstGeom>
        </p:spPr>
        <p:txBody>
          <a:bodyPr lIns="45719" tIns="45719" rIns="45719" bIns="45719"/>
          <a:lstStyle/>
          <a:p>
            <a:pPr>
              <a:spcBef>
                <a:spcPts val="500"/>
              </a:spcBef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Most of the space in the table is wasted </a:t>
            </a:r>
          </a:p>
          <a:p>
            <a:pPr lvl="1" marL="800100" indent="-342900">
              <a:spcBef>
                <a:spcPts val="500"/>
              </a:spcBef>
              <a:buChar char="•"/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Most words are 20 bytes</a:t>
            </a:r>
          </a:p>
          <a:p>
            <a:pPr lvl="1" marL="800100" indent="-342900">
              <a:spcBef>
                <a:spcPts val="500"/>
              </a:spcBef>
              <a:buChar char="•"/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Table storage = 28N</a:t>
            </a:r>
          </a:p>
        </p:txBody>
      </p:sp>
      <p:pic>
        <p:nvPicPr>
          <p:cNvPr id="251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567641" y="3503944"/>
            <a:ext cx="5676850" cy="2538814"/>
          </a:xfrm>
          <a:prstGeom prst="rect">
            <a:avLst/>
          </a:prstGeom>
          <a:ln w="12700">
            <a:miter lim="400000"/>
          </a:ln>
        </p:spPr>
      </p:pic>
      <p:sp>
        <p:nvSpPr>
          <p:cNvPr id="252" name="Rectangle"/>
          <p:cNvSpPr/>
          <p:nvPr/>
        </p:nvSpPr>
        <p:spPr>
          <a:xfrm>
            <a:off x="7386478" y="5644975"/>
            <a:ext cx="3123205" cy="75146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Dictionary-as-a-string"/>
          <p:cNvSpPr txBox="1"/>
          <p:nvPr>
            <p:ph type="title" idx="4294967295"/>
          </p:nvPr>
        </p:nvSpPr>
        <p:spPr>
          <a:xfrm>
            <a:off x="386860" y="528637"/>
            <a:ext cx="10550771" cy="657450"/>
          </a:xfrm>
          <a:prstGeom prst="rect">
            <a:avLst/>
          </a:prstGeom>
        </p:spPr>
        <p:txBody>
          <a:bodyPr lIns="45719" tIns="45719" rIns="45719" bIns="45719" anchor="t"/>
          <a:lstStyle>
            <a:lvl1pPr algn="l">
              <a:defRPr b="1"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Dictionary-as-a-string</a:t>
            </a:r>
          </a:p>
        </p:txBody>
      </p:sp>
      <p:sp>
        <p:nvSpPr>
          <p:cNvPr id="257" name="Slide Number"/>
          <p:cNvSpPr txBox="1"/>
          <p:nvPr>
            <p:ph type="sldNum" sz="quarter" idx="4294967295"/>
          </p:nvPr>
        </p:nvSpPr>
        <p:spPr>
          <a:xfrm>
            <a:off x="10787344" y="6049983"/>
            <a:ext cx="366664" cy="35522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8" tIns="35718" rIns="35718" bIns="35718" anchor="t"/>
          <a:lstStyle>
            <a:lvl1pPr algn="ctr" defTabSz="410765">
              <a:defRPr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258" name="Table storage = 11N…"/>
          <p:cNvSpPr txBox="1"/>
          <p:nvPr>
            <p:ph type="body" sz="half" idx="4294967295"/>
          </p:nvPr>
        </p:nvSpPr>
        <p:spPr>
          <a:xfrm>
            <a:off x="600769" y="1544531"/>
            <a:ext cx="10723706" cy="2731089"/>
          </a:xfrm>
          <a:prstGeom prst="rect">
            <a:avLst/>
          </a:prstGeom>
        </p:spPr>
        <p:txBody>
          <a:bodyPr lIns="45719" tIns="45719" rIns="45719" bIns="45719"/>
          <a:lstStyle/>
          <a:p>
            <a:pPr>
              <a:spcBef>
                <a:spcPts val="500"/>
              </a:spcBef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Table storage = 11N</a:t>
            </a:r>
          </a:p>
          <a:p>
            <a:pPr>
              <a:spcBef>
                <a:spcPts val="500"/>
              </a:spcBef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>
              <a:spcBef>
                <a:spcPts val="500"/>
              </a:spcBef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How to further improve the storage space?</a:t>
            </a:r>
          </a:p>
          <a:p>
            <a:pPr lvl="1" marL="800100" indent="-342900">
              <a:spcBef>
                <a:spcPts val="500"/>
              </a:spcBef>
              <a:buChar char="•"/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Instead of storing absolute term pointers, store the gaps</a:t>
            </a:r>
          </a:p>
        </p:txBody>
      </p:sp>
      <p:pic>
        <p:nvPicPr>
          <p:cNvPr id="259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394969" y="4085738"/>
            <a:ext cx="5768473" cy="2371570"/>
          </a:xfrm>
          <a:prstGeom prst="rect">
            <a:avLst/>
          </a:prstGeom>
          <a:ln w="12700">
            <a:miter lim="400000"/>
          </a:ln>
        </p:spPr>
      </p:pic>
      <p:sp>
        <p:nvSpPr>
          <p:cNvPr id="260" name="Rectangle"/>
          <p:cNvSpPr/>
          <p:nvPr/>
        </p:nvSpPr>
        <p:spPr>
          <a:xfrm>
            <a:off x="5614715" y="4399077"/>
            <a:ext cx="3034211" cy="190315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/>
          </a:p>
        </p:txBody>
      </p:sp>
      <p:sp>
        <p:nvSpPr>
          <p:cNvPr id="261" name="4 bytes"/>
          <p:cNvSpPr txBox="1"/>
          <p:nvPr/>
        </p:nvSpPr>
        <p:spPr>
          <a:xfrm>
            <a:off x="2267175" y="6016795"/>
            <a:ext cx="677388" cy="2888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1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4 bytes</a:t>
            </a:r>
          </a:p>
        </p:txBody>
      </p:sp>
      <p:sp>
        <p:nvSpPr>
          <p:cNvPr id="262" name="4 bytes"/>
          <p:cNvSpPr txBox="1"/>
          <p:nvPr/>
        </p:nvSpPr>
        <p:spPr>
          <a:xfrm>
            <a:off x="3049485" y="6016795"/>
            <a:ext cx="677388" cy="2888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1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4 bytes</a:t>
            </a:r>
          </a:p>
        </p:txBody>
      </p:sp>
      <p:sp>
        <p:nvSpPr>
          <p:cNvPr id="263" name="3 bytes"/>
          <p:cNvSpPr txBox="1"/>
          <p:nvPr/>
        </p:nvSpPr>
        <p:spPr>
          <a:xfrm>
            <a:off x="3831795" y="6016795"/>
            <a:ext cx="677388" cy="2888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1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3 bytes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Dictionary-as-a-string"/>
          <p:cNvSpPr txBox="1"/>
          <p:nvPr>
            <p:ph type="title" idx="4294967295"/>
          </p:nvPr>
        </p:nvSpPr>
        <p:spPr>
          <a:xfrm>
            <a:off x="386860" y="528637"/>
            <a:ext cx="10550771" cy="657450"/>
          </a:xfrm>
          <a:prstGeom prst="rect">
            <a:avLst/>
          </a:prstGeom>
        </p:spPr>
        <p:txBody>
          <a:bodyPr lIns="45719" tIns="45719" rIns="45719" bIns="45719" anchor="t"/>
          <a:lstStyle>
            <a:lvl1pPr algn="l">
              <a:defRPr b="1"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Dictionary-as-a-string</a:t>
            </a:r>
          </a:p>
        </p:txBody>
      </p:sp>
      <p:sp>
        <p:nvSpPr>
          <p:cNvPr id="268" name="Slide Number"/>
          <p:cNvSpPr txBox="1"/>
          <p:nvPr>
            <p:ph type="sldNum" sz="quarter" idx="4294967295"/>
          </p:nvPr>
        </p:nvSpPr>
        <p:spPr>
          <a:xfrm>
            <a:off x="10787344" y="6049983"/>
            <a:ext cx="366664" cy="35522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8" tIns="35718" rIns="35718" bIns="35718" anchor="t"/>
          <a:lstStyle>
            <a:lvl1pPr algn="ctr" defTabSz="410765">
              <a:defRPr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269" name="Table storage = 8N + 3N * (7/12) = 9.75N &lt; 11N…"/>
          <p:cNvSpPr txBox="1"/>
          <p:nvPr>
            <p:ph type="body" sz="half" idx="4294967295"/>
          </p:nvPr>
        </p:nvSpPr>
        <p:spPr>
          <a:xfrm>
            <a:off x="600769" y="1544531"/>
            <a:ext cx="10723706" cy="2731089"/>
          </a:xfrm>
          <a:prstGeom prst="rect">
            <a:avLst/>
          </a:prstGeom>
        </p:spPr>
        <p:txBody>
          <a:bodyPr lIns="45719" tIns="45719" rIns="45719" bIns="45719"/>
          <a:lstStyle/>
          <a:p>
            <a:pPr>
              <a:spcBef>
                <a:spcPts val="500"/>
              </a:spcBef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Table storage = 8N + 3N * (7/12) = 9.75N &lt; 11N</a:t>
            </a:r>
          </a:p>
          <a:p>
            <a:pPr>
              <a:spcBef>
                <a:spcPts val="500"/>
              </a:spcBef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>
              <a:spcBef>
                <a:spcPts val="500"/>
              </a:spcBef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Trade-off between skipping more vs. skipping less</a:t>
            </a:r>
          </a:p>
        </p:txBody>
      </p:sp>
      <p:sp>
        <p:nvSpPr>
          <p:cNvPr id="270" name="4 bytes"/>
          <p:cNvSpPr txBox="1"/>
          <p:nvPr/>
        </p:nvSpPr>
        <p:spPr>
          <a:xfrm>
            <a:off x="2210543" y="5968253"/>
            <a:ext cx="677388" cy="2888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1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4 bytes</a:t>
            </a:r>
          </a:p>
        </p:txBody>
      </p:sp>
      <p:pic>
        <p:nvPicPr>
          <p:cNvPr id="271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351038" y="3473138"/>
            <a:ext cx="5578599" cy="2239030"/>
          </a:xfrm>
          <a:prstGeom prst="rect">
            <a:avLst/>
          </a:prstGeom>
          <a:ln w="12700">
            <a:miter lim="400000"/>
          </a:ln>
        </p:spPr>
      </p:pic>
      <p:sp>
        <p:nvSpPr>
          <p:cNvPr id="272" name="4 bytes"/>
          <p:cNvSpPr txBox="1"/>
          <p:nvPr/>
        </p:nvSpPr>
        <p:spPr>
          <a:xfrm>
            <a:off x="3009034" y="5968253"/>
            <a:ext cx="677388" cy="2888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1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4 bytes</a:t>
            </a:r>
          </a:p>
        </p:txBody>
      </p:sp>
      <p:sp>
        <p:nvSpPr>
          <p:cNvPr id="273" name="1 byte"/>
          <p:cNvSpPr txBox="1"/>
          <p:nvPr/>
        </p:nvSpPr>
        <p:spPr>
          <a:xfrm>
            <a:off x="7132615" y="4226406"/>
            <a:ext cx="618006" cy="2888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b="1" sz="1400">
                <a:solidFill>
                  <a:srgbClr val="FF26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1 byte</a:t>
            </a:r>
          </a:p>
        </p:txBody>
      </p:sp>
      <p:sp>
        <p:nvSpPr>
          <p:cNvPr id="274" name="Line"/>
          <p:cNvSpPr/>
          <p:nvPr/>
        </p:nvSpPr>
        <p:spPr>
          <a:xfrm flipH="1" flipV="1">
            <a:off x="6534558" y="3867695"/>
            <a:ext cx="775496" cy="341966"/>
          </a:xfrm>
          <a:prstGeom prst="line">
            <a:avLst/>
          </a:prstGeom>
          <a:ln w="12700">
            <a:solidFill>
              <a:srgbClr val="FF2600"/>
            </a:solidFill>
            <a:tailEnd type="triangle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75" name="3 bytes"/>
          <p:cNvSpPr txBox="1"/>
          <p:nvPr/>
        </p:nvSpPr>
        <p:spPr>
          <a:xfrm>
            <a:off x="3807524" y="5968253"/>
            <a:ext cx="677388" cy="2888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1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3 bytes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Postings compression"/>
          <p:cNvSpPr txBox="1"/>
          <p:nvPr>
            <p:ph type="title" idx="4294967295"/>
          </p:nvPr>
        </p:nvSpPr>
        <p:spPr>
          <a:xfrm>
            <a:off x="386860" y="528637"/>
            <a:ext cx="10550771" cy="657450"/>
          </a:xfrm>
          <a:prstGeom prst="rect">
            <a:avLst/>
          </a:prstGeom>
        </p:spPr>
        <p:txBody>
          <a:bodyPr lIns="45719" tIns="45719" rIns="45719" bIns="45719" anchor="t"/>
          <a:lstStyle>
            <a:lvl1pPr algn="l">
              <a:defRPr b="1"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Postings compression</a:t>
            </a:r>
          </a:p>
        </p:txBody>
      </p:sp>
      <p:sp>
        <p:nvSpPr>
          <p:cNvPr id="280" name="Slide Number"/>
          <p:cNvSpPr txBox="1"/>
          <p:nvPr>
            <p:ph type="sldNum" sz="quarter" idx="4294967295"/>
          </p:nvPr>
        </p:nvSpPr>
        <p:spPr>
          <a:xfrm>
            <a:off x="10787344" y="6049983"/>
            <a:ext cx="366664" cy="35522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8" tIns="35718" rIns="35718" bIns="35718" anchor="t"/>
          <a:lstStyle>
            <a:lvl1pPr algn="ctr" defTabSz="410765">
              <a:defRPr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281" name="Observations of posting files…"/>
          <p:cNvSpPr txBox="1"/>
          <p:nvPr>
            <p:ph type="body" idx="4294967295"/>
          </p:nvPr>
        </p:nvSpPr>
        <p:spPr>
          <a:xfrm>
            <a:off x="600769" y="1544531"/>
            <a:ext cx="10990462" cy="5013802"/>
          </a:xfrm>
          <a:prstGeom prst="rect">
            <a:avLst/>
          </a:prstGeom>
        </p:spPr>
        <p:txBody>
          <a:bodyPr lIns="45719" tIns="45719" rIns="45719" bIns="45719"/>
          <a:lstStyle/>
          <a:p>
            <a:pPr>
              <a:spcBef>
                <a:spcPts val="500"/>
              </a:spcBef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Observations of posting files</a:t>
            </a:r>
          </a:p>
          <a:p>
            <a:pPr lvl="1" marL="800100" indent="-342900">
              <a:spcBef>
                <a:spcPts val="500"/>
              </a:spcBef>
              <a:buChar char="•"/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Instead of storing docID, store gaps</a:t>
            </a:r>
          </a:p>
          <a:p>
            <a:pPr lvl="1" marL="800100" indent="-342900">
              <a:spcBef>
                <a:spcPts val="500"/>
              </a:spcBef>
              <a:buChar char="•"/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Brutus: 2,4,8,3,4,5,15</a:t>
            </a:r>
          </a:p>
          <a:p>
            <a:pPr lvl="1" marL="800100" indent="-342900">
              <a:spcBef>
                <a:spcPts val="500"/>
              </a:spcBef>
              <a:buChar char="•"/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Binary seq: 10,100,1000,11,100,101,1111</a:t>
            </a:r>
          </a:p>
          <a:p>
            <a:pPr lvl="1" marL="800100" indent="-342900">
              <a:spcBef>
                <a:spcPts val="500"/>
              </a:spcBef>
              <a:buChar char="•"/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>
              <a:spcBef>
                <a:spcPts val="500"/>
              </a:spcBef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Prefix encoding</a:t>
            </a:r>
          </a:p>
          <a:p>
            <a:pPr lvl="1" marL="800100" indent="-342900">
              <a:spcBef>
                <a:spcPts val="500"/>
              </a:spcBef>
              <a:buChar char="•"/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Binary encoding such that the sequence can be uniquely decoded</a:t>
            </a:r>
          </a:p>
          <a:p>
            <a:pPr lvl="1" marL="800100" indent="-342900">
              <a:spcBef>
                <a:spcPts val="500"/>
              </a:spcBef>
              <a:buChar char="•"/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e.g., Huffman encoding</a:t>
            </a:r>
          </a:p>
          <a:p>
            <a:pPr lvl="1" marL="800100" indent="-342900">
              <a:spcBef>
                <a:spcPts val="500"/>
              </a:spcBef>
              <a:buChar char="•"/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Unary encoding: {2:110,4:11110, …}</a:t>
            </a:r>
          </a:p>
          <a:p>
            <a:pPr lvl="1" marL="800100" indent="-342900">
              <a:spcBef>
                <a:spcPts val="500"/>
              </a:spcBef>
              <a:buChar char="•"/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A uniquely decodable seq: 110111101111111101110…</a:t>
            </a:r>
          </a:p>
        </p:txBody>
      </p:sp>
      <p:pic>
        <p:nvPicPr>
          <p:cNvPr id="282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563617" y="1211376"/>
            <a:ext cx="5599575" cy="268106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Postings compression"/>
          <p:cNvSpPr txBox="1"/>
          <p:nvPr>
            <p:ph type="title" idx="4294967295"/>
          </p:nvPr>
        </p:nvSpPr>
        <p:spPr>
          <a:xfrm>
            <a:off x="386860" y="528637"/>
            <a:ext cx="10550771" cy="657450"/>
          </a:xfrm>
          <a:prstGeom prst="rect">
            <a:avLst/>
          </a:prstGeom>
        </p:spPr>
        <p:txBody>
          <a:bodyPr lIns="45719" tIns="45719" rIns="45719" bIns="45719" anchor="t"/>
          <a:lstStyle>
            <a:lvl1pPr algn="l">
              <a:defRPr b="1"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Postings compression</a:t>
            </a:r>
          </a:p>
        </p:txBody>
      </p:sp>
      <p:sp>
        <p:nvSpPr>
          <p:cNvPr id="287" name="Slide Number"/>
          <p:cNvSpPr txBox="1"/>
          <p:nvPr>
            <p:ph type="sldNum" sz="quarter" idx="4294967295"/>
          </p:nvPr>
        </p:nvSpPr>
        <p:spPr>
          <a:xfrm>
            <a:off x="10787344" y="6049983"/>
            <a:ext cx="366664" cy="35522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8" tIns="35718" rIns="35718" bIns="35718" anchor="t"/>
          <a:lstStyle>
            <a:lvl1pPr algn="ctr" defTabSz="410765">
              <a:defRPr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288" name="Problem with unary encoding…"/>
          <p:cNvSpPr txBox="1"/>
          <p:nvPr>
            <p:ph type="body" idx="4294967295"/>
          </p:nvPr>
        </p:nvSpPr>
        <p:spPr>
          <a:xfrm>
            <a:off x="600769" y="1544531"/>
            <a:ext cx="10990462" cy="5013802"/>
          </a:xfrm>
          <a:prstGeom prst="rect">
            <a:avLst/>
          </a:prstGeom>
        </p:spPr>
        <p:txBody>
          <a:bodyPr lIns="45719" tIns="45719" rIns="45719" bIns="45719"/>
          <a:lstStyle/>
          <a:p>
            <a:pPr>
              <a:spcBef>
                <a:spcPts val="500"/>
              </a:spcBef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Problem with unary encoding</a:t>
            </a:r>
          </a:p>
          <a:p>
            <a:pPr lvl="1" marL="800100" indent="-342900">
              <a:spcBef>
                <a:spcPts val="500"/>
              </a:spcBef>
              <a:buChar char="•"/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Too long!</a:t>
            </a:r>
          </a:p>
          <a:p>
            <a:pPr lvl="1" marL="800100" indent="-342900">
              <a:spcBef>
                <a:spcPts val="500"/>
              </a:spcBef>
              <a:buChar char="•"/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>
              <a:spcBef>
                <a:spcPts val="500"/>
              </a:spcBef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b="1">
                <a:solidFill>
                  <a:srgbClr val="FF2600"/>
                </a:solidFill>
              </a:rPr>
              <a:t>Gamma code</a:t>
            </a:r>
            <a:r>
              <a:t> of 13: 1110,101</a:t>
            </a:r>
          </a:p>
          <a:p>
            <a:pPr lvl="1" marL="800100" indent="-342900">
              <a:spcBef>
                <a:spcPts val="500"/>
              </a:spcBef>
              <a:buChar char="•"/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Unary code of length - 1: 1110</a:t>
            </a:r>
          </a:p>
          <a:p>
            <a:pPr lvl="1" marL="800100" indent="-342900">
              <a:spcBef>
                <a:spcPts val="500"/>
              </a:spcBef>
              <a:buChar char="•"/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Offset (last length - 1 bits): 13 → 1101 → 101</a:t>
            </a:r>
          </a:p>
          <a:p>
            <a:pPr>
              <a:spcBef>
                <a:spcPts val="500"/>
              </a:spcBef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What is the gamma code of 5? 101 -&gt; 110,01</a:t>
            </a:r>
          </a:p>
          <a:p>
            <a:pPr lvl="1" marL="800100" indent="-342900">
              <a:spcBef>
                <a:spcPts val="500"/>
              </a:spcBef>
              <a:buChar char="•"/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>
              <a:spcBef>
                <a:spcPts val="500"/>
              </a:spcBef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We can prove gamma code is uniquely decodable</a:t>
            </a:r>
          </a:p>
          <a:p>
            <a:pPr>
              <a:spcBef>
                <a:spcPts val="500"/>
              </a:spcBef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>
              <a:spcBef>
                <a:spcPts val="500"/>
              </a:spcBef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Gamma code compression rate: 11.7%</a:t>
            </a:r>
          </a:p>
        </p:txBody>
      </p:sp>
      <p:pic>
        <p:nvPicPr>
          <p:cNvPr id="289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836561" y="526910"/>
            <a:ext cx="5942567" cy="307785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Indexing Position"/>
          <p:cNvSpPr txBox="1"/>
          <p:nvPr>
            <p:ph type="title" idx="4294967295"/>
          </p:nvPr>
        </p:nvSpPr>
        <p:spPr>
          <a:xfrm>
            <a:off x="386860" y="528637"/>
            <a:ext cx="10550771" cy="657450"/>
          </a:xfrm>
          <a:prstGeom prst="rect">
            <a:avLst/>
          </a:prstGeom>
        </p:spPr>
        <p:txBody>
          <a:bodyPr lIns="45719" tIns="45719" rIns="45719" bIns="45719" anchor="t"/>
          <a:lstStyle>
            <a:lvl1pPr algn="l">
              <a:defRPr b="1"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Indexing Position</a:t>
            </a:r>
          </a:p>
        </p:txBody>
      </p:sp>
      <p:sp>
        <p:nvSpPr>
          <p:cNvPr id="294" name="Slide Number"/>
          <p:cNvSpPr txBox="1"/>
          <p:nvPr>
            <p:ph type="sldNum" sz="quarter" idx="4294967295"/>
          </p:nvPr>
        </p:nvSpPr>
        <p:spPr>
          <a:xfrm>
            <a:off x="10787344" y="6049983"/>
            <a:ext cx="366664" cy="35522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8" tIns="35718" rIns="35718" bIns="35718" anchor="t"/>
          <a:lstStyle>
            <a:lvl1pPr algn="ctr" defTabSz="410765">
              <a:defRPr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295" name="Indexing the position of word within the document…"/>
          <p:cNvSpPr txBox="1"/>
          <p:nvPr>
            <p:ph type="body" sz="half" idx="4294967295"/>
          </p:nvPr>
        </p:nvSpPr>
        <p:spPr>
          <a:xfrm>
            <a:off x="600769" y="1544531"/>
            <a:ext cx="11258273" cy="2885850"/>
          </a:xfrm>
          <a:prstGeom prst="rect">
            <a:avLst/>
          </a:prstGeom>
        </p:spPr>
        <p:txBody>
          <a:bodyPr lIns="45719" tIns="45719" rIns="45719" bIns="45719"/>
          <a:lstStyle/>
          <a:p>
            <a:pPr>
              <a:spcBef>
                <a:spcPts val="500"/>
              </a:spcBef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Indexing the position of word within the document</a:t>
            </a:r>
          </a:p>
          <a:p>
            <a:pPr>
              <a:spcBef>
                <a:spcPts val="500"/>
              </a:spcBef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>
              <a:spcBef>
                <a:spcPts val="500"/>
              </a:spcBef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Intersection algorithm finds where the two terms appear between within </a:t>
            </a:r>
            <a:r>
              <a:rPr i="1"/>
              <a:t>k</a:t>
            </a:r>
            <a:r>
              <a:t> words</a:t>
            </a:r>
          </a:p>
        </p:txBody>
      </p:sp>
      <p:pic>
        <p:nvPicPr>
          <p:cNvPr id="296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10860" y="2902237"/>
            <a:ext cx="5599575" cy="2681069"/>
          </a:xfrm>
          <a:prstGeom prst="rect">
            <a:avLst/>
          </a:prstGeom>
          <a:ln w="12700">
            <a:miter lim="400000"/>
          </a:ln>
        </p:spPr>
      </p:pic>
      <p:sp>
        <p:nvSpPr>
          <p:cNvPr id="297" name="Brutus: 2:&lt;0&gt;, 4: &lt;429,433&gt;, 8: &lt;150&gt;, …"/>
          <p:cNvSpPr txBox="1"/>
          <p:nvPr/>
        </p:nvSpPr>
        <p:spPr>
          <a:xfrm>
            <a:off x="5879645" y="3622132"/>
            <a:ext cx="9823632" cy="4124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lnSpc>
                <a:spcPts val="4000"/>
              </a:lnSpc>
              <a:defRPr i="1"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Brutus: 2:&lt;0&gt;, 4: &lt;429,433&gt;, 8: &lt;150&gt;, …</a:t>
            </a:r>
          </a:p>
        </p:txBody>
      </p:sp>
      <p:sp>
        <p:nvSpPr>
          <p:cNvPr id="298" name="Ceasar: 1:&lt;10&gt;, 2: &lt;5&gt;, 8: &lt;17, 250&gt;, …"/>
          <p:cNvSpPr txBox="1"/>
          <p:nvPr/>
        </p:nvSpPr>
        <p:spPr>
          <a:xfrm>
            <a:off x="5879645" y="5027391"/>
            <a:ext cx="9823632" cy="4124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lnSpc>
                <a:spcPts val="4000"/>
              </a:lnSpc>
              <a:defRPr i="1"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Ceasar: 1:&lt;10&gt;, 2: &lt;5&gt;, 8: &lt;17, 250&gt;, …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lide Number"/>
          <p:cNvSpPr txBox="1"/>
          <p:nvPr>
            <p:ph type="sldNum" sz="quarter" idx="4294967295"/>
          </p:nvPr>
        </p:nvSpPr>
        <p:spPr>
          <a:xfrm>
            <a:off x="10857975" y="6049983"/>
            <a:ext cx="225402" cy="35522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8" tIns="35718" rIns="35718" bIns="35718" anchor="t"/>
          <a:lstStyle>
            <a:lvl1pPr algn="ctr" defTabSz="410765">
              <a:defRPr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67" name="Information Retrieval Techniques"/>
          <p:cNvSpPr txBox="1"/>
          <p:nvPr>
            <p:ph type="title" idx="4294967295"/>
          </p:nvPr>
        </p:nvSpPr>
        <p:spPr>
          <a:xfrm>
            <a:off x="374160" y="414337"/>
            <a:ext cx="10550771" cy="657450"/>
          </a:xfrm>
          <a:prstGeom prst="rect">
            <a:avLst/>
          </a:prstGeom>
        </p:spPr>
        <p:txBody>
          <a:bodyPr lIns="45719" tIns="45719" rIns="45719" bIns="45719" anchor="t"/>
          <a:lstStyle>
            <a:lvl1pPr algn="l">
              <a:defRPr b="1"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Information Retrieval Techniques</a:t>
            </a:r>
          </a:p>
        </p:txBody>
      </p:sp>
      <p:pic>
        <p:nvPicPr>
          <p:cNvPr id="68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96900" y="1748167"/>
            <a:ext cx="10550770" cy="4096096"/>
          </a:xfrm>
          <a:prstGeom prst="rect">
            <a:avLst/>
          </a:prstGeom>
          <a:ln w="12700">
            <a:miter lim="400000"/>
          </a:ln>
        </p:spPr>
      </p:pic>
      <p:sp>
        <p:nvSpPr>
          <p:cNvPr id="69" name="Rectangle"/>
          <p:cNvSpPr/>
          <p:nvPr/>
        </p:nvSpPr>
        <p:spPr>
          <a:xfrm>
            <a:off x="3251200" y="3453314"/>
            <a:ext cx="1681907" cy="467768"/>
          </a:xfrm>
          <a:prstGeom prst="rect">
            <a:avLst/>
          </a:prstGeom>
          <a:ln w="50800">
            <a:solidFill>
              <a:srgbClr val="FF2600"/>
            </a:solidFill>
          </a:ln>
        </p:spPr>
        <p:txBody>
          <a:bodyPr lIns="45718" tIns="45718" rIns="45718" bIns="45718" anchor="ctr"/>
          <a:lstStyle/>
          <a:p>
            <a:pPr/>
          </a:p>
        </p:txBody>
      </p:sp>
      <p:sp>
        <p:nvSpPr>
          <p:cNvPr id="70" name="Line"/>
          <p:cNvSpPr/>
          <p:nvPr/>
        </p:nvSpPr>
        <p:spPr>
          <a:xfrm flipH="1">
            <a:off x="4933255" y="3787754"/>
            <a:ext cx="2541602" cy="1"/>
          </a:xfrm>
          <a:prstGeom prst="line">
            <a:avLst/>
          </a:prstGeom>
          <a:ln w="38100">
            <a:solidFill>
              <a:srgbClr val="FF2600"/>
            </a:solidFill>
            <a:tailEnd type="triangle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71" name="How does Google return results so quickly?"/>
          <p:cNvSpPr txBox="1"/>
          <p:nvPr/>
        </p:nvSpPr>
        <p:spPr>
          <a:xfrm>
            <a:off x="7731883" y="3479074"/>
            <a:ext cx="3339935" cy="6173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b="1">
                <a:solidFill>
                  <a:srgbClr val="FF26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How does Google return results so quickly?</a:t>
            </a:r>
          </a:p>
        </p:txBody>
      </p:sp>
      <p:sp>
        <p:nvSpPr>
          <p:cNvPr id="72" name="Rectangle"/>
          <p:cNvSpPr/>
          <p:nvPr/>
        </p:nvSpPr>
        <p:spPr>
          <a:xfrm>
            <a:off x="1752600" y="2015967"/>
            <a:ext cx="1319461" cy="467768"/>
          </a:xfrm>
          <a:prstGeom prst="rect">
            <a:avLst/>
          </a:prstGeom>
          <a:ln w="50800">
            <a:solidFill>
              <a:srgbClr val="FF2600"/>
            </a:solidFill>
          </a:ln>
        </p:spPr>
        <p:txBody>
          <a:bodyPr lIns="45718" tIns="45718" rIns="45718" bIns="45718" anchor="ctr"/>
          <a:lstStyle/>
          <a:p>
            <a:pPr/>
          </a:p>
        </p:txBody>
      </p:sp>
      <p:sp>
        <p:nvSpPr>
          <p:cNvPr id="73" name="Line"/>
          <p:cNvSpPr/>
          <p:nvPr/>
        </p:nvSpPr>
        <p:spPr>
          <a:xfrm flipH="1" flipV="1">
            <a:off x="3091755" y="2249850"/>
            <a:ext cx="4315648" cy="1"/>
          </a:xfrm>
          <a:prstGeom prst="line">
            <a:avLst/>
          </a:prstGeom>
          <a:ln w="38100">
            <a:solidFill>
              <a:srgbClr val="FF2600"/>
            </a:solidFill>
            <a:tailEnd type="triangle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74" name="How does Google know cs 589 refers to a course?…"/>
          <p:cNvSpPr txBox="1"/>
          <p:nvPr/>
        </p:nvSpPr>
        <p:spPr>
          <a:xfrm>
            <a:off x="7707613" y="1190290"/>
            <a:ext cx="2399490" cy="14174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b="1">
                <a:solidFill>
                  <a:srgbClr val="FF26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How does Google know cs 589 refers to a course? </a:t>
            </a:r>
          </a:p>
          <a:p>
            <a:pPr>
              <a:defRPr b="1">
                <a:solidFill>
                  <a:srgbClr val="FF26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How does Google know stevens = SIT?</a:t>
            </a:r>
          </a:p>
        </p:txBody>
      </p:sp>
      <p:pic>
        <p:nvPicPr>
          <p:cNvPr id="75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562883" y="2166030"/>
            <a:ext cx="3677936" cy="368368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after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xit" nodeType="click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after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afterEffect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Class="entr" nodeType="afterEffect" presetSubtype="0" presetID="1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69" grpId="6"/>
      <p:bldP build="whole" bldLvl="1" animBg="1" rev="0" advAuto="0" spid="71" grpId="7"/>
      <p:bldP build="whole" bldLvl="1" animBg="1" rev="0" advAuto="0" spid="75" grpId="4"/>
      <p:bldP build="whole" bldLvl="1" animBg="1" rev="0" advAuto="0" spid="75" grpId="5"/>
      <p:bldP build="whole" bldLvl="1" animBg="1" rev="0" advAuto="0" spid="74" grpId="1"/>
      <p:bldP build="whole" bldLvl="1" animBg="1" rev="0" advAuto="0" spid="70" grpId="8"/>
      <p:bldP build="whole" bldLvl="1" animBg="1" rev="0" advAuto="0" spid="73" grpId="3"/>
      <p:bldP build="whole" bldLvl="1" animBg="1" rev="0" advAuto="0" spid="72" grpId="2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Spelling correction"/>
          <p:cNvSpPr txBox="1"/>
          <p:nvPr>
            <p:ph type="title" idx="4294967295"/>
          </p:nvPr>
        </p:nvSpPr>
        <p:spPr>
          <a:xfrm>
            <a:off x="386860" y="528637"/>
            <a:ext cx="10550771" cy="657450"/>
          </a:xfrm>
          <a:prstGeom prst="rect">
            <a:avLst/>
          </a:prstGeom>
        </p:spPr>
        <p:txBody>
          <a:bodyPr lIns="45719" tIns="45719" rIns="45719" bIns="45719" anchor="t"/>
          <a:lstStyle>
            <a:lvl1pPr algn="l">
              <a:defRPr b="1"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Spelling correction</a:t>
            </a:r>
          </a:p>
        </p:txBody>
      </p:sp>
      <p:sp>
        <p:nvSpPr>
          <p:cNvPr id="303" name="Slide Number"/>
          <p:cNvSpPr txBox="1"/>
          <p:nvPr>
            <p:ph type="sldNum" sz="quarter" idx="4294967295"/>
          </p:nvPr>
        </p:nvSpPr>
        <p:spPr>
          <a:xfrm>
            <a:off x="10787344" y="6049983"/>
            <a:ext cx="366664" cy="35522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8" tIns="35718" rIns="35718" bIns="35718" anchor="t"/>
          <a:lstStyle>
            <a:lvl1pPr algn="ctr" defTabSz="410765">
              <a:defRPr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  <p:pic>
        <p:nvPicPr>
          <p:cNvPr id="304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351071" y="1673867"/>
            <a:ext cx="8622349" cy="1338201"/>
          </a:xfrm>
          <a:prstGeom prst="rect">
            <a:avLst/>
          </a:prstGeom>
          <a:ln w="12700">
            <a:miter lim="400000"/>
          </a:ln>
        </p:spPr>
      </p:pic>
      <p:sp>
        <p:nvSpPr>
          <p:cNvPr id="305" name="Rectangle"/>
          <p:cNvSpPr/>
          <p:nvPr/>
        </p:nvSpPr>
        <p:spPr>
          <a:xfrm>
            <a:off x="5339646" y="1882706"/>
            <a:ext cx="1512708" cy="329829"/>
          </a:xfrm>
          <a:prstGeom prst="rect">
            <a:avLst/>
          </a:prstGeom>
          <a:ln w="25400">
            <a:solidFill>
              <a:srgbClr val="FF2600"/>
            </a:solidFill>
          </a:ln>
        </p:spPr>
        <p:txBody>
          <a:bodyPr lIns="45718" tIns="45718" rIns="45718" bIns="45718" anchor="ctr"/>
          <a:lstStyle/>
          <a:p>
            <a:pPr/>
          </a:p>
        </p:txBody>
      </p:sp>
      <p:sp>
        <p:nvSpPr>
          <p:cNvPr id="306" name="Edit distance…"/>
          <p:cNvSpPr txBox="1"/>
          <p:nvPr>
            <p:ph type="body" sz="half" idx="4294967295"/>
          </p:nvPr>
        </p:nvSpPr>
        <p:spPr>
          <a:xfrm>
            <a:off x="681672" y="3499849"/>
            <a:ext cx="8946517" cy="2885850"/>
          </a:xfrm>
          <a:prstGeom prst="rect">
            <a:avLst/>
          </a:prstGeom>
        </p:spPr>
        <p:txBody>
          <a:bodyPr lIns="45719" tIns="45719" rIns="45719" bIns="45719"/>
          <a:lstStyle/>
          <a:p>
            <a:pPr>
              <a:spcBef>
                <a:spcPts val="500"/>
              </a:spcBef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Edit distance</a:t>
            </a:r>
          </a:p>
          <a:p>
            <a:pPr>
              <a:spcBef>
                <a:spcPts val="500"/>
              </a:spcBef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>
              <a:spcBef>
                <a:spcPts val="500"/>
              </a:spcBef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k-gram index for spelling correction</a:t>
            </a:r>
          </a:p>
          <a:p>
            <a:pPr>
              <a:spcBef>
                <a:spcPts val="500"/>
              </a:spcBef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>
              <a:spcBef>
                <a:spcPts val="500"/>
              </a:spcBef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context sensitive spelling correction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Edit distance"/>
          <p:cNvSpPr txBox="1"/>
          <p:nvPr>
            <p:ph type="title" idx="4294967295"/>
          </p:nvPr>
        </p:nvSpPr>
        <p:spPr>
          <a:xfrm>
            <a:off x="386860" y="528637"/>
            <a:ext cx="10550771" cy="657450"/>
          </a:xfrm>
          <a:prstGeom prst="rect">
            <a:avLst/>
          </a:prstGeom>
        </p:spPr>
        <p:txBody>
          <a:bodyPr lIns="45719" tIns="45719" rIns="45719" bIns="45719" anchor="t"/>
          <a:lstStyle>
            <a:lvl1pPr algn="l">
              <a:defRPr b="1"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Edit distance</a:t>
            </a:r>
          </a:p>
        </p:txBody>
      </p:sp>
      <p:sp>
        <p:nvSpPr>
          <p:cNvPr id="311" name="Slide Number"/>
          <p:cNvSpPr txBox="1"/>
          <p:nvPr>
            <p:ph type="sldNum" sz="quarter" idx="4294967295"/>
          </p:nvPr>
        </p:nvSpPr>
        <p:spPr>
          <a:xfrm>
            <a:off x="10787344" y="6049983"/>
            <a:ext cx="366664" cy="35522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8" tIns="35718" rIns="35718" bIns="35718" anchor="t"/>
          <a:lstStyle>
            <a:lvl1pPr algn="ctr" defTabSz="410765">
              <a:defRPr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312" name="Dynamic programming: O(|s1| x |s2|)"/>
          <p:cNvSpPr txBox="1"/>
          <p:nvPr>
            <p:ph type="body" sz="half" idx="4294967295"/>
          </p:nvPr>
        </p:nvSpPr>
        <p:spPr>
          <a:xfrm>
            <a:off x="673582" y="1865620"/>
            <a:ext cx="8946517" cy="2885850"/>
          </a:xfrm>
          <a:prstGeom prst="rect">
            <a:avLst/>
          </a:prstGeom>
        </p:spPr>
        <p:txBody>
          <a:bodyPr lIns="45719" tIns="45719" rIns="45719" bIns="45719"/>
          <a:lstStyle>
            <a:lvl1pPr>
              <a:spcBef>
                <a:spcPts val="500"/>
              </a:spcBef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Dynamic programming: O(|s1| x |s2|)</a:t>
            </a:r>
          </a:p>
        </p:txBody>
      </p:sp>
      <p:pic>
        <p:nvPicPr>
          <p:cNvPr id="313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11499" y="2918299"/>
            <a:ext cx="5961738" cy="2619832"/>
          </a:xfrm>
          <a:prstGeom prst="rect">
            <a:avLst/>
          </a:prstGeom>
          <a:ln w="12700">
            <a:miter lim="400000"/>
          </a:ln>
        </p:spPr>
      </p:pic>
      <p:pic>
        <p:nvPicPr>
          <p:cNvPr id="314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942605" y="3035043"/>
            <a:ext cx="5258049" cy="2619832"/>
          </a:xfrm>
          <a:prstGeom prst="rect">
            <a:avLst/>
          </a:prstGeom>
          <a:ln w="12700">
            <a:miter lim="400000"/>
          </a:ln>
        </p:spPr>
      </p:pic>
      <p:sp>
        <p:nvSpPr>
          <p:cNvPr id="315" name="Levenshtein distance"/>
          <p:cNvSpPr txBox="1"/>
          <p:nvPr/>
        </p:nvSpPr>
        <p:spPr>
          <a:xfrm>
            <a:off x="7311618" y="5761462"/>
            <a:ext cx="9823633" cy="4124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lnSpc>
                <a:spcPts val="4000"/>
              </a:lnSpc>
              <a:defRPr i="1"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Levenshtein distance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k-gram indexes for spelling correction"/>
          <p:cNvSpPr txBox="1"/>
          <p:nvPr>
            <p:ph type="title" idx="4294967295"/>
          </p:nvPr>
        </p:nvSpPr>
        <p:spPr>
          <a:xfrm>
            <a:off x="386860" y="528637"/>
            <a:ext cx="10550771" cy="657450"/>
          </a:xfrm>
          <a:prstGeom prst="rect">
            <a:avLst/>
          </a:prstGeom>
        </p:spPr>
        <p:txBody>
          <a:bodyPr lIns="45719" tIns="45719" rIns="45719" bIns="45719" anchor="t"/>
          <a:lstStyle>
            <a:lvl1pPr algn="l">
              <a:defRPr b="1"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k-gram indexes for spelling correction</a:t>
            </a:r>
          </a:p>
        </p:txBody>
      </p:sp>
      <p:sp>
        <p:nvSpPr>
          <p:cNvPr id="320" name="Slide Number"/>
          <p:cNvSpPr txBox="1"/>
          <p:nvPr>
            <p:ph type="sldNum" sz="quarter" idx="4294967295"/>
          </p:nvPr>
        </p:nvSpPr>
        <p:spPr>
          <a:xfrm>
            <a:off x="10787344" y="6049983"/>
            <a:ext cx="366664" cy="35522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8" tIns="35718" rIns="35718" bIns="35718" anchor="t"/>
          <a:lstStyle>
            <a:lvl1pPr algn="ctr" defTabSz="410765">
              <a:defRPr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321" name="Running DP on all pairs of words is time consuming…"/>
          <p:cNvSpPr txBox="1"/>
          <p:nvPr>
            <p:ph type="body" idx="4294967295"/>
          </p:nvPr>
        </p:nvSpPr>
        <p:spPr>
          <a:xfrm>
            <a:off x="673582" y="1865620"/>
            <a:ext cx="9470708" cy="4441136"/>
          </a:xfrm>
          <a:prstGeom prst="rect">
            <a:avLst/>
          </a:prstGeom>
        </p:spPr>
        <p:txBody>
          <a:bodyPr lIns="45719" tIns="45719" rIns="45719" bIns="45719"/>
          <a:lstStyle/>
          <a:p>
            <a:pPr>
              <a:spcBef>
                <a:spcPts val="500"/>
              </a:spcBef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Running DP on all pairs of words is time consuming</a:t>
            </a:r>
          </a:p>
          <a:p>
            <a:pPr>
              <a:spcBef>
                <a:spcPts val="500"/>
              </a:spcBef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>
              <a:spcBef>
                <a:spcPts val="500"/>
              </a:spcBef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Leveraging k-gram index to speed up spelling correction</a:t>
            </a:r>
          </a:p>
          <a:p>
            <a:pPr lvl="1" marL="800100" indent="-342900">
              <a:spcBef>
                <a:spcPts val="500"/>
              </a:spcBef>
              <a:buChar char="•"/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boardroom vs. bord</a:t>
            </a:r>
          </a:p>
        </p:txBody>
      </p:sp>
      <p:pic>
        <p:nvPicPr>
          <p:cNvPr id="322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68226" y="4016979"/>
            <a:ext cx="6406635" cy="2138831"/>
          </a:xfrm>
          <a:prstGeom prst="rect">
            <a:avLst/>
          </a:prstGeom>
          <a:ln w="12700">
            <a:miter lim="400000"/>
          </a:ln>
        </p:spPr>
      </p:pic>
      <p:sp>
        <p:nvSpPr>
          <p:cNvPr id="323" name="boarder:3…"/>
          <p:cNvSpPr txBox="1"/>
          <p:nvPr/>
        </p:nvSpPr>
        <p:spPr>
          <a:xfrm>
            <a:off x="7558381" y="4171340"/>
            <a:ext cx="8946517" cy="28858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>
              <a:spcBef>
                <a:spcPts val="500"/>
              </a:spcBef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boarder:3</a:t>
            </a:r>
          </a:p>
          <a:p>
            <a:pPr>
              <a:spcBef>
                <a:spcPts val="500"/>
              </a:spcBef>
              <a:defRPr b="1" sz="2400">
                <a:solidFill>
                  <a:srgbClr val="FF26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boardroom: 2</a:t>
            </a:r>
          </a:p>
          <a:p>
            <a:pPr>
              <a:spcBef>
                <a:spcPts val="500"/>
              </a:spcBef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aboard: 2</a:t>
            </a:r>
          </a:p>
          <a:p>
            <a:pPr>
              <a:spcBef>
                <a:spcPts val="500"/>
              </a:spcBef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ardent:1</a:t>
            </a:r>
          </a:p>
          <a:p>
            <a:pPr>
              <a:spcBef>
                <a:spcPts val="500"/>
              </a:spcBef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…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Context sensitive spelling correction"/>
          <p:cNvSpPr txBox="1"/>
          <p:nvPr>
            <p:ph type="title" idx="4294967295"/>
          </p:nvPr>
        </p:nvSpPr>
        <p:spPr>
          <a:xfrm>
            <a:off x="386860" y="528637"/>
            <a:ext cx="10550771" cy="657450"/>
          </a:xfrm>
          <a:prstGeom prst="rect">
            <a:avLst/>
          </a:prstGeom>
        </p:spPr>
        <p:txBody>
          <a:bodyPr lIns="45719" tIns="45719" rIns="45719" bIns="45719" anchor="t"/>
          <a:lstStyle>
            <a:lvl1pPr algn="l">
              <a:defRPr b="1"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Context sensitive spelling correction</a:t>
            </a:r>
          </a:p>
        </p:txBody>
      </p:sp>
      <p:sp>
        <p:nvSpPr>
          <p:cNvPr id="328" name="Slide Number"/>
          <p:cNvSpPr txBox="1"/>
          <p:nvPr>
            <p:ph type="sldNum" sz="quarter" idx="4294967295"/>
          </p:nvPr>
        </p:nvSpPr>
        <p:spPr>
          <a:xfrm>
            <a:off x="10787344" y="6049983"/>
            <a:ext cx="366664" cy="35522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8" tIns="35718" rIns="35718" bIns="35718" anchor="t"/>
          <a:lstStyle>
            <a:lvl1pPr algn="ctr" defTabSz="410765">
              <a:defRPr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329" name="How to correct “flew form healthrow”?…"/>
          <p:cNvSpPr txBox="1"/>
          <p:nvPr>
            <p:ph type="body" idx="4294967295"/>
          </p:nvPr>
        </p:nvSpPr>
        <p:spPr>
          <a:xfrm>
            <a:off x="673582" y="1865620"/>
            <a:ext cx="9470708" cy="4441136"/>
          </a:xfrm>
          <a:prstGeom prst="rect">
            <a:avLst/>
          </a:prstGeom>
        </p:spPr>
        <p:txBody>
          <a:bodyPr lIns="45719" tIns="45719" rIns="45719" bIns="45719"/>
          <a:lstStyle/>
          <a:p>
            <a:pPr>
              <a:spcBef>
                <a:spcPts val="500"/>
              </a:spcBef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How to correct “flew form healthrow”?</a:t>
            </a:r>
          </a:p>
          <a:p>
            <a:pPr lvl="1" marL="800100" indent="-342900">
              <a:spcBef>
                <a:spcPts val="500"/>
              </a:spcBef>
              <a:buChar char="•"/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All three words are spelled correctly</a:t>
            </a:r>
          </a:p>
          <a:p>
            <a:pPr lvl="1" marL="800100" indent="-342900">
              <a:spcBef>
                <a:spcPts val="500"/>
              </a:spcBef>
              <a:buChar char="•"/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Enumerating each character: the space is large</a:t>
            </a:r>
          </a:p>
          <a:p>
            <a:pPr lvl="1" marL="800100" indent="-342900">
              <a:spcBef>
                <a:spcPts val="500"/>
              </a:spcBef>
              <a:buChar char="•"/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Solution: using logs of queries, e.g., </a:t>
            </a:r>
            <a:r>
              <a:rPr b="1">
                <a:solidFill>
                  <a:srgbClr val="FF2600"/>
                </a:solidFill>
              </a:rPr>
              <a:t>flew from</a:t>
            </a:r>
            <a:r>
              <a:t> vs. fled fore</a:t>
            </a:r>
          </a:p>
        </p:txBody>
      </p:sp>
      <p:sp>
        <p:nvSpPr>
          <p:cNvPr id="330" name="Li et al. A generalized hidden Markov model with discriminative training for query spelling correction. SIGIR 2012"/>
          <p:cNvSpPr txBox="1"/>
          <p:nvPr/>
        </p:nvSpPr>
        <p:spPr>
          <a:xfrm>
            <a:off x="750429" y="5607748"/>
            <a:ext cx="9823633" cy="7426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lnSpc>
                <a:spcPts val="4000"/>
              </a:lnSpc>
              <a:defRPr i="1"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Li et al. A generalized hidden Markov model with discriminative training for query spelling correction. SIGIR 2012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PageRank"/>
          <p:cNvSpPr txBox="1"/>
          <p:nvPr>
            <p:ph type="title" idx="4294967295"/>
          </p:nvPr>
        </p:nvSpPr>
        <p:spPr>
          <a:xfrm>
            <a:off x="386860" y="528637"/>
            <a:ext cx="10550771" cy="657450"/>
          </a:xfrm>
          <a:prstGeom prst="rect">
            <a:avLst/>
          </a:prstGeom>
        </p:spPr>
        <p:txBody>
          <a:bodyPr lIns="45719" tIns="45719" rIns="45719" bIns="45719" anchor="t"/>
          <a:lstStyle>
            <a:lvl1pPr algn="l">
              <a:defRPr b="1"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PageRank</a:t>
            </a:r>
          </a:p>
        </p:txBody>
      </p:sp>
      <p:sp>
        <p:nvSpPr>
          <p:cNvPr id="335" name="Slide Number"/>
          <p:cNvSpPr txBox="1"/>
          <p:nvPr>
            <p:ph type="sldNum" sz="quarter" idx="4294967295"/>
          </p:nvPr>
        </p:nvSpPr>
        <p:spPr>
          <a:xfrm>
            <a:off x="10787344" y="6049983"/>
            <a:ext cx="366664" cy="35522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8" tIns="35718" rIns="35718" bIns="35718" anchor="t"/>
          <a:lstStyle>
            <a:lvl1pPr algn="ctr" defTabSz="410765">
              <a:defRPr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336" name="How to rank webpages?…"/>
          <p:cNvSpPr txBox="1"/>
          <p:nvPr>
            <p:ph type="body" idx="4294967295"/>
          </p:nvPr>
        </p:nvSpPr>
        <p:spPr>
          <a:xfrm>
            <a:off x="600769" y="1544531"/>
            <a:ext cx="10766464" cy="4894344"/>
          </a:xfrm>
          <a:prstGeom prst="rect">
            <a:avLst/>
          </a:prstGeom>
        </p:spPr>
        <p:txBody>
          <a:bodyPr lIns="45719" tIns="45719" rIns="45719" bIns="45719"/>
          <a:lstStyle/>
          <a:p>
            <a:pPr>
              <a:spcBef>
                <a:spcPts val="500"/>
              </a:spcBef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How to rank webpages?</a:t>
            </a:r>
          </a:p>
          <a:p>
            <a:pPr lvl="1" marL="800100" indent="-342900">
              <a:spcBef>
                <a:spcPts val="500"/>
              </a:spcBef>
              <a:buChar char="•"/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Using retrieval models: only captures relevance</a:t>
            </a:r>
          </a:p>
          <a:p>
            <a:pPr>
              <a:spcBef>
                <a:spcPts val="500"/>
              </a:spcBef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>
              <a:spcBef>
                <a:spcPts val="500"/>
              </a:spcBef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Capturing quality of web pages:</a:t>
            </a:r>
          </a:p>
          <a:p>
            <a:pPr lvl="1" marL="800100" indent="-342900">
              <a:spcBef>
                <a:spcPts val="500"/>
              </a:spcBef>
              <a:buChar char="•"/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Based on how often the page is cited</a:t>
            </a:r>
          </a:p>
          <a:p>
            <a:pPr lvl="1" marL="800100" indent="-342900">
              <a:spcBef>
                <a:spcPts val="500"/>
              </a:spcBef>
              <a:buChar char="•"/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Intuition: a popular website (e.g., Google) would be cited by a lot of other webpages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PageRank"/>
          <p:cNvSpPr txBox="1"/>
          <p:nvPr>
            <p:ph type="title" idx="4294967295"/>
          </p:nvPr>
        </p:nvSpPr>
        <p:spPr>
          <a:xfrm>
            <a:off x="386860" y="528637"/>
            <a:ext cx="10550771" cy="657450"/>
          </a:xfrm>
          <a:prstGeom prst="rect">
            <a:avLst/>
          </a:prstGeom>
        </p:spPr>
        <p:txBody>
          <a:bodyPr lIns="45719" tIns="45719" rIns="45719" bIns="45719" anchor="t"/>
          <a:lstStyle>
            <a:lvl1pPr algn="l">
              <a:defRPr b="1"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PageRank</a:t>
            </a:r>
          </a:p>
        </p:txBody>
      </p:sp>
      <p:sp>
        <p:nvSpPr>
          <p:cNvPr id="341" name="Slide Number"/>
          <p:cNvSpPr txBox="1"/>
          <p:nvPr>
            <p:ph type="sldNum" sz="quarter" idx="4294967295"/>
          </p:nvPr>
        </p:nvSpPr>
        <p:spPr>
          <a:xfrm>
            <a:off x="10787344" y="6049983"/>
            <a:ext cx="366664" cy="35522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8" tIns="35718" rIns="35718" bIns="35718" anchor="t"/>
          <a:lstStyle>
            <a:lvl1pPr algn="ctr" defTabSz="410765">
              <a:defRPr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  <p:pic>
        <p:nvPicPr>
          <p:cNvPr id="342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746221" y="1933818"/>
            <a:ext cx="4829739" cy="3993248"/>
          </a:xfrm>
          <a:prstGeom prst="rect">
            <a:avLst/>
          </a:prstGeom>
          <a:ln w="12700">
            <a:miter lim="400000"/>
          </a:ln>
        </p:spPr>
      </p:pic>
      <p:sp>
        <p:nvSpPr>
          <p:cNvPr id="343" name="“The Anatomy of a Large-Scale Hypertextual Web Search Engine” - Sergey Brin and Lawrence Page, Computer networks and ISDN systems, 1998…"/>
          <p:cNvSpPr txBox="1"/>
          <p:nvPr>
            <p:ph type="body" sz="half" idx="4294967295"/>
          </p:nvPr>
        </p:nvSpPr>
        <p:spPr>
          <a:xfrm>
            <a:off x="600769" y="1544531"/>
            <a:ext cx="6180148" cy="4771821"/>
          </a:xfrm>
          <a:prstGeom prst="rect">
            <a:avLst/>
          </a:prstGeom>
        </p:spPr>
        <p:txBody>
          <a:bodyPr lIns="45719" tIns="45719" rIns="45719" bIns="45719"/>
          <a:lstStyle/>
          <a:p>
            <a:pPr defTabSz="914400">
              <a:spcBef>
                <a:spcPts val="500"/>
              </a:spcBef>
              <a:defRPr b="1" i="1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“The Anatomy of a Large-Scale Hypertextual Web Search Engine”</a:t>
            </a:r>
            <a:r>
              <a:rPr b="0"/>
              <a:t> - Sergey Brin and </a:t>
            </a:r>
            <a:r>
              <a:rPr b="0" i="0"/>
              <a:t>Lawrence Page, </a:t>
            </a:r>
            <a:r>
              <a:rPr b="0"/>
              <a:t>Computer networks and ISDN systems, 1998</a:t>
            </a:r>
            <a:endParaRPr b="0"/>
          </a:p>
          <a:p>
            <a:pPr defTabSz="914400">
              <a:spcBef>
                <a:spcPts val="500"/>
              </a:spcBef>
              <a:defRPr b="1" i="1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endParaRPr b="0"/>
          </a:p>
          <a:p>
            <a:pPr defTabSz="914400">
              <a:spcBef>
                <a:spcPts val="500"/>
              </a:spcBef>
              <a:defRPr b="1" i="1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endParaRPr b="0"/>
          </a:p>
          <a:p>
            <a:pPr defTabSz="914400">
              <a:spcBef>
                <a:spcPts val="500"/>
              </a:spcBef>
              <a:defRPr b="1" i="1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endParaRPr b="0"/>
          </a:p>
          <a:p>
            <a:pPr defTabSz="914400">
              <a:spcBef>
                <a:spcPts val="500"/>
              </a:spcBef>
              <a:defRPr b="1" i="1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endParaRPr b="0"/>
          </a:p>
          <a:p>
            <a:pPr defTabSz="914400">
              <a:spcBef>
                <a:spcPts val="500"/>
              </a:spcBef>
              <a:defRPr b="1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b="0"/>
              <a:t>Favors pages that are highly cited, and pages cited by highly cited pages</a:t>
            </a:r>
          </a:p>
        </p:txBody>
      </p:sp>
      <p:pic>
        <p:nvPicPr>
          <p:cNvPr id="344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71994" y="3710216"/>
            <a:ext cx="4115152" cy="974283"/>
          </a:xfrm>
          <a:prstGeom prst="rect">
            <a:avLst/>
          </a:prstGeom>
          <a:ln w="12700">
            <a:miter lim="400000"/>
          </a:ln>
        </p:spPr>
      </p:pic>
      <p:sp>
        <p:nvSpPr>
          <p:cNvPr id="345" name="1/2 probability of randomly walking into B"/>
          <p:cNvSpPr txBox="1"/>
          <p:nvPr/>
        </p:nvSpPr>
        <p:spPr>
          <a:xfrm>
            <a:off x="5920096" y="6036531"/>
            <a:ext cx="3595882" cy="7426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lnSpc>
                <a:spcPts val="4000"/>
              </a:lnSpc>
              <a:defRPr i="1" sz="2200">
                <a:solidFill>
                  <a:srgbClr val="FF26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1/2 probability of randomly walking into B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PageRank"/>
          <p:cNvSpPr txBox="1"/>
          <p:nvPr>
            <p:ph type="title" idx="4294967295"/>
          </p:nvPr>
        </p:nvSpPr>
        <p:spPr>
          <a:xfrm>
            <a:off x="386860" y="528637"/>
            <a:ext cx="10550771" cy="657450"/>
          </a:xfrm>
          <a:prstGeom prst="rect">
            <a:avLst/>
          </a:prstGeom>
        </p:spPr>
        <p:txBody>
          <a:bodyPr lIns="45719" tIns="45719" rIns="45719" bIns="45719" anchor="t"/>
          <a:lstStyle>
            <a:lvl1pPr algn="l">
              <a:defRPr b="1"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PageRank</a:t>
            </a:r>
          </a:p>
        </p:txBody>
      </p:sp>
      <p:sp>
        <p:nvSpPr>
          <p:cNvPr id="350" name="Slide Number"/>
          <p:cNvSpPr txBox="1"/>
          <p:nvPr>
            <p:ph type="sldNum" sz="quarter" idx="4294967295"/>
          </p:nvPr>
        </p:nvSpPr>
        <p:spPr>
          <a:xfrm>
            <a:off x="10787344" y="6049983"/>
            <a:ext cx="366664" cy="35522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8" tIns="35718" rIns="35718" bIns="35718" anchor="t"/>
          <a:lstStyle>
            <a:lvl1pPr algn="ctr" defTabSz="410765">
              <a:defRPr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  <p:pic>
        <p:nvPicPr>
          <p:cNvPr id="351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746221" y="1933818"/>
            <a:ext cx="4829739" cy="3993248"/>
          </a:xfrm>
          <a:prstGeom prst="rect">
            <a:avLst/>
          </a:prstGeom>
          <a:ln w="12700">
            <a:miter lim="400000"/>
          </a:ln>
        </p:spPr>
      </p:pic>
      <p:sp>
        <p:nvSpPr>
          <p:cNvPr id="352" name="Assign each node an initial page rank…"/>
          <p:cNvSpPr txBox="1"/>
          <p:nvPr>
            <p:ph type="body" sz="half" idx="4294967295"/>
          </p:nvPr>
        </p:nvSpPr>
        <p:spPr>
          <a:xfrm>
            <a:off x="600769" y="1544531"/>
            <a:ext cx="6180148" cy="4771821"/>
          </a:xfrm>
          <a:prstGeom prst="rect">
            <a:avLst/>
          </a:prstGeom>
        </p:spPr>
        <p:txBody>
          <a:bodyPr lIns="45719" tIns="45719" rIns="45719" bIns="45719"/>
          <a:lstStyle/>
          <a:p>
            <a:pPr defTabSz="914400">
              <a:spcBef>
                <a:spcPts val="500"/>
              </a:spcBef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Assign each node an initial page rank</a:t>
            </a:r>
          </a:p>
          <a:p>
            <a:pPr defTabSz="914400">
              <a:spcBef>
                <a:spcPts val="500"/>
              </a:spcBef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 defTabSz="914400">
              <a:spcBef>
                <a:spcPts val="500"/>
              </a:spcBef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Repeat until convergence</a:t>
            </a:r>
          </a:p>
          <a:p>
            <a:pPr lvl="1" marL="800100" indent="-342900" defTabSz="914400">
              <a:spcBef>
                <a:spcPts val="500"/>
              </a:spcBef>
              <a:buChar char="•"/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Calculate the page rank of each node using the equation</a:t>
            </a:r>
          </a:p>
        </p:txBody>
      </p:sp>
      <p:pic>
        <p:nvPicPr>
          <p:cNvPr id="353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540568" y="3888201"/>
            <a:ext cx="4115151" cy="97428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Problems of page rank"/>
          <p:cNvSpPr txBox="1"/>
          <p:nvPr>
            <p:ph type="title" idx="4294967295"/>
          </p:nvPr>
        </p:nvSpPr>
        <p:spPr>
          <a:xfrm>
            <a:off x="386860" y="528637"/>
            <a:ext cx="10550771" cy="657450"/>
          </a:xfrm>
          <a:prstGeom prst="rect">
            <a:avLst/>
          </a:prstGeom>
        </p:spPr>
        <p:txBody>
          <a:bodyPr lIns="45719" tIns="45719" rIns="45719" bIns="45719" anchor="t"/>
          <a:lstStyle>
            <a:lvl1pPr algn="l">
              <a:defRPr b="1"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Problems of page rank</a:t>
            </a:r>
          </a:p>
        </p:txBody>
      </p:sp>
      <p:sp>
        <p:nvSpPr>
          <p:cNvPr id="358" name="Slide Number"/>
          <p:cNvSpPr txBox="1"/>
          <p:nvPr>
            <p:ph type="sldNum" sz="quarter" idx="4294967295"/>
          </p:nvPr>
        </p:nvSpPr>
        <p:spPr>
          <a:xfrm>
            <a:off x="10787344" y="6049983"/>
            <a:ext cx="366664" cy="35522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8" tIns="35718" rIns="35718" bIns="35718" anchor="t"/>
          <a:lstStyle>
            <a:lvl1pPr algn="ctr" defTabSz="410765">
              <a:defRPr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  <p:pic>
        <p:nvPicPr>
          <p:cNvPr id="359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39846" y="1467571"/>
            <a:ext cx="4105788" cy="3922858"/>
          </a:xfrm>
          <a:prstGeom prst="rect">
            <a:avLst/>
          </a:prstGeom>
          <a:ln w="12700">
            <a:miter lim="400000"/>
          </a:ln>
        </p:spPr>
      </p:pic>
      <p:sp>
        <p:nvSpPr>
          <p:cNvPr id="360" name="rich gets richer"/>
          <p:cNvSpPr txBox="1"/>
          <p:nvPr/>
        </p:nvSpPr>
        <p:spPr>
          <a:xfrm>
            <a:off x="1494732" y="5671913"/>
            <a:ext cx="3595882" cy="4124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lnSpc>
                <a:spcPts val="4000"/>
              </a:lnSpc>
              <a:defRPr i="1"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rich gets richer</a:t>
            </a:r>
          </a:p>
        </p:txBody>
      </p:sp>
      <p:pic>
        <p:nvPicPr>
          <p:cNvPr id="361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028859" y="1467571"/>
            <a:ext cx="5145478" cy="3561094"/>
          </a:xfrm>
          <a:prstGeom prst="rect">
            <a:avLst/>
          </a:prstGeom>
          <a:ln w="12700">
            <a:miter lim="400000"/>
          </a:ln>
        </p:spPr>
      </p:pic>
      <p:sp>
        <p:nvSpPr>
          <p:cNvPr id="362" name="Google bombing"/>
          <p:cNvSpPr txBox="1"/>
          <p:nvPr/>
        </p:nvSpPr>
        <p:spPr>
          <a:xfrm>
            <a:off x="6394977" y="5671913"/>
            <a:ext cx="3595881" cy="4124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lnSpc>
                <a:spcPts val="4000"/>
              </a:lnSpc>
              <a:defRPr i="1"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Google bombing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HITS"/>
          <p:cNvSpPr txBox="1"/>
          <p:nvPr>
            <p:ph type="title" idx="4294967295"/>
          </p:nvPr>
        </p:nvSpPr>
        <p:spPr>
          <a:xfrm>
            <a:off x="386860" y="528637"/>
            <a:ext cx="10550771" cy="657450"/>
          </a:xfrm>
          <a:prstGeom prst="rect">
            <a:avLst/>
          </a:prstGeom>
        </p:spPr>
        <p:txBody>
          <a:bodyPr lIns="45719" tIns="45719" rIns="45719" bIns="45719" anchor="t"/>
          <a:lstStyle>
            <a:lvl1pPr algn="l">
              <a:defRPr b="1"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HITS</a:t>
            </a:r>
          </a:p>
        </p:txBody>
      </p:sp>
      <p:sp>
        <p:nvSpPr>
          <p:cNvPr id="367" name="Slide Number"/>
          <p:cNvSpPr txBox="1"/>
          <p:nvPr>
            <p:ph type="sldNum" sz="quarter" idx="4294967295"/>
          </p:nvPr>
        </p:nvSpPr>
        <p:spPr>
          <a:xfrm>
            <a:off x="10787344" y="6049983"/>
            <a:ext cx="366664" cy="35522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8" tIns="35718" rIns="35718" bIns="35718" anchor="t"/>
          <a:lstStyle>
            <a:lvl1pPr algn="ctr" defTabSz="410765">
              <a:defRPr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368" name="Hubs: compilations of a broad catalog of information that led users direct to other authoritative pages…"/>
          <p:cNvSpPr txBox="1"/>
          <p:nvPr>
            <p:ph type="body" idx="4294967295"/>
          </p:nvPr>
        </p:nvSpPr>
        <p:spPr>
          <a:xfrm>
            <a:off x="649311" y="1517739"/>
            <a:ext cx="9470708" cy="4441137"/>
          </a:xfrm>
          <a:prstGeom prst="rect">
            <a:avLst/>
          </a:prstGeom>
        </p:spPr>
        <p:txBody>
          <a:bodyPr lIns="45719" tIns="45719" rIns="45719" bIns="45719"/>
          <a:lstStyle/>
          <a:p>
            <a:pPr>
              <a:spcBef>
                <a:spcPts val="500"/>
              </a:spcBef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Hubs: compilations of a broad catalog of information that led users direct to other authoritative pages</a:t>
            </a:r>
          </a:p>
          <a:p>
            <a:pPr>
              <a:spcBef>
                <a:spcPts val="500"/>
              </a:spcBef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>
              <a:spcBef>
                <a:spcPts val="500"/>
              </a:spcBef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Authorities: a page that is linked by many different hubs</a:t>
            </a:r>
          </a:p>
        </p:txBody>
      </p:sp>
      <p:pic>
        <p:nvPicPr>
          <p:cNvPr id="369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187070" y="3546173"/>
            <a:ext cx="4806702" cy="291485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HITS"/>
          <p:cNvSpPr txBox="1"/>
          <p:nvPr>
            <p:ph type="title" idx="4294967295"/>
          </p:nvPr>
        </p:nvSpPr>
        <p:spPr>
          <a:xfrm>
            <a:off x="386860" y="528637"/>
            <a:ext cx="10550771" cy="657450"/>
          </a:xfrm>
          <a:prstGeom prst="rect">
            <a:avLst/>
          </a:prstGeom>
        </p:spPr>
        <p:txBody>
          <a:bodyPr lIns="45719" tIns="45719" rIns="45719" bIns="45719" anchor="t"/>
          <a:lstStyle>
            <a:lvl1pPr algn="l">
              <a:defRPr b="1"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HITS</a:t>
            </a:r>
          </a:p>
        </p:txBody>
      </p:sp>
      <p:sp>
        <p:nvSpPr>
          <p:cNvPr id="374" name="Slide Number"/>
          <p:cNvSpPr txBox="1"/>
          <p:nvPr>
            <p:ph type="sldNum" sz="quarter" idx="4294967295"/>
          </p:nvPr>
        </p:nvSpPr>
        <p:spPr>
          <a:xfrm>
            <a:off x="10787344" y="6049983"/>
            <a:ext cx="366664" cy="35522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8" tIns="35718" rIns="35718" bIns="35718" anchor="t"/>
          <a:lstStyle>
            <a:lvl1pPr algn="ctr" defTabSz="410765">
              <a:defRPr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375" name="Repeat k times…"/>
          <p:cNvSpPr txBox="1"/>
          <p:nvPr>
            <p:ph type="body" idx="4294967295"/>
          </p:nvPr>
        </p:nvSpPr>
        <p:spPr>
          <a:xfrm>
            <a:off x="649311" y="1517739"/>
            <a:ext cx="9470708" cy="4441137"/>
          </a:xfrm>
          <a:prstGeom prst="rect">
            <a:avLst/>
          </a:prstGeom>
        </p:spPr>
        <p:txBody>
          <a:bodyPr lIns="45719" tIns="45719" rIns="45719" bIns="45719"/>
          <a:lstStyle/>
          <a:p>
            <a:pPr>
              <a:spcBef>
                <a:spcPts val="500"/>
              </a:spcBef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Repeat k times</a:t>
            </a:r>
          </a:p>
          <a:p>
            <a:pPr lvl="1" marL="800100" indent="-342900">
              <a:spcBef>
                <a:spcPts val="500"/>
              </a:spcBef>
              <a:buChar char="•"/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Update hub score: v = A^T u</a:t>
            </a:r>
          </a:p>
          <a:p>
            <a:pPr lvl="1" marL="800100" indent="-342900">
              <a:spcBef>
                <a:spcPts val="500"/>
              </a:spcBef>
              <a:buChar char="•"/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Update authority score: u = A^T v</a:t>
            </a:r>
          </a:p>
        </p:txBody>
      </p:sp>
      <p:pic>
        <p:nvPicPr>
          <p:cNvPr id="376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004895" y="3088805"/>
            <a:ext cx="2629650" cy="290168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Information Retrieval Infrastructure"/>
          <p:cNvSpPr txBox="1"/>
          <p:nvPr>
            <p:ph type="title" idx="4294967295"/>
          </p:nvPr>
        </p:nvSpPr>
        <p:spPr>
          <a:xfrm>
            <a:off x="386860" y="528637"/>
            <a:ext cx="10550771" cy="657450"/>
          </a:xfrm>
          <a:prstGeom prst="rect">
            <a:avLst/>
          </a:prstGeom>
        </p:spPr>
        <p:txBody>
          <a:bodyPr lIns="45719" tIns="45719" rIns="45719" bIns="45719" anchor="t"/>
          <a:lstStyle>
            <a:lvl1pPr algn="l">
              <a:defRPr b="1"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Information Retrieval Infrastructure</a:t>
            </a:r>
          </a:p>
        </p:txBody>
      </p:sp>
      <p:sp>
        <p:nvSpPr>
          <p:cNvPr id="80" name="Slide Number"/>
          <p:cNvSpPr txBox="1"/>
          <p:nvPr>
            <p:ph type="sldNum" sz="quarter" idx="4294967295"/>
          </p:nvPr>
        </p:nvSpPr>
        <p:spPr>
          <a:xfrm>
            <a:off x="10857975" y="6049983"/>
            <a:ext cx="225402" cy="35522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8" tIns="35718" rIns="35718" bIns="35718" anchor="t"/>
          <a:lstStyle>
            <a:lvl1pPr algn="ctr" defTabSz="410765">
              <a:defRPr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  <p:pic>
        <p:nvPicPr>
          <p:cNvPr id="81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593256" y="1976651"/>
            <a:ext cx="9394685" cy="3871638"/>
          </a:xfrm>
          <a:prstGeom prst="rect">
            <a:avLst/>
          </a:prstGeom>
          <a:ln w="12700">
            <a:miter lim="400000"/>
          </a:ln>
        </p:spPr>
      </p:pic>
      <p:sp>
        <p:nvSpPr>
          <p:cNvPr id="82" name="Rectangle"/>
          <p:cNvSpPr/>
          <p:nvPr/>
        </p:nvSpPr>
        <p:spPr>
          <a:xfrm>
            <a:off x="5353883" y="3280786"/>
            <a:ext cx="1484234" cy="868082"/>
          </a:xfrm>
          <a:prstGeom prst="rect">
            <a:avLst/>
          </a:prstGeom>
          <a:ln w="25400">
            <a:solidFill>
              <a:srgbClr val="FF2600"/>
            </a:solidFill>
            <a:custDash>
              <a:ds d="200000" sp="200000"/>
            </a:custDash>
            <a:miter lim="400000"/>
          </a:ln>
        </p:spPr>
        <p:txBody>
          <a:bodyPr lIns="45718" tIns="45718" rIns="45718" bIns="45718" anchor="ctr"/>
          <a:lstStyle/>
          <a:p>
            <a:pPr/>
          </a:p>
        </p:txBody>
      </p:sp>
      <p:sp>
        <p:nvSpPr>
          <p:cNvPr id="83" name="Rectangle"/>
          <p:cNvSpPr/>
          <p:nvPr/>
        </p:nvSpPr>
        <p:spPr>
          <a:xfrm>
            <a:off x="7140233" y="3280786"/>
            <a:ext cx="1484234" cy="868082"/>
          </a:xfrm>
          <a:prstGeom prst="rect">
            <a:avLst/>
          </a:prstGeom>
          <a:ln w="25400">
            <a:solidFill>
              <a:srgbClr val="FF2600"/>
            </a:solidFill>
            <a:custDash>
              <a:ds d="200000" sp="200000"/>
            </a:custDash>
            <a:miter lim="400000"/>
          </a:ln>
        </p:spPr>
        <p:txBody>
          <a:bodyPr lIns="45718" tIns="45718" rIns="45718" bIns="45718" anchor="ctr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Search engine tools"/>
          <p:cNvSpPr txBox="1"/>
          <p:nvPr>
            <p:ph type="title" idx="4294967295"/>
          </p:nvPr>
        </p:nvSpPr>
        <p:spPr>
          <a:xfrm>
            <a:off x="386860" y="528637"/>
            <a:ext cx="10550771" cy="657450"/>
          </a:xfrm>
          <a:prstGeom prst="rect">
            <a:avLst/>
          </a:prstGeom>
        </p:spPr>
        <p:txBody>
          <a:bodyPr lIns="45719" tIns="45719" rIns="45719" bIns="45719" anchor="t"/>
          <a:lstStyle>
            <a:lvl1pPr algn="l">
              <a:defRPr b="1"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Search engine tools</a:t>
            </a:r>
          </a:p>
        </p:txBody>
      </p:sp>
      <p:sp>
        <p:nvSpPr>
          <p:cNvPr id="381" name="Slide Number"/>
          <p:cNvSpPr txBox="1"/>
          <p:nvPr>
            <p:ph type="sldNum" sz="quarter" idx="4294967295"/>
          </p:nvPr>
        </p:nvSpPr>
        <p:spPr>
          <a:xfrm>
            <a:off x="10787344" y="6049983"/>
            <a:ext cx="366664" cy="35522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8" tIns="35718" rIns="35718" bIns="35718" anchor="t"/>
          <a:lstStyle>
            <a:lvl1pPr algn="ctr" defTabSz="410765">
              <a:defRPr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  <p:pic>
        <p:nvPicPr>
          <p:cNvPr id="382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078866" y="2281413"/>
            <a:ext cx="4490084" cy="3997108"/>
          </a:xfrm>
          <a:prstGeom prst="rect">
            <a:avLst/>
          </a:prstGeom>
          <a:ln w="12700">
            <a:miter lim="400000"/>
          </a:ln>
        </p:spPr>
      </p:pic>
      <p:sp>
        <p:nvSpPr>
          <p:cNvPr id="383" name="Rectangle"/>
          <p:cNvSpPr/>
          <p:nvPr/>
        </p:nvSpPr>
        <p:spPr>
          <a:xfrm>
            <a:off x="4732877" y="5968584"/>
            <a:ext cx="5626093" cy="789896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/>
          </a:p>
        </p:txBody>
      </p:sp>
      <p:sp>
        <p:nvSpPr>
          <p:cNvPr id="384" name="Apache Lucene…"/>
          <p:cNvSpPr txBox="1"/>
          <p:nvPr>
            <p:ph type="body" sz="half" idx="4294967295"/>
          </p:nvPr>
        </p:nvSpPr>
        <p:spPr>
          <a:xfrm>
            <a:off x="649311" y="1588687"/>
            <a:ext cx="4902880" cy="4370189"/>
          </a:xfrm>
          <a:prstGeom prst="rect">
            <a:avLst/>
          </a:prstGeom>
        </p:spPr>
        <p:txBody>
          <a:bodyPr lIns="45719" tIns="45719" rIns="45719" bIns="45719"/>
          <a:lstStyle/>
          <a:p>
            <a:pPr>
              <a:spcBef>
                <a:spcPts val="500"/>
              </a:spcBef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Apache Lucene</a:t>
            </a:r>
          </a:p>
          <a:p>
            <a:pPr lvl="1" marL="800100" indent="-342900">
              <a:spcBef>
                <a:spcPts val="500"/>
              </a:spcBef>
              <a:buChar char="•"/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Free and open search engine library</a:t>
            </a:r>
          </a:p>
          <a:p>
            <a:pPr lvl="1" marL="800100" indent="-342900">
              <a:spcBef>
                <a:spcPts val="500"/>
              </a:spcBef>
              <a:buChar char="•"/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First developed in 1999</a:t>
            </a:r>
            <a:br/>
          </a:p>
          <a:p>
            <a:pPr>
              <a:spcBef>
                <a:spcPts val="500"/>
              </a:spcBef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ElasticSearch</a:t>
            </a:r>
          </a:p>
          <a:p>
            <a:pPr lvl="1" marL="800100" indent="-342900">
              <a:spcBef>
                <a:spcPts val="500"/>
              </a:spcBef>
              <a:buChar char="•"/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A search engine</a:t>
            </a:r>
          </a:p>
          <a:p>
            <a:pPr lvl="1" marL="800100" indent="-342900">
              <a:spcBef>
                <a:spcPts val="500"/>
              </a:spcBef>
              <a:buChar char="•"/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based on Lucene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ElasticSearch"/>
          <p:cNvSpPr txBox="1"/>
          <p:nvPr>
            <p:ph type="title" idx="4294967295"/>
          </p:nvPr>
        </p:nvSpPr>
        <p:spPr>
          <a:xfrm>
            <a:off x="386860" y="528637"/>
            <a:ext cx="10550771" cy="657450"/>
          </a:xfrm>
          <a:prstGeom prst="rect">
            <a:avLst/>
          </a:prstGeom>
        </p:spPr>
        <p:txBody>
          <a:bodyPr lIns="45719" tIns="45719" rIns="45719" bIns="45719" anchor="t"/>
          <a:lstStyle>
            <a:lvl1pPr algn="l">
              <a:defRPr b="1"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ElasticSearch</a:t>
            </a:r>
          </a:p>
        </p:txBody>
      </p:sp>
      <p:sp>
        <p:nvSpPr>
          <p:cNvPr id="389" name="Slide Number"/>
          <p:cNvSpPr txBox="1"/>
          <p:nvPr>
            <p:ph type="sldNum" sz="quarter" idx="4294967295"/>
          </p:nvPr>
        </p:nvSpPr>
        <p:spPr>
          <a:xfrm>
            <a:off x="10787344" y="6049983"/>
            <a:ext cx="366664" cy="35522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8" tIns="35718" rIns="35718" bIns="35718" anchor="t"/>
          <a:lstStyle>
            <a:lvl1pPr algn="ctr" defTabSz="410765">
              <a:defRPr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390" name="Rectangle"/>
          <p:cNvSpPr/>
          <p:nvPr/>
        </p:nvSpPr>
        <p:spPr>
          <a:xfrm>
            <a:off x="4732877" y="5968584"/>
            <a:ext cx="5626093" cy="789896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/>
          </a:p>
        </p:txBody>
      </p:sp>
      <p:sp>
        <p:nvSpPr>
          <p:cNvPr id="391" name="Using a REST api"/>
          <p:cNvSpPr txBox="1"/>
          <p:nvPr>
            <p:ph type="body" sz="half" idx="4294967295"/>
          </p:nvPr>
        </p:nvSpPr>
        <p:spPr>
          <a:xfrm>
            <a:off x="649311" y="1588687"/>
            <a:ext cx="4902880" cy="4370189"/>
          </a:xfrm>
          <a:prstGeom prst="rect">
            <a:avLst/>
          </a:prstGeom>
        </p:spPr>
        <p:txBody>
          <a:bodyPr lIns="45719" tIns="45719" rIns="45719" bIns="45719"/>
          <a:lstStyle>
            <a:lvl1pPr>
              <a:spcBef>
                <a:spcPts val="500"/>
              </a:spcBef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Using a REST api</a:t>
            </a:r>
          </a:p>
        </p:txBody>
      </p:sp>
      <p:pic>
        <p:nvPicPr>
          <p:cNvPr id="392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88575" y="2378532"/>
            <a:ext cx="8897490" cy="5870509"/>
          </a:xfrm>
          <a:prstGeom prst="rect">
            <a:avLst/>
          </a:prstGeom>
          <a:ln w="12700">
            <a:miter lim="400000"/>
          </a:ln>
        </p:spPr>
      </p:pic>
      <p:sp>
        <p:nvSpPr>
          <p:cNvPr id="393" name="Rectangle"/>
          <p:cNvSpPr/>
          <p:nvPr/>
        </p:nvSpPr>
        <p:spPr>
          <a:xfrm>
            <a:off x="5048397" y="2870020"/>
            <a:ext cx="5889720" cy="4755096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/>
          </a:p>
        </p:txBody>
      </p:sp>
      <p:pic>
        <p:nvPicPr>
          <p:cNvPr id="394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128598" y="2420879"/>
            <a:ext cx="10140886" cy="352131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Homework 2: Using ElasticSearch to build a search engine"/>
          <p:cNvSpPr txBox="1"/>
          <p:nvPr>
            <p:ph type="title" idx="4294967295"/>
          </p:nvPr>
        </p:nvSpPr>
        <p:spPr>
          <a:xfrm>
            <a:off x="386860" y="528637"/>
            <a:ext cx="10550771" cy="657450"/>
          </a:xfrm>
          <a:prstGeom prst="rect">
            <a:avLst/>
          </a:prstGeom>
        </p:spPr>
        <p:txBody>
          <a:bodyPr lIns="45719" tIns="45719" rIns="45719" bIns="45719" anchor="t"/>
          <a:lstStyle>
            <a:lvl1pPr algn="l" defTabSz="448055">
              <a:defRPr b="1" sz="294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Homework 2: Using ElasticSearch to build a search engine</a:t>
            </a:r>
          </a:p>
        </p:txBody>
      </p:sp>
      <p:sp>
        <p:nvSpPr>
          <p:cNvPr id="399" name="Slide Number"/>
          <p:cNvSpPr txBox="1"/>
          <p:nvPr>
            <p:ph type="sldNum" sz="quarter" idx="4294967295"/>
          </p:nvPr>
        </p:nvSpPr>
        <p:spPr>
          <a:xfrm>
            <a:off x="10787344" y="6049983"/>
            <a:ext cx="366664" cy="35522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8" tIns="35718" rIns="35718" bIns="35718" anchor="t"/>
          <a:lstStyle>
            <a:lvl1pPr algn="ctr" defTabSz="410765">
              <a:defRPr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400" name="Rectangle"/>
          <p:cNvSpPr/>
          <p:nvPr/>
        </p:nvSpPr>
        <p:spPr>
          <a:xfrm>
            <a:off x="4732877" y="5968584"/>
            <a:ext cx="5626093" cy="789896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/>
          </a:p>
        </p:txBody>
      </p:sp>
      <p:sp>
        <p:nvSpPr>
          <p:cNvPr id="401" name="Build an inverted index…"/>
          <p:cNvSpPr txBox="1"/>
          <p:nvPr>
            <p:ph type="body" sz="half" idx="4294967295"/>
          </p:nvPr>
        </p:nvSpPr>
        <p:spPr>
          <a:xfrm>
            <a:off x="649311" y="1588687"/>
            <a:ext cx="4902880" cy="4370189"/>
          </a:xfrm>
          <a:prstGeom prst="rect">
            <a:avLst/>
          </a:prstGeom>
        </p:spPr>
        <p:txBody>
          <a:bodyPr lIns="45719" tIns="45719" rIns="45719" bIns="45719"/>
          <a:lstStyle/>
          <a:p>
            <a:pPr>
              <a:spcBef>
                <a:spcPts val="500"/>
              </a:spcBef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Build an inverted index</a:t>
            </a:r>
          </a:p>
          <a:p>
            <a:pPr>
              <a:spcBef>
                <a:spcPts val="500"/>
              </a:spcBef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>
              <a:spcBef>
                <a:spcPts val="500"/>
              </a:spcBef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Evaluate three search algorithm’s performance</a:t>
            </a:r>
          </a:p>
          <a:p>
            <a:pPr lvl="1" marL="800100" indent="-342900">
              <a:spcBef>
                <a:spcPts val="500"/>
              </a:spcBef>
              <a:buChar char="•"/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TF-IDF</a:t>
            </a:r>
          </a:p>
          <a:p>
            <a:pPr lvl="1" marL="800100" indent="-342900">
              <a:spcBef>
                <a:spcPts val="500"/>
              </a:spcBef>
              <a:buChar char="•"/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BM25</a:t>
            </a:r>
          </a:p>
          <a:p>
            <a:pPr lvl="1" marL="800100" indent="-342900">
              <a:spcBef>
                <a:spcPts val="500"/>
              </a:spcBef>
              <a:buChar char="•"/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Dirichlet-LM</a:t>
            </a:r>
          </a:p>
        </p:txBody>
      </p:sp>
      <p:pic>
        <p:nvPicPr>
          <p:cNvPr id="402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042309" y="1643373"/>
            <a:ext cx="5007229" cy="357125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Inverted index"/>
          <p:cNvSpPr txBox="1"/>
          <p:nvPr>
            <p:ph type="title" idx="4294967295"/>
          </p:nvPr>
        </p:nvSpPr>
        <p:spPr>
          <a:xfrm>
            <a:off x="386860" y="528637"/>
            <a:ext cx="10550771" cy="657450"/>
          </a:xfrm>
          <a:prstGeom prst="rect">
            <a:avLst/>
          </a:prstGeom>
        </p:spPr>
        <p:txBody>
          <a:bodyPr lIns="45719" tIns="45719" rIns="45719" bIns="45719" anchor="t"/>
          <a:lstStyle>
            <a:lvl1pPr algn="l">
              <a:defRPr b="1"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Inverted index</a:t>
            </a:r>
          </a:p>
        </p:txBody>
      </p:sp>
      <p:sp>
        <p:nvSpPr>
          <p:cNvPr id="88" name="Slide Number"/>
          <p:cNvSpPr txBox="1"/>
          <p:nvPr>
            <p:ph type="sldNum" sz="quarter" idx="4294967295"/>
          </p:nvPr>
        </p:nvSpPr>
        <p:spPr>
          <a:xfrm>
            <a:off x="10857975" y="6049983"/>
            <a:ext cx="225402" cy="35522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8" tIns="35718" rIns="35718" bIns="35718" anchor="t"/>
          <a:lstStyle>
            <a:lvl1pPr algn="ctr" defTabSz="410765">
              <a:defRPr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89" name="In Lecture 2, we learned retrieval models…"/>
          <p:cNvSpPr txBox="1"/>
          <p:nvPr>
            <p:ph type="body" idx="4294967295"/>
          </p:nvPr>
        </p:nvSpPr>
        <p:spPr>
          <a:xfrm>
            <a:off x="600769" y="1544531"/>
            <a:ext cx="10990462" cy="4147008"/>
          </a:xfrm>
          <a:prstGeom prst="rect">
            <a:avLst/>
          </a:prstGeom>
        </p:spPr>
        <p:txBody>
          <a:bodyPr lIns="45719" tIns="45719" rIns="45719" bIns="45719"/>
          <a:lstStyle/>
          <a:p>
            <a:pPr>
              <a:spcBef>
                <a:spcPts val="500"/>
              </a:spcBef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In Lecture 2, we learned retrieval models </a:t>
            </a:r>
          </a:p>
          <a:p>
            <a:pPr lvl="1" marL="800100" indent="-342900">
              <a:spcBef>
                <a:spcPts val="500"/>
              </a:spcBef>
              <a:buChar char="•"/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Compute score(q, d)</a:t>
            </a:r>
          </a:p>
          <a:p>
            <a:pPr lvl="1" marL="800100" indent="-342900">
              <a:spcBef>
                <a:spcPts val="500"/>
              </a:spcBef>
              <a:buChar char="•"/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Select the d that maximizes score(q, d)</a:t>
            </a:r>
          </a:p>
          <a:p>
            <a:pPr lvl="1" marL="800100" indent="-342900">
              <a:spcBef>
                <a:spcPts val="500"/>
              </a:spcBef>
              <a:buChar char="•"/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>
              <a:spcBef>
                <a:spcPts val="500"/>
              </a:spcBef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In an industry scale search engine, there could be trillions of q’s and billions of d’s</a:t>
            </a:r>
          </a:p>
          <a:p>
            <a:pPr lvl="1" marL="800100" indent="-342900">
              <a:spcBef>
                <a:spcPts val="500"/>
              </a:spcBef>
              <a:buChar char="•"/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For each query, search time complexity = O(|D|)</a:t>
            </a:r>
          </a:p>
          <a:p>
            <a:pPr lvl="1" marL="800100" indent="-342900">
              <a:spcBef>
                <a:spcPts val="500"/>
              </a:spcBef>
              <a:buChar char="•"/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Solution for faster retrieval: inverted index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Inverted index"/>
          <p:cNvSpPr txBox="1"/>
          <p:nvPr>
            <p:ph type="title" idx="4294967295"/>
          </p:nvPr>
        </p:nvSpPr>
        <p:spPr>
          <a:xfrm>
            <a:off x="386860" y="528637"/>
            <a:ext cx="10550771" cy="657450"/>
          </a:xfrm>
          <a:prstGeom prst="rect">
            <a:avLst/>
          </a:prstGeom>
        </p:spPr>
        <p:txBody>
          <a:bodyPr lIns="45719" tIns="45719" rIns="45719" bIns="45719" anchor="t"/>
          <a:lstStyle>
            <a:lvl1pPr algn="l">
              <a:defRPr b="1"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Inverted index</a:t>
            </a:r>
          </a:p>
        </p:txBody>
      </p:sp>
      <p:sp>
        <p:nvSpPr>
          <p:cNvPr id="94" name="Slide Number"/>
          <p:cNvSpPr txBox="1"/>
          <p:nvPr>
            <p:ph type="sldNum" sz="quarter" idx="4294967295"/>
          </p:nvPr>
        </p:nvSpPr>
        <p:spPr>
          <a:xfrm>
            <a:off x="10857975" y="6049983"/>
            <a:ext cx="225402" cy="35522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8" tIns="35718" rIns="35718" bIns="35718" anchor="t"/>
          <a:lstStyle>
            <a:lvl1pPr algn="ctr" defTabSz="410765">
              <a:defRPr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  <p:pic>
        <p:nvPicPr>
          <p:cNvPr id="95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308100" y="795098"/>
            <a:ext cx="9563162" cy="4430810"/>
          </a:xfrm>
          <a:prstGeom prst="rect">
            <a:avLst/>
          </a:prstGeom>
          <a:ln w="12700">
            <a:miter lim="400000"/>
          </a:ln>
        </p:spPr>
      </p:pic>
      <p:sp>
        <p:nvSpPr>
          <p:cNvPr id="96" name="time complexity: O(#unique words in q x avg_len(postings lists))"/>
          <p:cNvSpPr txBox="1"/>
          <p:nvPr/>
        </p:nvSpPr>
        <p:spPr>
          <a:xfrm>
            <a:off x="750429" y="5276048"/>
            <a:ext cx="9823633" cy="4124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lnSpc>
                <a:spcPts val="4000"/>
              </a:lnSpc>
              <a:defRPr i="1"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time complexity: O(#unique words in q x avg_len(postings lists))</a:t>
            </a:r>
          </a:p>
        </p:txBody>
      </p:sp>
      <p:pic>
        <p:nvPicPr>
          <p:cNvPr id="97" name="latex-image-1.pdf" descr="latex-image-1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463069" y="5870113"/>
            <a:ext cx="873670" cy="35522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roblems with inverted indexing"/>
          <p:cNvSpPr txBox="1"/>
          <p:nvPr>
            <p:ph type="title" idx="4294967295"/>
          </p:nvPr>
        </p:nvSpPr>
        <p:spPr>
          <a:xfrm>
            <a:off x="386860" y="528637"/>
            <a:ext cx="10550771" cy="657450"/>
          </a:xfrm>
          <a:prstGeom prst="rect">
            <a:avLst/>
          </a:prstGeom>
        </p:spPr>
        <p:txBody>
          <a:bodyPr lIns="45719" tIns="45719" rIns="45719" bIns="45719" anchor="t"/>
          <a:lstStyle>
            <a:lvl1pPr algn="l">
              <a:defRPr b="1"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Problems with inverted indexing</a:t>
            </a:r>
          </a:p>
        </p:txBody>
      </p:sp>
      <p:sp>
        <p:nvSpPr>
          <p:cNvPr id="102" name="Slide Number"/>
          <p:cNvSpPr txBox="1"/>
          <p:nvPr>
            <p:ph type="sldNum" sz="quarter" idx="4294967295"/>
          </p:nvPr>
        </p:nvSpPr>
        <p:spPr>
          <a:xfrm>
            <a:off x="10857975" y="6049983"/>
            <a:ext cx="225402" cy="35522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8" tIns="35718" rIns="35718" bIns="35718" anchor="t"/>
          <a:lstStyle>
            <a:lvl1pPr algn="ctr" defTabSz="410765">
              <a:defRPr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103" name="Data processing…"/>
          <p:cNvSpPr txBox="1"/>
          <p:nvPr>
            <p:ph type="body" sz="half" idx="4294967295"/>
          </p:nvPr>
        </p:nvSpPr>
        <p:spPr>
          <a:xfrm>
            <a:off x="600769" y="1544531"/>
            <a:ext cx="5539569" cy="4407764"/>
          </a:xfrm>
          <a:prstGeom prst="rect">
            <a:avLst/>
          </a:prstGeom>
        </p:spPr>
        <p:txBody>
          <a:bodyPr lIns="45719" tIns="45719" rIns="45719" bIns="45719"/>
          <a:lstStyle/>
          <a:p>
            <a:pPr>
              <a:spcBef>
                <a:spcPts val="500"/>
              </a:spcBef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Data processing</a:t>
            </a:r>
          </a:p>
          <a:p>
            <a:pPr lvl="1" marL="800100" indent="-342900">
              <a:spcBef>
                <a:spcPts val="500"/>
              </a:spcBef>
              <a:buChar char="•"/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Choosing the unit for indexing</a:t>
            </a:r>
          </a:p>
          <a:p>
            <a:pPr lvl="1" marL="800100" indent="-342900">
              <a:spcBef>
                <a:spcPts val="500"/>
              </a:spcBef>
              <a:buChar char="•"/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Determining the vocabulary</a:t>
            </a:r>
          </a:p>
          <a:p>
            <a:pPr lvl="1" marL="800100" indent="-342900">
              <a:spcBef>
                <a:spcPts val="500"/>
              </a:spcBef>
              <a:buChar char="•"/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>
              <a:spcBef>
                <a:spcPts val="500"/>
              </a:spcBef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Constructing/speeding up inverted index</a:t>
            </a:r>
          </a:p>
          <a:p>
            <a:pPr lvl="1" marL="800100" indent="-342900">
              <a:spcBef>
                <a:spcPts val="500"/>
              </a:spcBef>
              <a:buChar char="•"/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Skipping index</a:t>
            </a:r>
          </a:p>
          <a:p>
            <a:pPr lvl="1" marL="800100" indent="-342900">
              <a:spcBef>
                <a:spcPts val="500"/>
              </a:spcBef>
              <a:buChar char="•"/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Prefix indexing</a:t>
            </a:r>
          </a:p>
          <a:p>
            <a:pPr lvl="1" marL="800100" indent="-342900">
              <a:spcBef>
                <a:spcPts val="500"/>
              </a:spcBef>
              <a:buChar char="•"/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Indexing with blocks</a:t>
            </a:r>
          </a:p>
          <a:p>
            <a:pPr lvl="1" marL="800100" indent="-342900">
              <a:spcBef>
                <a:spcPts val="500"/>
              </a:spcBef>
              <a:buChar char="•"/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MapReduce</a:t>
            </a:r>
          </a:p>
        </p:txBody>
      </p:sp>
      <p:sp>
        <p:nvSpPr>
          <p:cNvPr id="104" name="Index compression…"/>
          <p:cNvSpPr txBox="1"/>
          <p:nvPr/>
        </p:nvSpPr>
        <p:spPr>
          <a:xfrm>
            <a:off x="6507368" y="1544531"/>
            <a:ext cx="5539568" cy="44077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 marL="3429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Index compression</a:t>
            </a:r>
          </a:p>
          <a:p>
            <a:pPr marL="3429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 marL="3429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 marL="3429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 marL="3429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 marL="3429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 marL="3429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Other issues</a:t>
            </a:r>
          </a:p>
          <a:p>
            <a:pPr lvl="1" marL="8001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Indexing position</a:t>
            </a:r>
          </a:p>
          <a:p>
            <a:pPr lvl="1" marL="8001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Spelling correction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Choosing the correct document unit for indexing"/>
          <p:cNvSpPr txBox="1"/>
          <p:nvPr>
            <p:ph type="title" idx="4294967295"/>
          </p:nvPr>
        </p:nvSpPr>
        <p:spPr>
          <a:xfrm>
            <a:off x="386860" y="528637"/>
            <a:ext cx="10550771" cy="657450"/>
          </a:xfrm>
          <a:prstGeom prst="rect">
            <a:avLst/>
          </a:prstGeom>
        </p:spPr>
        <p:txBody>
          <a:bodyPr lIns="45719" tIns="45719" rIns="45719" bIns="45719" anchor="t"/>
          <a:lstStyle>
            <a:lvl1pPr algn="l">
              <a:defRPr b="1"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Choosing the correct document unit for indexing</a:t>
            </a:r>
          </a:p>
        </p:txBody>
      </p:sp>
      <p:sp>
        <p:nvSpPr>
          <p:cNvPr id="109" name="Slide Number"/>
          <p:cNvSpPr txBox="1"/>
          <p:nvPr>
            <p:ph type="sldNum" sz="quarter" idx="4294967295"/>
          </p:nvPr>
        </p:nvSpPr>
        <p:spPr>
          <a:xfrm>
            <a:off x="10857975" y="6049983"/>
            <a:ext cx="225402" cy="35522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8" tIns="35718" rIns="35718" bIns="35718" anchor="t"/>
          <a:lstStyle>
            <a:lvl1pPr algn="ctr" defTabSz="410765">
              <a:defRPr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110" name="Documents often consists of sub documents…"/>
          <p:cNvSpPr txBox="1"/>
          <p:nvPr>
            <p:ph type="body" idx="4294967295"/>
          </p:nvPr>
        </p:nvSpPr>
        <p:spPr>
          <a:xfrm>
            <a:off x="600769" y="1544531"/>
            <a:ext cx="10990462" cy="4147008"/>
          </a:xfrm>
          <a:prstGeom prst="rect">
            <a:avLst/>
          </a:prstGeom>
        </p:spPr>
        <p:txBody>
          <a:bodyPr lIns="45719" tIns="45719" rIns="45719" bIns="45719"/>
          <a:lstStyle/>
          <a:p>
            <a:pPr>
              <a:spcBef>
                <a:spcPts val="500"/>
              </a:spcBef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Documents often consists of sub documents</a:t>
            </a:r>
          </a:p>
          <a:p>
            <a:pPr lvl="1" marL="800100" indent="-342900">
              <a:spcBef>
                <a:spcPts val="500"/>
              </a:spcBef>
              <a:buChar char="•"/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e.g., email contains multiple attached documents</a:t>
            </a:r>
          </a:p>
          <a:p>
            <a:pPr lvl="1" marL="800100" indent="-342900">
              <a:spcBef>
                <a:spcPts val="500"/>
              </a:spcBef>
              <a:buChar char="•"/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>
              <a:spcBef>
                <a:spcPts val="500"/>
              </a:spcBef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Trade-off on the unit size</a:t>
            </a:r>
          </a:p>
          <a:p>
            <a:pPr lvl="1" marL="800100" indent="-342900">
              <a:spcBef>
                <a:spcPts val="500"/>
              </a:spcBef>
              <a:buChar char="•"/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Smaller units: missing important passages</a:t>
            </a:r>
          </a:p>
          <a:p>
            <a:pPr lvl="1" marL="800100" indent="-342900">
              <a:spcBef>
                <a:spcPts val="500"/>
              </a:spcBef>
              <a:buChar char="•"/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Larger unit: gets spurious matches, e.g., ….</a:t>
            </a:r>
            <a:r>
              <a:rPr b="1">
                <a:solidFill>
                  <a:srgbClr val="FF2600"/>
                </a:solidFill>
              </a:rPr>
              <a:t>text</a:t>
            </a:r>
            <a:r>
              <a:t> messages….gold </a:t>
            </a:r>
            <a:r>
              <a:rPr b="1">
                <a:solidFill>
                  <a:srgbClr val="FF2600"/>
                </a:solidFill>
              </a:rPr>
              <a:t>mining</a:t>
            </a:r>
            <a:r>
              <a:t>…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Determining the vocabulary"/>
          <p:cNvSpPr txBox="1"/>
          <p:nvPr>
            <p:ph type="title" idx="4294967295"/>
          </p:nvPr>
        </p:nvSpPr>
        <p:spPr>
          <a:xfrm>
            <a:off x="386860" y="528637"/>
            <a:ext cx="10550771" cy="657450"/>
          </a:xfrm>
          <a:prstGeom prst="rect">
            <a:avLst/>
          </a:prstGeom>
        </p:spPr>
        <p:txBody>
          <a:bodyPr lIns="45719" tIns="45719" rIns="45719" bIns="45719" anchor="t"/>
          <a:lstStyle>
            <a:lvl1pPr algn="l">
              <a:defRPr b="1"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Determining the vocabulary</a:t>
            </a:r>
          </a:p>
        </p:txBody>
      </p:sp>
      <p:sp>
        <p:nvSpPr>
          <p:cNvPr id="115" name="Slide Number"/>
          <p:cNvSpPr txBox="1"/>
          <p:nvPr>
            <p:ph type="sldNum" sz="quarter" idx="4294967295"/>
          </p:nvPr>
        </p:nvSpPr>
        <p:spPr>
          <a:xfrm>
            <a:off x="10857975" y="6049983"/>
            <a:ext cx="225402" cy="35522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8" tIns="35718" rIns="35718" bIns="35718" anchor="t"/>
          <a:lstStyle>
            <a:lvl1pPr algn="ctr" defTabSz="410765">
              <a:defRPr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116" name="Tokenization…"/>
          <p:cNvSpPr txBox="1"/>
          <p:nvPr>
            <p:ph type="body" sz="half" idx="4294967295"/>
          </p:nvPr>
        </p:nvSpPr>
        <p:spPr>
          <a:xfrm>
            <a:off x="600769" y="1544531"/>
            <a:ext cx="5925399" cy="4215490"/>
          </a:xfrm>
          <a:prstGeom prst="rect">
            <a:avLst/>
          </a:prstGeom>
        </p:spPr>
        <p:txBody>
          <a:bodyPr lIns="45719" tIns="45719" rIns="45719" bIns="45719"/>
          <a:lstStyle/>
          <a:p>
            <a:pPr>
              <a:spcBef>
                <a:spcPts val="500"/>
              </a:spcBef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Tokenization</a:t>
            </a:r>
          </a:p>
          <a:p>
            <a:pPr>
              <a:spcBef>
                <a:spcPts val="500"/>
              </a:spcBef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>
              <a:spcBef>
                <a:spcPts val="500"/>
              </a:spcBef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 lvl="1" marL="800100" indent="-342900">
              <a:spcBef>
                <a:spcPts val="500"/>
              </a:spcBef>
              <a:buChar char="•"/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o’neil, aren’t, C#</a:t>
            </a:r>
          </a:p>
          <a:p>
            <a:pPr>
              <a:spcBef>
                <a:spcPts val="500"/>
              </a:spcBef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>
              <a:spcBef>
                <a:spcPts val="500"/>
              </a:spcBef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Dropping stop words</a:t>
            </a:r>
          </a:p>
          <a:p>
            <a:pPr lvl="1" marL="800100" indent="-342900">
              <a:spcBef>
                <a:spcPts val="500"/>
              </a:spcBef>
              <a:buChar char="•"/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Stop words are common terms</a:t>
            </a:r>
          </a:p>
          <a:p>
            <a:pPr lvl="1" marL="800100" indent="-342900">
              <a:spcBef>
                <a:spcPts val="500"/>
              </a:spcBef>
              <a:buChar char="•"/>
              <a:defRPr b="1" sz="2400">
                <a:solidFill>
                  <a:srgbClr val="FF26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Web search engines generally do not use stop words!</a:t>
            </a:r>
          </a:p>
        </p:txBody>
      </p:sp>
      <p:pic>
        <p:nvPicPr>
          <p:cNvPr id="117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495457" y="2128063"/>
            <a:ext cx="6333577" cy="755907"/>
          </a:xfrm>
          <a:prstGeom prst="rect">
            <a:avLst/>
          </a:prstGeom>
          <a:ln w="12700">
            <a:miter lim="400000"/>
          </a:ln>
        </p:spPr>
      </p:pic>
      <p:pic>
        <p:nvPicPr>
          <p:cNvPr id="118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126677" y="3260368"/>
            <a:ext cx="3596219" cy="279367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ThemeILtemplates">
  <a:themeElements>
    <a:clrScheme name="ThemeILtemplates">
      <a:dk1>
        <a:srgbClr val="131F33"/>
      </a:dk1>
      <a:lt1>
        <a:srgbClr val="332C20"/>
      </a:lt1>
      <a:dk2>
        <a:srgbClr val="A7A7A7"/>
      </a:dk2>
      <a:lt2>
        <a:srgbClr val="535353"/>
      </a:lt2>
      <a:accent1>
        <a:srgbClr val="131F33"/>
      </a:accent1>
      <a:accent2>
        <a:srgbClr val="FA6300"/>
      </a:accent2>
      <a:accent3>
        <a:srgbClr val="555555"/>
      </a:accent3>
      <a:accent4>
        <a:srgbClr val="888888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ThemeILtemplates">
      <a:majorFont>
        <a:latin typeface="Helvetica"/>
        <a:ea typeface="Helvetica"/>
        <a:cs typeface="Helvetica"/>
      </a:majorFont>
      <a:minorFont>
        <a:latin typeface="Trebuchet MS"/>
        <a:ea typeface="Trebuchet MS"/>
        <a:cs typeface="Trebuchet MS"/>
      </a:minorFont>
    </a:fontScheme>
    <a:fmtScheme name="ThemeILtemplat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32C20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chemeClr val="accent1"/>
            </a:solidFill>
            <a:effectLst/>
            <a:uFillTx/>
            <a:latin typeface="+mn-lt"/>
            <a:ea typeface="+mn-ea"/>
            <a:cs typeface="+mn-c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chemeClr val="accent1"/>
            </a:solidFill>
            <a:effectLst/>
            <a:uFillTx/>
            <a:latin typeface="+mn-lt"/>
            <a:ea typeface="+mn-ea"/>
            <a:cs typeface="+mn-c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ThemeILtemplates">
  <a:themeElements>
    <a:clrScheme name="ThemeILtemplates">
      <a:dk1>
        <a:srgbClr val="131F33"/>
      </a:dk1>
      <a:lt1>
        <a:srgbClr val="332C20"/>
      </a:lt1>
      <a:dk2>
        <a:srgbClr val="A7A7A7"/>
      </a:dk2>
      <a:lt2>
        <a:srgbClr val="535353"/>
      </a:lt2>
      <a:accent1>
        <a:srgbClr val="131F33"/>
      </a:accent1>
      <a:accent2>
        <a:srgbClr val="FA6300"/>
      </a:accent2>
      <a:accent3>
        <a:srgbClr val="555555"/>
      </a:accent3>
      <a:accent4>
        <a:srgbClr val="888888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ThemeILtemplates">
      <a:majorFont>
        <a:latin typeface="Helvetica"/>
        <a:ea typeface="Helvetica"/>
        <a:cs typeface="Helvetica"/>
      </a:majorFont>
      <a:minorFont>
        <a:latin typeface="Trebuchet MS"/>
        <a:ea typeface="Trebuchet MS"/>
        <a:cs typeface="Trebuchet MS"/>
      </a:minorFont>
    </a:fontScheme>
    <a:fmtScheme name="ThemeILtemplat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32C20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chemeClr val="accent1"/>
            </a:solidFill>
            <a:effectLst/>
            <a:uFillTx/>
            <a:latin typeface="+mn-lt"/>
            <a:ea typeface="+mn-ea"/>
            <a:cs typeface="+mn-c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chemeClr val="accent1"/>
            </a:solidFill>
            <a:effectLst/>
            <a:uFillTx/>
            <a:latin typeface="+mn-lt"/>
            <a:ea typeface="+mn-ea"/>
            <a:cs typeface="+mn-c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