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n-lt"/>
        <a:ea typeface="+mn-ea"/>
        <a:cs typeface="+mn-cs"/>
        <a:sym typeface="Trebuchet MS"/>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n-lt"/>
        <a:ea typeface="+mn-ea"/>
        <a:cs typeface="+mn-cs"/>
        <a:sym typeface="Trebuchet MS"/>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n-lt"/>
        <a:ea typeface="+mn-ea"/>
        <a:cs typeface="+mn-cs"/>
        <a:sym typeface="Trebuchet MS"/>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n-lt"/>
        <a:ea typeface="+mn-ea"/>
        <a:cs typeface="+mn-cs"/>
        <a:sym typeface="Trebuchet MS"/>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n-lt"/>
        <a:ea typeface="+mn-ea"/>
        <a:cs typeface="+mn-cs"/>
        <a:sym typeface="Trebuchet MS"/>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n-lt"/>
        <a:ea typeface="+mn-ea"/>
        <a:cs typeface="+mn-cs"/>
        <a:sym typeface="Trebuchet MS"/>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n-lt"/>
        <a:ea typeface="+mn-ea"/>
        <a:cs typeface="+mn-cs"/>
        <a:sym typeface="Trebuchet MS"/>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n-lt"/>
        <a:ea typeface="+mn-ea"/>
        <a:cs typeface="+mn-cs"/>
        <a:sym typeface="Trebuchet MS"/>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n-lt"/>
        <a:ea typeface="+mn-ea"/>
        <a:cs typeface="+mn-cs"/>
        <a:sym typeface="Trebuchet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chemeClr val="accent1"/>
        </a:fontRef>
        <a:schemeClr val="accent1"/>
      </a:tcTxStyle>
      <a:tcStyle>
        <a:tcBdr>
          <a:left>
            <a:ln w="12700" cap="flat">
              <a:solidFill>
                <a:srgbClr val="332C20"/>
              </a:solidFill>
              <a:prstDash val="solid"/>
              <a:round/>
            </a:ln>
          </a:left>
          <a:right>
            <a:ln w="12700" cap="flat">
              <a:solidFill>
                <a:srgbClr val="332C20"/>
              </a:solidFill>
              <a:prstDash val="solid"/>
              <a:round/>
            </a:ln>
          </a:right>
          <a:top>
            <a:ln w="12700" cap="flat">
              <a:solidFill>
                <a:srgbClr val="332C20"/>
              </a:solidFill>
              <a:prstDash val="solid"/>
              <a:round/>
            </a:ln>
          </a:top>
          <a:bottom>
            <a:ln w="12700" cap="flat">
              <a:solidFill>
                <a:srgbClr val="332C20"/>
              </a:solidFill>
              <a:prstDash val="solid"/>
              <a:round/>
            </a:ln>
          </a:bottom>
          <a:insideH>
            <a:ln w="12700" cap="flat">
              <a:solidFill>
                <a:srgbClr val="332C20"/>
              </a:solidFill>
              <a:prstDash val="solid"/>
              <a:round/>
            </a:ln>
          </a:insideH>
          <a:insideV>
            <a:ln w="12700" cap="flat">
              <a:solidFill>
                <a:srgbClr val="332C20"/>
              </a:solidFill>
              <a:prstDash val="solid"/>
              <a:round/>
            </a:ln>
          </a:insideV>
        </a:tcBdr>
        <a:fill>
          <a:solidFill>
            <a:srgbClr val="CACBCC"/>
          </a:solidFill>
        </a:fill>
      </a:tcStyle>
    </a:wholeTbl>
    <a:band2H>
      <a:tcTxStyle b="def" i="def"/>
      <a:tcStyle>
        <a:tcBdr/>
        <a:fill>
          <a:solidFill>
            <a:srgbClr val="E6E7E7"/>
          </a:solidFill>
        </a:fill>
      </a:tcStyle>
    </a:band2H>
    <a:firstCol>
      <a:tcTxStyle b="on" i="off">
        <a:fontRef idx="minor">
          <a:srgbClr val="332C20"/>
        </a:fontRef>
        <a:srgbClr val="332C20"/>
      </a:tcTxStyle>
      <a:tcStyle>
        <a:tcBdr>
          <a:left>
            <a:ln w="12700" cap="flat">
              <a:solidFill>
                <a:srgbClr val="332C20"/>
              </a:solidFill>
              <a:prstDash val="solid"/>
              <a:round/>
            </a:ln>
          </a:left>
          <a:right>
            <a:ln w="12700" cap="flat">
              <a:solidFill>
                <a:srgbClr val="332C20"/>
              </a:solidFill>
              <a:prstDash val="solid"/>
              <a:round/>
            </a:ln>
          </a:right>
          <a:top>
            <a:ln w="12700" cap="flat">
              <a:solidFill>
                <a:srgbClr val="332C20"/>
              </a:solidFill>
              <a:prstDash val="solid"/>
              <a:round/>
            </a:ln>
          </a:top>
          <a:bottom>
            <a:ln w="12700" cap="flat">
              <a:solidFill>
                <a:srgbClr val="332C20"/>
              </a:solidFill>
              <a:prstDash val="solid"/>
              <a:round/>
            </a:ln>
          </a:bottom>
          <a:insideH>
            <a:ln w="12700" cap="flat">
              <a:solidFill>
                <a:srgbClr val="332C20"/>
              </a:solidFill>
              <a:prstDash val="solid"/>
              <a:round/>
            </a:ln>
          </a:insideH>
          <a:insideV>
            <a:ln w="12700" cap="flat">
              <a:solidFill>
                <a:srgbClr val="332C20"/>
              </a:solidFill>
              <a:prstDash val="solid"/>
              <a:round/>
            </a:ln>
          </a:insideV>
        </a:tcBdr>
        <a:fill>
          <a:solidFill>
            <a:schemeClr val="accent1"/>
          </a:solidFill>
        </a:fill>
      </a:tcStyle>
    </a:firstCol>
    <a:lastRow>
      <a:tcTxStyle b="on" i="off">
        <a:fontRef idx="minor">
          <a:srgbClr val="332C20"/>
        </a:fontRef>
        <a:srgbClr val="332C20"/>
      </a:tcTxStyle>
      <a:tcStyle>
        <a:tcBdr>
          <a:left>
            <a:ln w="12700" cap="flat">
              <a:solidFill>
                <a:srgbClr val="332C20"/>
              </a:solidFill>
              <a:prstDash val="solid"/>
              <a:round/>
            </a:ln>
          </a:left>
          <a:right>
            <a:ln w="12700" cap="flat">
              <a:solidFill>
                <a:srgbClr val="332C20"/>
              </a:solidFill>
              <a:prstDash val="solid"/>
              <a:round/>
            </a:ln>
          </a:right>
          <a:top>
            <a:ln w="38100" cap="flat">
              <a:solidFill>
                <a:srgbClr val="332C20"/>
              </a:solidFill>
              <a:prstDash val="solid"/>
              <a:round/>
            </a:ln>
          </a:top>
          <a:bottom>
            <a:ln w="12700" cap="flat">
              <a:solidFill>
                <a:srgbClr val="332C20"/>
              </a:solidFill>
              <a:prstDash val="solid"/>
              <a:round/>
            </a:ln>
          </a:bottom>
          <a:insideH>
            <a:ln w="12700" cap="flat">
              <a:solidFill>
                <a:srgbClr val="332C20"/>
              </a:solidFill>
              <a:prstDash val="solid"/>
              <a:round/>
            </a:ln>
          </a:insideH>
          <a:insideV>
            <a:ln w="12700" cap="flat">
              <a:solidFill>
                <a:srgbClr val="332C20"/>
              </a:solidFill>
              <a:prstDash val="solid"/>
              <a:round/>
            </a:ln>
          </a:insideV>
        </a:tcBdr>
        <a:fill>
          <a:solidFill>
            <a:schemeClr val="accent1"/>
          </a:solidFill>
        </a:fill>
      </a:tcStyle>
    </a:lastRow>
    <a:firstRow>
      <a:tcTxStyle b="on" i="off">
        <a:fontRef idx="minor">
          <a:srgbClr val="332C20"/>
        </a:fontRef>
        <a:srgbClr val="332C20"/>
      </a:tcTxStyle>
      <a:tcStyle>
        <a:tcBdr>
          <a:left>
            <a:ln w="12700" cap="flat">
              <a:solidFill>
                <a:srgbClr val="332C20"/>
              </a:solidFill>
              <a:prstDash val="solid"/>
              <a:round/>
            </a:ln>
          </a:left>
          <a:right>
            <a:ln w="12700" cap="flat">
              <a:solidFill>
                <a:srgbClr val="332C20"/>
              </a:solidFill>
              <a:prstDash val="solid"/>
              <a:round/>
            </a:ln>
          </a:right>
          <a:top>
            <a:ln w="12700" cap="flat">
              <a:solidFill>
                <a:srgbClr val="332C20"/>
              </a:solidFill>
              <a:prstDash val="solid"/>
              <a:round/>
            </a:ln>
          </a:top>
          <a:bottom>
            <a:ln w="38100" cap="flat">
              <a:solidFill>
                <a:srgbClr val="332C20"/>
              </a:solidFill>
              <a:prstDash val="solid"/>
              <a:round/>
            </a:ln>
          </a:bottom>
          <a:insideH>
            <a:ln w="12700" cap="flat">
              <a:solidFill>
                <a:srgbClr val="332C20"/>
              </a:solidFill>
              <a:prstDash val="solid"/>
              <a:round/>
            </a:ln>
          </a:insideH>
          <a:insideV>
            <a:ln w="12700" cap="flat">
              <a:solidFill>
                <a:srgbClr val="332C20"/>
              </a:solidFill>
              <a:prstDash val="solid"/>
              <a:round/>
            </a:ln>
          </a:insideV>
        </a:tcBdr>
        <a:fill>
          <a:solidFill>
            <a:schemeClr val="accent1"/>
          </a:solidFill>
        </a:fill>
      </a:tcStyle>
    </a:firstRow>
  </a:tblStyle>
  <a:tblStyle styleId="{C7B018BB-80A7-4F77-B60F-C8B233D01FF8}" styleName="">
    <a:tblBg/>
    <a:wholeTbl>
      <a:tcTxStyle b="off" i="off">
        <a:fontRef idx="minor">
          <a:schemeClr val="accent1"/>
        </a:fontRef>
        <a:schemeClr val="accent1"/>
      </a:tcTxStyle>
      <a:tcStyle>
        <a:tcBdr>
          <a:left>
            <a:ln w="12700" cap="flat">
              <a:solidFill>
                <a:srgbClr val="332C20"/>
              </a:solidFill>
              <a:prstDash val="solid"/>
              <a:round/>
            </a:ln>
          </a:left>
          <a:right>
            <a:ln w="12700" cap="flat">
              <a:solidFill>
                <a:srgbClr val="332C20"/>
              </a:solidFill>
              <a:prstDash val="solid"/>
              <a:round/>
            </a:ln>
          </a:right>
          <a:top>
            <a:ln w="12700" cap="flat">
              <a:solidFill>
                <a:srgbClr val="332C20"/>
              </a:solidFill>
              <a:prstDash val="solid"/>
              <a:round/>
            </a:ln>
          </a:top>
          <a:bottom>
            <a:ln w="12700" cap="flat">
              <a:solidFill>
                <a:srgbClr val="332C20"/>
              </a:solidFill>
              <a:prstDash val="solid"/>
              <a:round/>
            </a:ln>
          </a:bottom>
          <a:insideH>
            <a:ln w="12700" cap="flat">
              <a:solidFill>
                <a:srgbClr val="332C20"/>
              </a:solidFill>
              <a:prstDash val="solid"/>
              <a:round/>
            </a:ln>
          </a:insideH>
          <a:insideV>
            <a:ln w="12700" cap="flat">
              <a:solidFill>
                <a:srgbClr val="332C20"/>
              </a:solidFill>
              <a:prstDash val="solid"/>
              <a:round/>
            </a:ln>
          </a:insideV>
        </a:tcBdr>
        <a:fill>
          <a:solidFill>
            <a:srgbClr val="D0D0D0"/>
          </a:solidFill>
        </a:fill>
      </a:tcStyle>
    </a:wholeTbl>
    <a:band2H>
      <a:tcTxStyle b="def" i="def"/>
      <a:tcStyle>
        <a:tcBdr/>
        <a:fill>
          <a:solidFill>
            <a:srgbClr val="E9E9E9"/>
          </a:solidFill>
        </a:fill>
      </a:tcStyle>
    </a:band2H>
    <a:firstCol>
      <a:tcTxStyle b="on" i="off">
        <a:fontRef idx="minor">
          <a:srgbClr val="332C20"/>
        </a:fontRef>
        <a:srgbClr val="332C20"/>
      </a:tcTxStyle>
      <a:tcStyle>
        <a:tcBdr>
          <a:left>
            <a:ln w="12700" cap="flat">
              <a:solidFill>
                <a:srgbClr val="332C20"/>
              </a:solidFill>
              <a:prstDash val="solid"/>
              <a:round/>
            </a:ln>
          </a:left>
          <a:right>
            <a:ln w="12700" cap="flat">
              <a:solidFill>
                <a:srgbClr val="332C20"/>
              </a:solidFill>
              <a:prstDash val="solid"/>
              <a:round/>
            </a:ln>
          </a:right>
          <a:top>
            <a:ln w="12700" cap="flat">
              <a:solidFill>
                <a:srgbClr val="332C20"/>
              </a:solidFill>
              <a:prstDash val="solid"/>
              <a:round/>
            </a:ln>
          </a:top>
          <a:bottom>
            <a:ln w="12700" cap="flat">
              <a:solidFill>
                <a:srgbClr val="332C20"/>
              </a:solidFill>
              <a:prstDash val="solid"/>
              <a:round/>
            </a:ln>
          </a:bottom>
          <a:insideH>
            <a:ln w="12700" cap="flat">
              <a:solidFill>
                <a:srgbClr val="332C20"/>
              </a:solidFill>
              <a:prstDash val="solid"/>
              <a:round/>
            </a:ln>
          </a:insideH>
          <a:insideV>
            <a:ln w="12700" cap="flat">
              <a:solidFill>
                <a:srgbClr val="332C20"/>
              </a:solidFill>
              <a:prstDash val="solid"/>
              <a:round/>
            </a:ln>
          </a:insideV>
        </a:tcBdr>
        <a:fill>
          <a:solidFill>
            <a:schemeClr val="accent3"/>
          </a:solidFill>
        </a:fill>
      </a:tcStyle>
    </a:firstCol>
    <a:lastRow>
      <a:tcTxStyle b="on" i="off">
        <a:fontRef idx="minor">
          <a:srgbClr val="332C20"/>
        </a:fontRef>
        <a:srgbClr val="332C20"/>
      </a:tcTxStyle>
      <a:tcStyle>
        <a:tcBdr>
          <a:left>
            <a:ln w="12700" cap="flat">
              <a:solidFill>
                <a:srgbClr val="332C20"/>
              </a:solidFill>
              <a:prstDash val="solid"/>
              <a:round/>
            </a:ln>
          </a:left>
          <a:right>
            <a:ln w="12700" cap="flat">
              <a:solidFill>
                <a:srgbClr val="332C20"/>
              </a:solidFill>
              <a:prstDash val="solid"/>
              <a:round/>
            </a:ln>
          </a:right>
          <a:top>
            <a:ln w="38100" cap="flat">
              <a:solidFill>
                <a:srgbClr val="332C20"/>
              </a:solidFill>
              <a:prstDash val="solid"/>
              <a:round/>
            </a:ln>
          </a:top>
          <a:bottom>
            <a:ln w="12700" cap="flat">
              <a:solidFill>
                <a:srgbClr val="332C20"/>
              </a:solidFill>
              <a:prstDash val="solid"/>
              <a:round/>
            </a:ln>
          </a:bottom>
          <a:insideH>
            <a:ln w="12700" cap="flat">
              <a:solidFill>
                <a:srgbClr val="332C20"/>
              </a:solidFill>
              <a:prstDash val="solid"/>
              <a:round/>
            </a:ln>
          </a:insideH>
          <a:insideV>
            <a:ln w="12700" cap="flat">
              <a:solidFill>
                <a:srgbClr val="332C20"/>
              </a:solidFill>
              <a:prstDash val="solid"/>
              <a:round/>
            </a:ln>
          </a:insideV>
        </a:tcBdr>
        <a:fill>
          <a:solidFill>
            <a:schemeClr val="accent3"/>
          </a:solidFill>
        </a:fill>
      </a:tcStyle>
    </a:lastRow>
    <a:firstRow>
      <a:tcTxStyle b="on" i="off">
        <a:fontRef idx="minor">
          <a:srgbClr val="332C20"/>
        </a:fontRef>
        <a:srgbClr val="332C20"/>
      </a:tcTxStyle>
      <a:tcStyle>
        <a:tcBdr>
          <a:left>
            <a:ln w="12700" cap="flat">
              <a:solidFill>
                <a:srgbClr val="332C20"/>
              </a:solidFill>
              <a:prstDash val="solid"/>
              <a:round/>
            </a:ln>
          </a:left>
          <a:right>
            <a:ln w="12700" cap="flat">
              <a:solidFill>
                <a:srgbClr val="332C20"/>
              </a:solidFill>
              <a:prstDash val="solid"/>
              <a:round/>
            </a:ln>
          </a:right>
          <a:top>
            <a:ln w="12700" cap="flat">
              <a:solidFill>
                <a:srgbClr val="332C20"/>
              </a:solidFill>
              <a:prstDash val="solid"/>
              <a:round/>
            </a:ln>
          </a:top>
          <a:bottom>
            <a:ln w="38100" cap="flat">
              <a:solidFill>
                <a:srgbClr val="332C20"/>
              </a:solidFill>
              <a:prstDash val="solid"/>
              <a:round/>
            </a:ln>
          </a:bottom>
          <a:insideH>
            <a:ln w="12700" cap="flat">
              <a:solidFill>
                <a:srgbClr val="332C20"/>
              </a:solidFill>
              <a:prstDash val="solid"/>
              <a:round/>
            </a:ln>
          </a:insideH>
          <a:insideV>
            <a:ln w="12700" cap="flat">
              <a:solidFill>
                <a:srgbClr val="332C20"/>
              </a:solidFill>
              <a:prstDash val="solid"/>
              <a:round/>
            </a:ln>
          </a:insideV>
        </a:tcBdr>
        <a:fill>
          <a:solidFill>
            <a:schemeClr val="accent3"/>
          </a:solidFill>
        </a:fill>
      </a:tcStyle>
    </a:firstRow>
  </a:tblStyle>
  <a:tblStyle styleId="{EEE7283C-3CF3-47DC-8721-378D4A62B228}" styleName="">
    <a:tblBg/>
    <a:wholeTbl>
      <a:tcTxStyle b="off" i="off">
        <a:fontRef idx="minor">
          <a:schemeClr val="accent1"/>
        </a:fontRef>
        <a:schemeClr val="accent1"/>
      </a:tcTxStyle>
      <a:tcStyle>
        <a:tcBdr>
          <a:left>
            <a:ln w="12700" cap="flat">
              <a:solidFill>
                <a:srgbClr val="332C20"/>
              </a:solidFill>
              <a:prstDash val="solid"/>
              <a:round/>
            </a:ln>
          </a:left>
          <a:right>
            <a:ln w="12700" cap="flat">
              <a:solidFill>
                <a:srgbClr val="332C20"/>
              </a:solidFill>
              <a:prstDash val="solid"/>
              <a:round/>
            </a:ln>
          </a:right>
          <a:top>
            <a:ln w="12700" cap="flat">
              <a:solidFill>
                <a:srgbClr val="332C20"/>
              </a:solidFill>
              <a:prstDash val="solid"/>
              <a:round/>
            </a:ln>
          </a:top>
          <a:bottom>
            <a:ln w="12700" cap="flat">
              <a:solidFill>
                <a:srgbClr val="332C20"/>
              </a:solidFill>
              <a:prstDash val="solid"/>
              <a:round/>
            </a:ln>
          </a:bottom>
          <a:insideH>
            <a:ln w="12700" cap="flat">
              <a:solidFill>
                <a:srgbClr val="332C20"/>
              </a:solidFill>
              <a:prstDash val="solid"/>
              <a:round/>
            </a:ln>
          </a:insideH>
          <a:insideV>
            <a:ln w="12700" cap="flat">
              <a:solidFill>
                <a:srgbClr val="332C20"/>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332C20"/>
        </a:fontRef>
        <a:srgbClr val="332C20"/>
      </a:tcTxStyle>
      <a:tcStyle>
        <a:tcBdr>
          <a:left>
            <a:ln w="12700" cap="flat">
              <a:solidFill>
                <a:srgbClr val="332C20"/>
              </a:solidFill>
              <a:prstDash val="solid"/>
              <a:round/>
            </a:ln>
          </a:left>
          <a:right>
            <a:ln w="12700" cap="flat">
              <a:solidFill>
                <a:srgbClr val="332C20"/>
              </a:solidFill>
              <a:prstDash val="solid"/>
              <a:round/>
            </a:ln>
          </a:right>
          <a:top>
            <a:ln w="12700" cap="flat">
              <a:solidFill>
                <a:srgbClr val="332C20"/>
              </a:solidFill>
              <a:prstDash val="solid"/>
              <a:round/>
            </a:ln>
          </a:top>
          <a:bottom>
            <a:ln w="12700" cap="flat">
              <a:solidFill>
                <a:srgbClr val="332C20"/>
              </a:solidFill>
              <a:prstDash val="solid"/>
              <a:round/>
            </a:ln>
          </a:bottom>
          <a:insideH>
            <a:ln w="12700" cap="flat">
              <a:solidFill>
                <a:srgbClr val="332C20"/>
              </a:solidFill>
              <a:prstDash val="solid"/>
              <a:round/>
            </a:ln>
          </a:insideH>
          <a:insideV>
            <a:ln w="12700" cap="flat">
              <a:solidFill>
                <a:srgbClr val="332C20"/>
              </a:solidFill>
              <a:prstDash val="solid"/>
              <a:round/>
            </a:ln>
          </a:insideV>
        </a:tcBdr>
        <a:fill>
          <a:solidFill>
            <a:schemeClr val="accent6"/>
          </a:solidFill>
        </a:fill>
      </a:tcStyle>
    </a:firstCol>
    <a:lastRow>
      <a:tcTxStyle b="on" i="off">
        <a:fontRef idx="minor">
          <a:srgbClr val="332C20"/>
        </a:fontRef>
        <a:srgbClr val="332C20"/>
      </a:tcTxStyle>
      <a:tcStyle>
        <a:tcBdr>
          <a:left>
            <a:ln w="12700" cap="flat">
              <a:solidFill>
                <a:srgbClr val="332C20"/>
              </a:solidFill>
              <a:prstDash val="solid"/>
              <a:round/>
            </a:ln>
          </a:left>
          <a:right>
            <a:ln w="12700" cap="flat">
              <a:solidFill>
                <a:srgbClr val="332C20"/>
              </a:solidFill>
              <a:prstDash val="solid"/>
              <a:round/>
            </a:ln>
          </a:right>
          <a:top>
            <a:ln w="38100" cap="flat">
              <a:solidFill>
                <a:srgbClr val="332C20"/>
              </a:solidFill>
              <a:prstDash val="solid"/>
              <a:round/>
            </a:ln>
          </a:top>
          <a:bottom>
            <a:ln w="12700" cap="flat">
              <a:solidFill>
                <a:srgbClr val="332C20"/>
              </a:solidFill>
              <a:prstDash val="solid"/>
              <a:round/>
            </a:ln>
          </a:bottom>
          <a:insideH>
            <a:ln w="12700" cap="flat">
              <a:solidFill>
                <a:srgbClr val="332C20"/>
              </a:solidFill>
              <a:prstDash val="solid"/>
              <a:round/>
            </a:ln>
          </a:insideH>
          <a:insideV>
            <a:ln w="12700" cap="flat">
              <a:solidFill>
                <a:srgbClr val="332C20"/>
              </a:solidFill>
              <a:prstDash val="solid"/>
              <a:round/>
            </a:ln>
          </a:insideV>
        </a:tcBdr>
        <a:fill>
          <a:solidFill>
            <a:schemeClr val="accent6"/>
          </a:solidFill>
        </a:fill>
      </a:tcStyle>
    </a:lastRow>
    <a:firstRow>
      <a:tcTxStyle b="on" i="off">
        <a:fontRef idx="minor">
          <a:srgbClr val="332C20"/>
        </a:fontRef>
        <a:srgbClr val="332C20"/>
      </a:tcTxStyle>
      <a:tcStyle>
        <a:tcBdr>
          <a:left>
            <a:ln w="12700" cap="flat">
              <a:solidFill>
                <a:srgbClr val="332C20"/>
              </a:solidFill>
              <a:prstDash val="solid"/>
              <a:round/>
            </a:ln>
          </a:left>
          <a:right>
            <a:ln w="12700" cap="flat">
              <a:solidFill>
                <a:srgbClr val="332C20"/>
              </a:solidFill>
              <a:prstDash val="solid"/>
              <a:round/>
            </a:ln>
          </a:right>
          <a:top>
            <a:ln w="12700" cap="flat">
              <a:solidFill>
                <a:srgbClr val="332C20"/>
              </a:solidFill>
              <a:prstDash val="solid"/>
              <a:round/>
            </a:ln>
          </a:top>
          <a:bottom>
            <a:ln w="38100" cap="flat">
              <a:solidFill>
                <a:srgbClr val="332C20"/>
              </a:solidFill>
              <a:prstDash val="solid"/>
              <a:round/>
            </a:ln>
          </a:bottom>
          <a:insideH>
            <a:ln w="12700" cap="flat">
              <a:solidFill>
                <a:srgbClr val="332C20"/>
              </a:solidFill>
              <a:prstDash val="solid"/>
              <a:round/>
            </a:ln>
          </a:insideH>
          <a:insideV>
            <a:ln w="12700" cap="flat">
              <a:solidFill>
                <a:srgbClr val="332C20"/>
              </a:solidFill>
              <a:prstDash val="solid"/>
              <a:round/>
            </a:ln>
          </a:insideV>
        </a:tcBdr>
        <a:fill>
          <a:solidFill>
            <a:schemeClr val="accent6"/>
          </a:solidFill>
        </a:fill>
      </a:tcStyle>
    </a:firstRow>
  </a:tblStyle>
  <a:tblStyle styleId="{CF821DB8-F4EB-4A41-A1BA-3FCAFE7338EE}" styleName="">
    <a:tblBg/>
    <a:wholeTbl>
      <a:tcTxStyle b="off" i="off">
        <a:fontRef idx="min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7"/>
          </a:solidFill>
        </a:fill>
      </a:tcStyle>
    </a:wholeTbl>
    <a:band2H>
      <a:tcTxStyle b="def" i="def"/>
      <a:tcStyle>
        <a:tcBdr/>
        <a:fill>
          <a:solidFill>
            <a:srgbClr val="332C20"/>
          </a:solidFill>
        </a:fill>
      </a:tcStyle>
    </a:band2H>
    <a:firstCol>
      <a:tcTxStyle b="on" i="off">
        <a:fontRef idx="minor">
          <a:srgbClr val="332C20"/>
        </a:fontRef>
        <a:srgbClr val="332C2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1"/>
        </a:fontRef>
        <a:schemeClr val="accent1"/>
      </a:tcTxStyle>
      <a:tcStyle>
        <a:tcBdr>
          <a:left>
            <a:ln w="12700" cap="flat">
              <a:noFill/>
              <a:miter lim="400000"/>
            </a:ln>
          </a:left>
          <a:right>
            <a:ln w="12700" cap="flat">
              <a:noFill/>
              <a:miter lim="400000"/>
            </a:ln>
          </a:right>
          <a:top>
            <a:ln w="508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rgbClr val="332C20"/>
          </a:solidFill>
        </a:fill>
      </a:tcStyle>
    </a:lastRow>
    <a:firstRow>
      <a:tcTxStyle b="on" i="off">
        <a:fontRef idx="minor">
          <a:srgbClr val="332C20"/>
        </a:fontRef>
        <a:srgbClr val="332C20"/>
      </a:tcTxStyle>
      <a:tcStyle>
        <a:tcBdr>
          <a:left>
            <a:ln w="12700" cap="flat">
              <a:noFill/>
              <a:miter lim="400000"/>
            </a:ln>
          </a:left>
          <a:right>
            <a:ln w="12700" cap="flat">
              <a:noFill/>
              <a:miter lim="400000"/>
            </a:ln>
          </a:right>
          <a:top>
            <a:ln w="254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1"/>
        </a:fontRef>
        <a:schemeClr val="accent1"/>
      </a:tcTxStyle>
      <a:tcStyle>
        <a:tcBdr>
          <a:left>
            <a:ln w="12700" cap="flat">
              <a:solidFill>
                <a:srgbClr val="332C20"/>
              </a:solidFill>
              <a:prstDash val="solid"/>
              <a:round/>
            </a:ln>
          </a:left>
          <a:right>
            <a:ln w="12700" cap="flat">
              <a:solidFill>
                <a:srgbClr val="332C20"/>
              </a:solidFill>
              <a:prstDash val="solid"/>
              <a:round/>
            </a:ln>
          </a:right>
          <a:top>
            <a:ln w="12700" cap="flat">
              <a:solidFill>
                <a:srgbClr val="332C20"/>
              </a:solidFill>
              <a:prstDash val="solid"/>
              <a:round/>
            </a:ln>
          </a:top>
          <a:bottom>
            <a:ln w="12700" cap="flat">
              <a:solidFill>
                <a:srgbClr val="332C20"/>
              </a:solidFill>
              <a:prstDash val="solid"/>
              <a:round/>
            </a:ln>
          </a:bottom>
          <a:insideH>
            <a:ln w="12700" cap="flat">
              <a:solidFill>
                <a:srgbClr val="332C20"/>
              </a:solidFill>
              <a:prstDash val="solid"/>
              <a:round/>
            </a:ln>
          </a:insideH>
          <a:insideV>
            <a:ln w="12700" cap="flat">
              <a:solidFill>
                <a:srgbClr val="332C20"/>
              </a:solidFill>
              <a:prstDash val="solid"/>
              <a:round/>
            </a:ln>
          </a:insideV>
        </a:tcBdr>
        <a:fill>
          <a:solidFill>
            <a:srgbClr val="CACBCC"/>
          </a:solidFill>
        </a:fill>
      </a:tcStyle>
    </a:wholeTbl>
    <a:band2H>
      <a:tcTxStyle b="def" i="def"/>
      <a:tcStyle>
        <a:tcBdr/>
        <a:fill>
          <a:solidFill>
            <a:srgbClr val="E6E7E7"/>
          </a:solidFill>
        </a:fill>
      </a:tcStyle>
    </a:band2H>
    <a:firstCol>
      <a:tcTxStyle b="on" i="off">
        <a:fontRef idx="minor">
          <a:srgbClr val="332C20"/>
        </a:fontRef>
        <a:srgbClr val="332C20"/>
      </a:tcTxStyle>
      <a:tcStyle>
        <a:tcBdr>
          <a:left>
            <a:ln w="12700" cap="flat">
              <a:solidFill>
                <a:srgbClr val="332C20"/>
              </a:solidFill>
              <a:prstDash val="solid"/>
              <a:round/>
            </a:ln>
          </a:left>
          <a:right>
            <a:ln w="12700" cap="flat">
              <a:solidFill>
                <a:srgbClr val="332C20"/>
              </a:solidFill>
              <a:prstDash val="solid"/>
              <a:round/>
            </a:ln>
          </a:right>
          <a:top>
            <a:ln w="12700" cap="flat">
              <a:solidFill>
                <a:srgbClr val="332C20"/>
              </a:solidFill>
              <a:prstDash val="solid"/>
              <a:round/>
            </a:ln>
          </a:top>
          <a:bottom>
            <a:ln w="12700" cap="flat">
              <a:solidFill>
                <a:srgbClr val="332C20"/>
              </a:solidFill>
              <a:prstDash val="solid"/>
              <a:round/>
            </a:ln>
          </a:bottom>
          <a:insideH>
            <a:ln w="12700" cap="flat">
              <a:solidFill>
                <a:srgbClr val="332C20"/>
              </a:solidFill>
              <a:prstDash val="solid"/>
              <a:round/>
            </a:ln>
          </a:insideH>
          <a:insideV>
            <a:ln w="12700" cap="flat">
              <a:solidFill>
                <a:srgbClr val="332C20"/>
              </a:solidFill>
              <a:prstDash val="solid"/>
              <a:round/>
            </a:ln>
          </a:insideV>
        </a:tcBdr>
        <a:fill>
          <a:solidFill>
            <a:schemeClr val="accent1"/>
          </a:solidFill>
        </a:fill>
      </a:tcStyle>
    </a:firstCol>
    <a:lastRow>
      <a:tcTxStyle b="on" i="off">
        <a:fontRef idx="minor">
          <a:srgbClr val="332C20"/>
        </a:fontRef>
        <a:srgbClr val="332C20"/>
      </a:tcTxStyle>
      <a:tcStyle>
        <a:tcBdr>
          <a:left>
            <a:ln w="12700" cap="flat">
              <a:solidFill>
                <a:srgbClr val="332C20"/>
              </a:solidFill>
              <a:prstDash val="solid"/>
              <a:round/>
            </a:ln>
          </a:left>
          <a:right>
            <a:ln w="12700" cap="flat">
              <a:solidFill>
                <a:srgbClr val="332C20"/>
              </a:solidFill>
              <a:prstDash val="solid"/>
              <a:round/>
            </a:ln>
          </a:right>
          <a:top>
            <a:ln w="38100" cap="flat">
              <a:solidFill>
                <a:srgbClr val="332C20"/>
              </a:solidFill>
              <a:prstDash val="solid"/>
              <a:round/>
            </a:ln>
          </a:top>
          <a:bottom>
            <a:ln w="12700" cap="flat">
              <a:solidFill>
                <a:srgbClr val="332C20"/>
              </a:solidFill>
              <a:prstDash val="solid"/>
              <a:round/>
            </a:ln>
          </a:bottom>
          <a:insideH>
            <a:ln w="12700" cap="flat">
              <a:solidFill>
                <a:srgbClr val="332C20"/>
              </a:solidFill>
              <a:prstDash val="solid"/>
              <a:round/>
            </a:ln>
          </a:insideH>
          <a:insideV>
            <a:ln w="12700" cap="flat">
              <a:solidFill>
                <a:srgbClr val="332C20"/>
              </a:solidFill>
              <a:prstDash val="solid"/>
              <a:round/>
            </a:ln>
          </a:insideV>
        </a:tcBdr>
        <a:fill>
          <a:solidFill>
            <a:schemeClr val="accent1"/>
          </a:solidFill>
        </a:fill>
      </a:tcStyle>
    </a:lastRow>
    <a:firstRow>
      <a:tcTxStyle b="on" i="off">
        <a:fontRef idx="minor">
          <a:srgbClr val="332C20"/>
        </a:fontRef>
        <a:srgbClr val="332C20"/>
      </a:tcTxStyle>
      <a:tcStyle>
        <a:tcBdr>
          <a:left>
            <a:ln w="12700" cap="flat">
              <a:solidFill>
                <a:srgbClr val="332C20"/>
              </a:solidFill>
              <a:prstDash val="solid"/>
              <a:round/>
            </a:ln>
          </a:left>
          <a:right>
            <a:ln w="12700" cap="flat">
              <a:solidFill>
                <a:srgbClr val="332C20"/>
              </a:solidFill>
              <a:prstDash val="solid"/>
              <a:round/>
            </a:ln>
          </a:right>
          <a:top>
            <a:ln w="12700" cap="flat">
              <a:solidFill>
                <a:srgbClr val="332C20"/>
              </a:solidFill>
              <a:prstDash val="solid"/>
              <a:round/>
            </a:ln>
          </a:top>
          <a:bottom>
            <a:ln w="38100" cap="flat">
              <a:solidFill>
                <a:srgbClr val="332C20"/>
              </a:solidFill>
              <a:prstDash val="solid"/>
              <a:round/>
            </a:ln>
          </a:bottom>
          <a:insideH>
            <a:ln w="12700" cap="flat">
              <a:solidFill>
                <a:srgbClr val="332C20"/>
              </a:solidFill>
              <a:prstDash val="solid"/>
              <a:round/>
            </a:ln>
          </a:insideH>
          <a:insideV>
            <a:ln w="12700" cap="flat">
              <a:solidFill>
                <a:srgbClr val="332C20"/>
              </a:solidFill>
              <a:prstDash val="solid"/>
              <a:round/>
            </a:ln>
          </a:insideV>
        </a:tcBdr>
        <a:fill>
          <a:solidFill>
            <a:schemeClr val="accent1"/>
          </a:solidFill>
        </a:fill>
      </a:tcStyle>
    </a:firstRow>
  </a:tblStyle>
  <a:tblStyle styleId="{2708684C-4D16-4618-839F-0558EEFCDFE6}" styleName="">
    <a:tblBg/>
    <a:wholeTbl>
      <a:tcTxStyle b="off"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wholeTbl>
    <a:band2H>
      <a:tcTxStyle b="def" i="def"/>
      <a:tcStyle>
        <a:tcBdr/>
        <a:fill>
          <a:solidFill>
            <a:srgbClr val="FFFFFF"/>
          </a:solidFill>
        </a:fill>
      </a:tcStyle>
    </a:band2H>
    <a:firstCol>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firstCol>
    <a:la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508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lastRow>
    <a:fir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254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50" name="Shape 50"/>
          <p:cNvSpPr/>
          <p:nvPr>
            <p:ph type="sldImg"/>
          </p:nvPr>
        </p:nvSpPr>
        <p:spPr>
          <a:xfrm>
            <a:off x="1143000" y="685800"/>
            <a:ext cx="4572000" cy="3429000"/>
          </a:xfrm>
          <a:prstGeom prst="rect">
            <a:avLst/>
          </a:prstGeom>
        </p:spPr>
        <p:txBody>
          <a:bodyPr/>
          <a:lstStyle/>
          <a:p>
            <a:pPr/>
          </a:p>
        </p:txBody>
      </p:sp>
      <p:sp>
        <p:nvSpPr>
          <p:cNvPr id="51" name="Shape 5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solidFill>
          <a:schemeClr val="accent1"/>
        </a:solidFill>
        <a:latin typeface="+mn-lt"/>
        <a:ea typeface="+mn-ea"/>
        <a:cs typeface="+mn-cs"/>
        <a:sym typeface="Trebuchet MS"/>
      </a:defRPr>
    </a:lvl1pPr>
    <a:lvl2pPr indent="228600" defTabSz="457200" latinLnBrk="0">
      <a:defRPr sz="1200">
        <a:solidFill>
          <a:schemeClr val="accent1"/>
        </a:solidFill>
        <a:latin typeface="+mn-lt"/>
        <a:ea typeface="+mn-ea"/>
        <a:cs typeface="+mn-cs"/>
        <a:sym typeface="Trebuchet MS"/>
      </a:defRPr>
    </a:lvl2pPr>
    <a:lvl3pPr indent="457200" defTabSz="457200" latinLnBrk="0">
      <a:defRPr sz="1200">
        <a:solidFill>
          <a:schemeClr val="accent1"/>
        </a:solidFill>
        <a:latin typeface="+mn-lt"/>
        <a:ea typeface="+mn-ea"/>
        <a:cs typeface="+mn-cs"/>
        <a:sym typeface="Trebuchet MS"/>
      </a:defRPr>
    </a:lvl3pPr>
    <a:lvl4pPr indent="685800" defTabSz="457200" latinLnBrk="0">
      <a:defRPr sz="1200">
        <a:solidFill>
          <a:schemeClr val="accent1"/>
        </a:solidFill>
        <a:latin typeface="+mn-lt"/>
        <a:ea typeface="+mn-ea"/>
        <a:cs typeface="+mn-cs"/>
        <a:sym typeface="Trebuchet MS"/>
      </a:defRPr>
    </a:lvl4pPr>
    <a:lvl5pPr indent="914400" defTabSz="457200" latinLnBrk="0">
      <a:defRPr sz="1200">
        <a:solidFill>
          <a:schemeClr val="accent1"/>
        </a:solidFill>
        <a:latin typeface="+mn-lt"/>
        <a:ea typeface="+mn-ea"/>
        <a:cs typeface="+mn-cs"/>
        <a:sym typeface="Trebuchet MS"/>
      </a:defRPr>
    </a:lvl5pPr>
    <a:lvl6pPr indent="1143000" defTabSz="457200" latinLnBrk="0">
      <a:defRPr sz="1200">
        <a:solidFill>
          <a:schemeClr val="accent1"/>
        </a:solidFill>
        <a:latin typeface="+mn-lt"/>
        <a:ea typeface="+mn-ea"/>
        <a:cs typeface="+mn-cs"/>
        <a:sym typeface="Trebuchet MS"/>
      </a:defRPr>
    </a:lvl6pPr>
    <a:lvl7pPr indent="1371600" defTabSz="457200" latinLnBrk="0">
      <a:defRPr sz="1200">
        <a:solidFill>
          <a:schemeClr val="accent1"/>
        </a:solidFill>
        <a:latin typeface="+mn-lt"/>
        <a:ea typeface="+mn-ea"/>
        <a:cs typeface="+mn-cs"/>
        <a:sym typeface="Trebuchet MS"/>
      </a:defRPr>
    </a:lvl7pPr>
    <a:lvl8pPr indent="1600200" defTabSz="457200" latinLnBrk="0">
      <a:defRPr sz="1200">
        <a:solidFill>
          <a:schemeClr val="accent1"/>
        </a:solidFill>
        <a:latin typeface="+mn-lt"/>
        <a:ea typeface="+mn-ea"/>
        <a:cs typeface="+mn-cs"/>
        <a:sym typeface="Trebuchet MS"/>
      </a:defRPr>
    </a:lvl8pPr>
    <a:lvl9pPr indent="1828800" defTabSz="457200" latinLnBrk="0">
      <a:defRPr sz="1200">
        <a:solidFill>
          <a:schemeClr val="accent1"/>
        </a:solidFill>
        <a:latin typeface="+mn-lt"/>
        <a:ea typeface="+mn-ea"/>
        <a:cs typeface="+mn-cs"/>
        <a:sym typeface="Trebuchet MS"/>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 name="Shape 69"/>
          <p:cNvSpPr/>
          <p:nvPr>
            <p:ph type="sldImg"/>
          </p:nvPr>
        </p:nvSpPr>
        <p:spPr>
          <a:prstGeom prst="rect">
            <a:avLst/>
          </a:prstGeom>
        </p:spPr>
        <p:txBody>
          <a:bodyPr/>
          <a:lstStyle/>
          <a:p>
            <a:pPr/>
          </a:p>
        </p:txBody>
      </p:sp>
      <p:sp>
        <p:nvSpPr>
          <p:cNvPr id="70" name="Shape 70"/>
          <p:cNvSpPr/>
          <p:nvPr>
            <p:ph type="body" sz="quarter" idx="1"/>
          </p:nvPr>
        </p:nvSpPr>
        <p:spPr>
          <a:prstGeom prst="rect">
            <a:avLst/>
          </a:prstGeom>
        </p:spPr>
        <p:txBody>
          <a:bodyPr/>
          <a:lstStyle/>
          <a:p>
            <a:pPr/>
            <a:r>
              <a:t>creates the building block of more advanced techniques</a:t>
            </a:r>
          </a:p>
          <a:p>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a:p>
        </p:txBody>
      </p:sp>
      <p:sp>
        <p:nvSpPr>
          <p:cNvPr id="170" name="Shape 170"/>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a:p>
        </p:txBody>
      </p:sp>
      <p:sp>
        <p:nvSpPr>
          <p:cNvPr id="178" name="Shape 178"/>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a:p>
        </p:txBody>
      </p:sp>
      <p:sp>
        <p:nvSpPr>
          <p:cNvPr id="184" name="Shape 184"/>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Shape 195"/>
          <p:cNvSpPr/>
          <p:nvPr>
            <p:ph type="sldImg"/>
          </p:nvPr>
        </p:nvSpPr>
        <p:spPr>
          <a:prstGeom prst="rect">
            <a:avLst/>
          </a:prstGeom>
        </p:spPr>
        <p:txBody>
          <a:bodyPr/>
          <a:lstStyle/>
          <a:p>
            <a:pPr/>
          </a:p>
        </p:txBody>
      </p:sp>
      <p:sp>
        <p:nvSpPr>
          <p:cNvPr id="196" name="Shape 196"/>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Shape 205"/>
          <p:cNvSpPr/>
          <p:nvPr>
            <p:ph type="sldImg"/>
          </p:nvPr>
        </p:nvSpPr>
        <p:spPr>
          <a:prstGeom prst="rect">
            <a:avLst/>
          </a:prstGeom>
        </p:spPr>
        <p:txBody>
          <a:bodyPr/>
          <a:lstStyle/>
          <a:p>
            <a:pPr/>
          </a:p>
        </p:txBody>
      </p:sp>
      <p:sp>
        <p:nvSpPr>
          <p:cNvPr id="206" name="Shape 206"/>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Shape 226"/>
          <p:cNvSpPr/>
          <p:nvPr>
            <p:ph type="sldImg"/>
          </p:nvPr>
        </p:nvSpPr>
        <p:spPr>
          <a:prstGeom prst="rect">
            <a:avLst/>
          </a:prstGeom>
        </p:spPr>
        <p:txBody>
          <a:bodyPr/>
          <a:lstStyle/>
          <a:p>
            <a:pPr/>
          </a:p>
        </p:txBody>
      </p:sp>
      <p:sp>
        <p:nvSpPr>
          <p:cNvPr id="227" name="Shape 227"/>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hape 241"/>
          <p:cNvSpPr/>
          <p:nvPr>
            <p:ph type="sldImg"/>
          </p:nvPr>
        </p:nvSpPr>
        <p:spPr>
          <a:prstGeom prst="rect">
            <a:avLst/>
          </a:prstGeom>
        </p:spPr>
        <p:txBody>
          <a:bodyPr/>
          <a:lstStyle/>
          <a:p>
            <a:pPr/>
          </a:p>
        </p:txBody>
      </p:sp>
      <p:sp>
        <p:nvSpPr>
          <p:cNvPr id="242" name="Shape 242"/>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Shape 247"/>
          <p:cNvSpPr/>
          <p:nvPr>
            <p:ph type="sldImg"/>
          </p:nvPr>
        </p:nvSpPr>
        <p:spPr>
          <a:prstGeom prst="rect">
            <a:avLst/>
          </a:prstGeom>
        </p:spPr>
        <p:txBody>
          <a:bodyPr/>
          <a:lstStyle/>
          <a:p>
            <a:pPr/>
          </a:p>
        </p:txBody>
      </p:sp>
      <p:sp>
        <p:nvSpPr>
          <p:cNvPr id="248" name="Shape 248"/>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Shape 254"/>
          <p:cNvSpPr/>
          <p:nvPr>
            <p:ph type="sldImg"/>
          </p:nvPr>
        </p:nvSpPr>
        <p:spPr>
          <a:prstGeom prst="rect">
            <a:avLst/>
          </a:prstGeom>
        </p:spPr>
        <p:txBody>
          <a:bodyPr/>
          <a:lstStyle/>
          <a:p>
            <a:pPr/>
          </a:p>
        </p:txBody>
      </p:sp>
      <p:sp>
        <p:nvSpPr>
          <p:cNvPr id="255" name="Shape 255"/>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Shape 265"/>
          <p:cNvSpPr/>
          <p:nvPr>
            <p:ph type="sldImg"/>
          </p:nvPr>
        </p:nvSpPr>
        <p:spPr>
          <a:prstGeom prst="rect">
            <a:avLst/>
          </a:prstGeom>
        </p:spPr>
        <p:txBody>
          <a:bodyPr/>
          <a:lstStyle/>
          <a:p>
            <a:pPr/>
          </a:p>
        </p:txBody>
      </p:sp>
      <p:sp>
        <p:nvSpPr>
          <p:cNvPr id="266" name="Shape 266"/>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 name="Shape 78"/>
          <p:cNvSpPr/>
          <p:nvPr>
            <p:ph type="sldImg"/>
          </p:nvPr>
        </p:nvSpPr>
        <p:spPr>
          <a:prstGeom prst="rect">
            <a:avLst/>
          </a:prstGeom>
        </p:spPr>
        <p:txBody>
          <a:bodyPr/>
          <a:lstStyle/>
          <a:p>
            <a:pPr/>
          </a:p>
        </p:txBody>
      </p:sp>
      <p:sp>
        <p:nvSpPr>
          <p:cNvPr id="79" name="Shape 79"/>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Shape 295"/>
          <p:cNvSpPr/>
          <p:nvPr>
            <p:ph type="sldImg"/>
          </p:nvPr>
        </p:nvSpPr>
        <p:spPr>
          <a:prstGeom prst="rect">
            <a:avLst/>
          </a:prstGeom>
        </p:spPr>
        <p:txBody>
          <a:bodyPr/>
          <a:lstStyle/>
          <a:p>
            <a:pPr/>
          </a:p>
        </p:txBody>
      </p:sp>
      <p:sp>
        <p:nvSpPr>
          <p:cNvPr id="296" name="Shape 296"/>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Shape 303"/>
          <p:cNvSpPr/>
          <p:nvPr>
            <p:ph type="sldImg"/>
          </p:nvPr>
        </p:nvSpPr>
        <p:spPr>
          <a:prstGeom prst="rect">
            <a:avLst/>
          </a:prstGeom>
        </p:spPr>
        <p:txBody>
          <a:bodyPr/>
          <a:lstStyle/>
          <a:p>
            <a:pPr/>
          </a:p>
        </p:txBody>
      </p:sp>
      <p:sp>
        <p:nvSpPr>
          <p:cNvPr id="304" name="Shape 304"/>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Shape 314"/>
          <p:cNvSpPr/>
          <p:nvPr>
            <p:ph type="sldImg"/>
          </p:nvPr>
        </p:nvSpPr>
        <p:spPr>
          <a:prstGeom prst="rect">
            <a:avLst/>
          </a:prstGeom>
        </p:spPr>
        <p:txBody>
          <a:bodyPr/>
          <a:lstStyle/>
          <a:p>
            <a:pPr/>
          </a:p>
        </p:txBody>
      </p:sp>
      <p:sp>
        <p:nvSpPr>
          <p:cNvPr id="315" name="Shape 315"/>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Shape 323"/>
          <p:cNvSpPr/>
          <p:nvPr>
            <p:ph type="sldImg"/>
          </p:nvPr>
        </p:nvSpPr>
        <p:spPr>
          <a:prstGeom prst="rect">
            <a:avLst/>
          </a:prstGeom>
        </p:spPr>
        <p:txBody>
          <a:bodyPr/>
          <a:lstStyle/>
          <a:p>
            <a:pPr/>
          </a:p>
        </p:txBody>
      </p:sp>
      <p:sp>
        <p:nvSpPr>
          <p:cNvPr id="324" name="Shape 324"/>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Shape 336"/>
          <p:cNvSpPr/>
          <p:nvPr>
            <p:ph type="sldImg"/>
          </p:nvPr>
        </p:nvSpPr>
        <p:spPr>
          <a:prstGeom prst="rect">
            <a:avLst/>
          </a:prstGeom>
        </p:spPr>
        <p:txBody>
          <a:bodyPr/>
          <a:lstStyle/>
          <a:p>
            <a:pPr/>
          </a:p>
        </p:txBody>
      </p:sp>
      <p:sp>
        <p:nvSpPr>
          <p:cNvPr id="337" name="Shape 337"/>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Shape 377"/>
          <p:cNvSpPr/>
          <p:nvPr>
            <p:ph type="sldImg"/>
          </p:nvPr>
        </p:nvSpPr>
        <p:spPr>
          <a:prstGeom prst="rect">
            <a:avLst/>
          </a:prstGeom>
        </p:spPr>
        <p:txBody>
          <a:bodyPr/>
          <a:lstStyle/>
          <a:p>
            <a:pPr/>
          </a:p>
        </p:txBody>
      </p:sp>
      <p:sp>
        <p:nvSpPr>
          <p:cNvPr id="378" name="Shape 378"/>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3" name="Shape 413"/>
          <p:cNvSpPr/>
          <p:nvPr>
            <p:ph type="sldImg"/>
          </p:nvPr>
        </p:nvSpPr>
        <p:spPr>
          <a:prstGeom prst="rect">
            <a:avLst/>
          </a:prstGeom>
        </p:spPr>
        <p:txBody>
          <a:bodyPr/>
          <a:lstStyle/>
          <a:p>
            <a:pPr/>
          </a:p>
        </p:txBody>
      </p:sp>
      <p:sp>
        <p:nvSpPr>
          <p:cNvPr id="414" name="Shape 414"/>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9" name="Shape 429"/>
          <p:cNvSpPr/>
          <p:nvPr>
            <p:ph type="sldImg"/>
          </p:nvPr>
        </p:nvSpPr>
        <p:spPr>
          <a:prstGeom prst="rect">
            <a:avLst/>
          </a:prstGeom>
        </p:spPr>
        <p:txBody>
          <a:bodyPr/>
          <a:lstStyle/>
          <a:p>
            <a:pPr/>
          </a:p>
        </p:txBody>
      </p:sp>
      <p:sp>
        <p:nvSpPr>
          <p:cNvPr id="430" name="Shape 430"/>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Shape 444"/>
          <p:cNvSpPr/>
          <p:nvPr>
            <p:ph type="sldImg"/>
          </p:nvPr>
        </p:nvSpPr>
        <p:spPr>
          <a:prstGeom prst="rect">
            <a:avLst/>
          </a:prstGeom>
        </p:spPr>
        <p:txBody>
          <a:bodyPr/>
          <a:lstStyle/>
          <a:p>
            <a:pPr/>
          </a:p>
        </p:txBody>
      </p:sp>
      <p:sp>
        <p:nvSpPr>
          <p:cNvPr id="445" name="Shape 445"/>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3" name="Shape 453"/>
          <p:cNvSpPr/>
          <p:nvPr>
            <p:ph type="sldImg"/>
          </p:nvPr>
        </p:nvSpPr>
        <p:spPr>
          <a:prstGeom prst="rect">
            <a:avLst/>
          </a:prstGeom>
        </p:spPr>
        <p:txBody>
          <a:bodyPr/>
          <a:lstStyle/>
          <a:p>
            <a:pPr/>
          </a:p>
        </p:txBody>
      </p:sp>
      <p:sp>
        <p:nvSpPr>
          <p:cNvPr id="454" name="Shape 454"/>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 name="Shape 85"/>
          <p:cNvSpPr/>
          <p:nvPr>
            <p:ph type="sldImg"/>
          </p:nvPr>
        </p:nvSpPr>
        <p:spPr>
          <a:prstGeom prst="rect">
            <a:avLst/>
          </a:prstGeom>
        </p:spPr>
        <p:txBody>
          <a:bodyPr/>
          <a:lstStyle/>
          <a:p>
            <a:pPr/>
          </a:p>
        </p:txBody>
      </p:sp>
      <p:sp>
        <p:nvSpPr>
          <p:cNvPr id="86" name="Shape 86"/>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2" name="Shape 462"/>
          <p:cNvSpPr/>
          <p:nvPr>
            <p:ph type="sldImg"/>
          </p:nvPr>
        </p:nvSpPr>
        <p:spPr>
          <a:prstGeom prst="rect">
            <a:avLst/>
          </a:prstGeom>
        </p:spPr>
        <p:txBody>
          <a:bodyPr/>
          <a:lstStyle/>
          <a:p>
            <a:pPr/>
          </a:p>
        </p:txBody>
      </p:sp>
      <p:sp>
        <p:nvSpPr>
          <p:cNvPr id="463" name="Shape 463"/>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Shape 468"/>
          <p:cNvSpPr/>
          <p:nvPr>
            <p:ph type="sldImg"/>
          </p:nvPr>
        </p:nvSpPr>
        <p:spPr>
          <a:prstGeom prst="rect">
            <a:avLst/>
          </a:prstGeom>
        </p:spPr>
        <p:txBody>
          <a:bodyPr/>
          <a:lstStyle/>
          <a:p>
            <a:pPr/>
          </a:p>
        </p:txBody>
      </p:sp>
      <p:sp>
        <p:nvSpPr>
          <p:cNvPr id="469" name="Shape 469"/>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7" name="Shape 477"/>
          <p:cNvSpPr/>
          <p:nvPr>
            <p:ph type="sldImg"/>
          </p:nvPr>
        </p:nvSpPr>
        <p:spPr>
          <a:prstGeom prst="rect">
            <a:avLst/>
          </a:prstGeom>
        </p:spPr>
        <p:txBody>
          <a:bodyPr/>
          <a:lstStyle/>
          <a:p>
            <a:pPr/>
          </a:p>
        </p:txBody>
      </p:sp>
      <p:sp>
        <p:nvSpPr>
          <p:cNvPr id="478" name="Shape 478"/>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3" name="Shape 483"/>
          <p:cNvSpPr/>
          <p:nvPr>
            <p:ph type="sldImg"/>
          </p:nvPr>
        </p:nvSpPr>
        <p:spPr>
          <a:prstGeom prst="rect">
            <a:avLst/>
          </a:prstGeom>
        </p:spPr>
        <p:txBody>
          <a:bodyPr/>
          <a:lstStyle/>
          <a:p>
            <a:pPr/>
          </a:p>
        </p:txBody>
      </p:sp>
      <p:sp>
        <p:nvSpPr>
          <p:cNvPr id="484" name="Shape 484"/>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2" name="Shape 492"/>
          <p:cNvSpPr/>
          <p:nvPr>
            <p:ph type="sldImg"/>
          </p:nvPr>
        </p:nvSpPr>
        <p:spPr>
          <a:prstGeom prst="rect">
            <a:avLst/>
          </a:prstGeom>
        </p:spPr>
        <p:txBody>
          <a:bodyPr/>
          <a:lstStyle/>
          <a:p>
            <a:pPr/>
          </a:p>
        </p:txBody>
      </p:sp>
      <p:sp>
        <p:nvSpPr>
          <p:cNvPr id="493" name="Shape 493"/>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2" name="Shape 502"/>
          <p:cNvSpPr/>
          <p:nvPr>
            <p:ph type="sldImg"/>
          </p:nvPr>
        </p:nvSpPr>
        <p:spPr>
          <a:prstGeom prst="rect">
            <a:avLst/>
          </a:prstGeom>
        </p:spPr>
        <p:txBody>
          <a:bodyPr/>
          <a:lstStyle/>
          <a:p>
            <a:pPr/>
          </a:p>
        </p:txBody>
      </p:sp>
      <p:sp>
        <p:nvSpPr>
          <p:cNvPr id="503" name="Shape 503"/>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8" name="Shape 508"/>
          <p:cNvSpPr/>
          <p:nvPr>
            <p:ph type="sldImg"/>
          </p:nvPr>
        </p:nvSpPr>
        <p:spPr>
          <a:prstGeom prst="rect">
            <a:avLst/>
          </a:prstGeom>
        </p:spPr>
        <p:txBody>
          <a:bodyPr/>
          <a:lstStyle/>
          <a:p>
            <a:pPr/>
          </a:p>
        </p:txBody>
      </p:sp>
      <p:sp>
        <p:nvSpPr>
          <p:cNvPr id="509" name="Shape 509"/>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5" name="Shape 515"/>
          <p:cNvSpPr/>
          <p:nvPr>
            <p:ph type="sldImg"/>
          </p:nvPr>
        </p:nvSpPr>
        <p:spPr>
          <a:prstGeom prst="rect">
            <a:avLst/>
          </a:prstGeom>
        </p:spPr>
        <p:txBody>
          <a:bodyPr/>
          <a:lstStyle/>
          <a:p>
            <a:pPr/>
          </a:p>
        </p:txBody>
      </p:sp>
      <p:sp>
        <p:nvSpPr>
          <p:cNvPr id="516" name="Shape 516"/>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8" name="Shape 528"/>
          <p:cNvSpPr/>
          <p:nvPr>
            <p:ph type="sldImg"/>
          </p:nvPr>
        </p:nvSpPr>
        <p:spPr>
          <a:prstGeom prst="rect">
            <a:avLst/>
          </a:prstGeom>
        </p:spPr>
        <p:txBody>
          <a:bodyPr/>
          <a:lstStyle/>
          <a:p>
            <a:pPr/>
          </a:p>
        </p:txBody>
      </p:sp>
      <p:sp>
        <p:nvSpPr>
          <p:cNvPr id="529" name="Shape 529"/>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4" name="Shape 534"/>
          <p:cNvSpPr/>
          <p:nvPr>
            <p:ph type="sldImg"/>
          </p:nvPr>
        </p:nvSpPr>
        <p:spPr>
          <a:prstGeom prst="rect">
            <a:avLst/>
          </a:prstGeom>
        </p:spPr>
        <p:txBody>
          <a:bodyPr/>
          <a:lstStyle/>
          <a:p>
            <a:pPr/>
          </a:p>
        </p:txBody>
      </p:sp>
      <p:sp>
        <p:nvSpPr>
          <p:cNvPr id="535" name="Shape 535"/>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Shape 91"/>
          <p:cNvSpPr/>
          <p:nvPr>
            <p:ph type="sldImg"/>
          </p:nvPr>
        </p:nvSpPr>
        <p:spPr>
          <a:prstGeom prst="rect">
            <a:avLst/>
          </a:prstGeom>
        </p:spPr>
        <p:txBody>
          <a:bodyPr/>
          <a:lstStyle/>
          <a:p>
            <a:pPr/>
          </a:p>
        </p:txBody>
      </p:sp>
      <p:sp>
        <p:nvSpPr>
          <p:cNvPr id="92" name="Shape 92"/>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2" name="Shape 542"/>
          <p:cNvSpPr/>
          <p:nvPr>
            <p:ph type="sldImg"/>
          </p:nvPr>
        </p:nvSpPr>
        <p:spPr>
          <a:prstGeom prst="rect">
            <a:avLst/>
          </a:prstGeom>
        </p:spPr>
        <p:txBody>
          <a:bodyPr/>
          <a:lstStyle/>
          <a:p>
            <a:pPr/>
          </a:p>
        </p:txBody>
      </p:sp>
      <p:sp>
        <p:nvSpPr>
          <p:cNvPr id="543" name="Shape 543"/>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9" name="Shape 549"/>
          <p:cNvSpPr/>
          <p:nvPr>
            <p:ph type="sldImg"/>
          </p:nvPr>
        </p:nvSpPr>
        <p:spPr>
          <a:prstGeom prst="rect">
            <a:avLst/>
          </a:prstGeom>
        </p:spPr>
        <p:txBody>
          <a:bodyPr/>
          <a:lstStyle/>
          <a:p>
            <a:pPr/>
          </a:p>
        </p:txBody>
      </p:sp>
      <p:sp>
        <p:nvSpPr>
          <p:cNvPr id="550" name="Shape 550"/>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9" name="Shape 559"/>
          <p:cNvSpPr/>
          <p:nvPr>
            <p:ph type="sldImg"/>
          </p:nvPr>
        </p:nvSpPr>
        <p:spPr>
          <a:prstGeom prst="rect">
            <a:avLst/>
          </a:prstGeom>
        </p:spPr>
        <p:txBody>
          <a:bodyPr/>
          <a:lstStyle/>
          <a:p>
            <a:pPr/>
          </a:p>
        </p:txBody>
      </p:sp>
      <p:sp>
        <p:nvSpPr>
          <p:cNvPr id="560" name="Shape 560"/>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5" name="Shape 565"/>
          <p:cNvSpPr/>
          <p:nvPr>
            <p:ph type="sldImg"/>
          </p:nvPr>
        </p:nvSpPr>
        <p:spPr>
          <a:prstGeom prst="rect">
            <a:avLst/>
          </a:prstGeom>
        </p:spPr>
        <p:txBody>
          <a:bodyPr/>
          <a:lstStyle/>
          <a:p>
            <a:pPr/>
          </a:p>
        </p:txBody>
      </p:sp>
      <p:sp>
        <p:nvSpPr>
          <p:cNvPr id="566" name="Shape 566"/>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Shape 97"/>
          <p:cNvSpPr/>
          <p:nvPr>
            <p:ph type="sldImg"/>
          </p:nvPr>
        </p:nvSpPr>
        <p:spPr>
          <a:prstGeom prst="rect">
            <a:avLst/>
          </a:prstGeom>
        </p:spPr>
        <p:txBody>
          <a:bodyPr/>
          <a:lstStyle/>
          <a:p>
            <a:pPr/>
          </a:p>
        </p:txBody>
      </p:sp>
      <p:sp>
        <p:nvSpPr>
          <p:cNvPr id="98" name="Shape 98"/>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Shape 105"/>
          <p:cNvSpPr/>
          <p:nvPr>
            <p:ph type="sldImg"/>
          </p:nvPr>
        </p:nvSpPr>
        <p:spPr>
          <a:prstGeom prst="rect">
            <a:avLst/>
          </a:prstGeom>
        </p:spPr>
        <p:txBody>
          <a:bodyPr/>
          <a:lstStyle/>
          <a:p>
            <a:pPr/>
          </a:p>
        </p:txBody>
      </p:sp>
      <p:sp>
        <p:nvSpPr>
          <p:cNvPr id="106" name="Shape 106"/>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Shape 130"/>
          <p:cNvSpPr/>
          <p:nvPr>
            <p:ph type="sldImg"/>
          </p:nvPr>
        </p:nvSpPr>
        <p:spPr>
          <a:prstGeom prst="rect">
            <a:avLst/>
          </a:prstGeom>
        </p:spPr>
        <p:txBody>
          <a:bodyPr/>
          <a:lstStyle/>
          <a:p>
            <a:pPr/>
          </a:p>
        </p:txBody>
      </p:sp>
      <p:sp>
        <p:nvSpPr>
          <p:cNvPr id="131" name="Shape 131"/>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a:p>
        </p:txBody>
      </p:sp>
      <p:sp>
        <p:nvSpPr>
          <p:cNvPr id="147" name="Shape 147"/>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a:p>
        </p:txBody>
      </p:sp>
      <p:sp>
        <p:nvSpPr>
          <p:cNvPr id="164" name="Shape 164"/>
          <p:cNvSpPr/>
          <p:nvPr>
            <p:ph type="body" sz="quarter" idx="1"/>
          </p:nvPr>
        </p:nvSpPr>
        <p:spPr>
          <a:prstGeom prst="rect">
            <a:avLst/>
          </a:prstGeom>
        </p:spPr>
        <p:txBody>
          <a:bodyPr/>
          <a:lstStyle/>
          <a:p>
            <a:pPr/>
            <a:r>
              <a:t>we use Google playstore data as the data source, so we collect these data, we clean it, we split the sentence, and we build a filtering algorithm to select the high quality sentence</a:t>
            </a:r>
          </a:p>
          <a:p>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 name="Picture 1" descr="Picture 1"/>
          <p:cNvPicPr>
            <a:picLocks noChangeAspect="1"/>
          </p:cNvPicPr>
          <p:nvPr/>
        </p:nvPicPr>
        <p:blipFill>
          <a:blip r:embed="rId3">
            <a:extLst/>
          </a:blip>
          <a:stretch>
            <a:fillRect/>
          </a:stretch>
        </p:blipFill>
        <p:spPr>
          <a:xfrm>
            <a:off x="471339" y="5965187"/>
            <a:ext cx="2370620" cy="411482"/>
          </a:xfrm>
          <a:prstGeom prst="rect">
            <a:avLst/>
          </a:prstGeom>
          <a:ln w="12700">
            <a:miter lim="400000"/>
          </a:ln>
        </p:spPr>
      </p:pic>
      <p:sp>
        <p:nvSpPr>
          <p:cNvPr id="12" name="Slide Number"/>
          <p:cNvSpPr txBox="1"/>
          <p:nvPr>
            <p:ph type="sldNum" sz="quarter" idx="2"/>
          </p:nvPr>
        </p:nvSpPr>
        <p:spPr>
          <a:xfrm>
            <a:off x="8473620" y="6221731"/>
            <a:ext cx="263980" cy="269239"/>
          </a:xfrm>
          <a:prstGeom prst="rect">
            <a:avLst/>
          </a:prstGeom>
        </p:spPr>
        <p:txBody>
          <a:bodyPr/>
          <a:lstStyle>
            <a:lvl1pPr>
              <a:defRPr b="0" sz="1200">
                <a:solidFill>
                  <a:schemeClr val="accent1"/>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Slide 1">
    <p:spTree>
      <p:nvGrpSpPr>
        <p:cNvPr id="1" name=""/>
        <p:cNvGrpSpPr/>
        <p:nvPr/>
      </p:nvGrpSpPr>
      <p:grpSpPr>
        <a:xfrm>
          <a:off x="0" y="0"/>
          <a:ext cx="0" cy="0"/>
          <a:chOff x="0" y="0"/>
          <a:chExt cx="0" cy="0"/>
        </a:xfrm>
      </p:grpSpPr>
      <p:sp>
        <p:nvSpPr>
          <p:cNvPr id="19" name="Title Text"/>
          <p:cNvSpPr txBox="1"/>
          <p:nvPr>
            <p:ph type="title"/>
          </p:nvPr>
        </p:nvSpPr>
        <p:spPr>
          <a:prstGeom prst="rect">
            <a:avLst/>
          </a:prstGeom>
        </p:spPr>
        <p:txBody>
          <a:bodyPr/>
          <a:lstStyle/>
          <a:p>
            <a:pPr/>
            <a:r>
              <a:t>Title Text</a:t>
            </a:r>
          </a:p>
        </p:txBody>
      </p:sp>
      <p:sp>
        <p:nvSpPr>
          <p:cNvPr id="20"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28" name="Slide Number"/>
          <p:cNvSpPr txBox="1"/>
          <p:nvPr>
            <p:ph type="sldNum" sz="quarter" idx="2"/>
          </p:nvPr>
        </p:nvSpPr>
        <p:spPr>
          <a:xfrm>
            <a:off x="10787345" y="6049983"/>
            <a:ext cx="366662" cy="355227"/>
          </a:xfrm>
          <a:prstGeom prst="rect">
            <a:avLst/>
          </a:prstGeom>
        </p:spPr>
        <p:txBody>
          <a:bodyPr lIns="35717" tIns="35717" rIns="35717" bIns="35717" anchor="t"/>
          <a:lstStyle>
            <a:lvl1pPr algn="ctr" defTabSz="410764">
              <a:defRPr sz="20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bg>
      <p:bgPr>
        <a:solidFill>
          <a:srgbClr val="FFFFFF"/>
        </a:solidFill>
      </p:bgPr>
    </p:bg>
    <p:spTree>
      <p:nvGrpSpPr>
        <p:cNvPr id="1" name=""/>
        <p:cNvGrpSpPr/>
        <p:nvPr/>
      </p:nvGrpSpPr>
      <p:grpSpPr>
        <a:xfrm>
          <a:off x="0" y="0"/>
          <a:ext cx="0" cy="0"/>
          <a:chOff x="0" y="0"/>
          <a:chExt cx="0" cy="0"/>
        </a:xfrm>
      </p:grpSpPr>
      <p:sp>
        <p:nvSpPr>
          <p:cNvPr id="35" name="Title Text"/>
          <p:cNvSpPr txBox="1"/>
          <p:nvPr>
            <p:ph type="title"/>
          </p:nvPr>
        </p:nvSpPr>
        <p:spPr>
          <a:xfrm>
            <a:off x="2193725" y="178592"/>
            <a:ext cx="7804549" cy="1518050"/>
          </a:xfrm>
          <a:prstGeom prst="rect">
            <a:avLst/>
          </a:prstGeom>
        </p:spPr>
        <p:txBody>
          <a:bodyPr lIns="35717" tIns="35717" rIns="35717" bIns="35717"/>
          <a:lstStyle>
            <a:lvl1pPr defTabSz="410764">
              <a:defRPr sz="5200">
                <a:solidFill>
                  <a:srgbClr val="000000"/>
                </a:solidFill>
                <a:latin typeface="Helvetica Neue Medium"/>
                <a:ea typeface="Helvetica Neue Medium"/>
                <a:cs typeface="Helvetica Neue Medium"/>
                <a:sym typeface="Helvetica Neue Medium"/>
              </a:defRPr>
            </a:lvl1pPr>
          </a:lstStyle>
          <a:p>
            <a:pPr/>
            <a:r>
              <a:t>Title Text</a:t>
            </a:r>
          </a:p>
        </p:txBody>
      </p:sp>
      <p:sp>
        <p:nvSpPr>
          <p:cNvPr id="36" name="Slide Number"/>
          <p:cNvSpPr txBox="1"/>
          <p:nvPr>
            <p:ph type="sldNum" sz="quarter" idx="2"/>
          </p:nvPr>
        </p:nvSpPr>
        <p:spPr>
          <a:xfrm>
            <a:off x="5987999" y="6536531"/>
            <a:ext cx="211239" cy="207821"/>
          </a:xfrm>
          <a:prstGeom prst="rect">
            <a:avLst/>
          </a:prstGeom>
        </p:spPr>
        <p:txBody>
          <a:bodyPr lIns="35717" tIns="35717" rIns="35717" bIns="35717" anchor="t"/>
          <a:lstStyle>
            <a:lvl1pPr algn="ctr" defTabSz="410764">
              <a:defRPr b="0" sz="9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43" name="/ 55"/>
          <p:cNvSpPr txBox="1"/>
          <p:nvPr/>
        </p:nvSpPr>
        <p:spPr>
          <a:xfrm>
            <a:off x="11086227" y="6033839"/>
            <a:ext cx="527803" cy="37523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000">
                <a:latin typeface="Arial"/>
                <a:ea typeface="Arial"/>
                <a:cs typeface="Arial"/>
                <a:sym typeface="Arial"/>
              </a:defRPr>
            </a:lvl1pPr>
          </a:lstStyle>
          <a:p>
            <a:pPr/>
            <a:r>
              <a:t>/ 55</a:t>
            </a:r>
          </a:p>
        </p:txBody>
      </p:sp>
      <p:sp>
        <p:nvSpPr>
          <p:cNvPr id="44" name="Slide Number"/>
          <p:cNvSpPr txBox="1"/>
          <p:nvPr>
            <p:ph type="sldNum" sz="quarter" idx="2"/>
          </p:nvPr>
        </p:nvSpPr>
        <p:spPr>
          <a:xfrm>
            <a:off x="10787345" y="6049983"/>
            <a:ext cx="366662" cy="355227"/>
          </a:xfrm>
          <a:prstGeom prst="rect">
            <a:avLst/>
          </a:prstGeom>
        </p:spPr>
        <p:txBody>
          <a:bodyPr lIns="35717" tIns="35717" rIns="35717" bIns="35717" anchor="t"/>
          <a:lstStyle>
            <a:lvl1pPr algn="ctr" defTabSz="410764">
              <a:defRPr sz="20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609600" y="1600200"/>
            <a:ext cx="10837090" cy="356375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356715" y="6081717"/>
            <a:ext cx="372029" cy="358139"/>
          </a:xfrm>
          <a:prstGeom prst="rect">
            <a:avLst/>
          </a:prstGeom>
          <a:ln w="12700">
            <a:miter lim="400000"/>
          </a:ln>
        </p:spPr>
        <p:txBody>
          <a:bodyPr wrap="none" lIns="45718" tIns="45718" rIns="45718" bIns="45718" anchor="ctr">
            <a:spAutoFit/>
          </a:bodyPr>
          <a:lstStyle>
            <a:lvl1pPr algn="r">
              <a:defRPr b="1">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solidFill>
            <a:schemeClr val="accent1"/>
          </a:solidFill>
          <a:uFillTx/>
          <a:latin typeface="Garamond"/>
          <a:ea typeface="Garamond"/>
          <a:cs typeface="Garamond"/>
          <a:sym typeface="Garamond"/>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solidFill>
            <a:schemeClr val="accent1"/>
          </a:solidFill>
          <a:uFillTx/>
          <a:latin typeface="Garamond"/>
          <a:ea typeface="Garamond"/>
          <a:cs typeface="Garamond"/>
          <a:sym typeface="Garamond"/>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solidFill>
            <a:schemeClr val="accent1"/>
          </a:solidFill>
          <a:uFillTx/>
          <a:latin typeface="Garamond"/>
          <a:ea typeface="Garamond"/>
          <a:cs typeface="Garamond"/>
          <a:sym typeface="Garamond"/>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solidFill>
            <a:schemeClr val="accent1"/>
          </a:solidFill>
          <a:uFillTx/>
          <a:latin typeface="Garamond"/>
          <a:ea typeface="Garamond"/>
          <a:cs typeface="Garamond"/>
          <a:sym typeface="Garamond"/>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solidFill>
            <a:schemeClr val="accent1"/>
          </a:solidFill>
          <a:uFillTx/>
          <a:latin typeface="Garamond"/>
          <a:ea typeface="Garamond"/>
          <a:cs typeface="Garamond"/>
          <a:sym typeface="Garamond"/>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solidFill>
            <a:schemeClr val="accent1"/>
          </a:solidFill>
          <a:uFillTx/>
          <a:latin typeface="Garamond"/>
          <a:ea typeface="Garamond"/>
          <a:cs typeface="Garamond"/>
          <a:sym typeface="Garamond"/>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solidFill>
            <a:schemeClr val="accent1"/>
          </a:solidFill>
          <a:uFillTx/>
          <a:latin typeface="Garamond"/>
          <a:ea typeface="Garamond"/>
          <a:cs typeface="Garamond"/>
          <a:sym typeface="Garamond"/>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solidFill>
            <a:schemeClr val="accent1"/>
          </a:solidFill>
          <a:uFillTx/>
          <a:latin typeface="Garamond"/>
          <a:ea typeface="Garamond"/>
          <a:cs typeface="Garamond"/>
          <a:sym typeface="Garamond"/>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solidFill>
            <a:schemeClr val="accent1"/>
          </a:solidFill>
          <a:uFillTx/>
          <a:latin typeface="Garamond"/>
          <a:ea typeface="Garamond"/>
          <a:cs typeface="Garamond"/>
          <a:sym typeface="Garamond"/>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chemeClr val="accent1"/>
          </a:solidFill>
          <a:uFillTx/>
          <a:latin typeface="+mn-lt"/>
          <a:ea typeface="+mn-ea"/>
          <a:cs typeface="+mn-cs"/>
          <a:sym typeface="Trebuchet MS"/>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chemeClr val="accent1"/>
          </a:solidFill>
          <a:uFillTx/>
          <a:latin typeface="+mn-lt"/>
          <a:ea typeface="+mn-ea"/>
          <a:cs typeface="+mn-cs"/>
          <a:sym typeface="Trebuchet MS"/>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chemeClr val="accent1"/>
          </a:solidFill>
          <a:uFillTx/>
          <a:latin typeface="+mn-lt"/>
          <a:ea typeface="+mn-ea"/>
          <a:cs typeface="+mn-cs"/>
          <a:sym typeface="Trebuchet MS"/>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chemeClr val="accent1"/>
          </a:solidFill>
          <a:uFillTx/>
          <a:latin typeface="+mn-lt"/>
          <a:ea typeface="+mn-ea"/>
          <a:cs typeface="+mn-cs"/>
          <a:sym typeface="Trebuchet MS"/>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chemeClr val="accent1"/>
          </a:solidFill>
          <a:uFillTx/>
          <a:latin typeface="+mn-lt"/>
          <a:ea typeface="+mn-ea"/>
          <a:cs typeface="+mn-cs"/>
          <a:sym typeface="Trebuchet MS"/>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chemeClr val="accent1"/>
          </a:solidFill>
          <a:uFillTx/>
          <a:latin typeface="+mn-lt"/>
          <a:ea typeface="+mn-ea"/>
          <a:cs typeface="+mn-cs"/>
          <a:sym typeface="Trebuchet MS"/>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chemeClr val="accent1"/>
          </a:solidFill>
          <a:uFillTx/>
          <a:latin typeface="+mn-lt"/>
          <a:ea typeface="+mn-ea"/>
          <a:cs typeface="+mn-cs"/>
          <a:sym typeface="Trebuchet MS"/>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chemeClr val="accent1"/>
          </a:solidFill>
          <a:uFillTx/>
          <a:latin typeface="+mn-lt"/>
          <a:ea typeface="+mn-ea"/>
          <a:cs typeface="+mn-cs"/>
          <a:sym typeface="Trebuchet MS"/>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chemeClr val="accent1"/>
          </a:solidFill>
          <a:uFillTx/>
          <a:latin typeface="+mn-lt"/>
          <a:ea typeface="+mn-ea"/>
          <a:cs typeface="+mn-cs"/>
          <a:sym typeface="Trebuchet MS"/>
        </a:defRPr>
      </a:lvl9pPr>
    </p:bodyStyle>
    <p:otherStyle>
      <a:lvl1pPr marL="0" marR="0" indent="0" algn="r" defTabSz="457200" rtl="0" latinLnBrk="0">
        <a:lnSpc>
          <a:spcPct val="100000"/>
        </a:lnSpc>
        <a:spcBef>
          <a:spcPts val="0"/>
        </a:spcBef>
        <a:spcAft>
          <a:spcPts val="0"/>
        </a:spcAft>
        <a:buClrTx/>
        <a:buSzTx/>
        <a:buFontTx/>
        <a:buNone/>
        <a:tabLst/>
        <a:defRPr b="1" baseline="0" cap="none" i="0" spc="0" strike="noStrike" sz="1800" u="none">
          <a:solidFill>
            <a:schemeClr val="tx1"/>
          </a:solidFill>
          <a:uFillTx/>
          <a:latin typeface="+mn-lt"/>
          <a:ea typeface="+mn-ea"/>
          <a:cs typeface="+mn-cs"/>
          <a:sym typeface="Trebuchet MS"/>
        </a:defRPr>
      </a:lvl1pPr>
      <a:lvl2pPr marL="0" marR="0" indent="0" algn="r" defTabSz="457200" rtl="0" latinLnBrk="0">
        <a:lnSpc>
          <a:spcPct val="100000"/>
        </a:lnSpc>
        <a:spcBef>
          <a:spcPts val="0"/>
        </a:spcBef>
        <a:spcAft>
          <a:spcPts val="0"/>
        </a:spcAft>
        <a:buClrTx/>
        <a:buSzTx/>
        <a:buFontTx/>
        <a:buNone/>
        <a:tabLst/>
        <a:defRPr b="1" baseline="0" cap="none" i="0" spc="0" strike="noStrike" sz="1800" u="none">
          <a:solidFill>
            <a:schemeClr val="tx1"/>
          </a:solidFill>
          <a:uFillTx/>
          <a:latin typeface="+mn-lt"/>
          <a:ea typeface="+mn-ea"/>
          <a:cs typeface="+mn-cs"/>
          <a:sym typeface="Trebuchet MS"/>
        </a:defRPr>
      </a:lvl2pPr>
      <a:lvl3pPr marL="0" marR="0" indent="0" algn="r" defTabSz="457200" rtl="0" latinLnBrk="0">
        <a:lnSpc>
          <a:spcPct val="100000"/>
        </a:lnSpc>
        <a:spcBef>
          <a:spcPts val="0"/>
        </a:spcBef>
        <a:spcAft>
          <a:spcPts val="0"/>
        </a:spcAft>
        <a:buClrTx/>
        <a:buSzTx/>
        <a:buFontTx/>
        <a:buNone/>
        <a:tabLst/>
        <a:defRPr b="1" baseline="0" cap="none" i="0" spc="0" strike="noStrike" sz="1800" u="none">
          <a:solidFill>
            <a:schemeClr val="tx1"/>
          </a:solidFill>
          <a:uFillTx/>
          <a:latin typeface="+mn-lt"/>
          <a:ea typeface="+mn-ea"/>
          <a:cs typeface="+mn-cs"/>
          <a:sym typeface="Trebuchet MS"/>
        </a:defRPr>
      </a:lvl3pPr>
      <a:lvl4pPr marL="0" marR="0" indent="0" algn="r" defTabSz="457200" rtl="0" latinLnBrk="0">
        <a:lnSpc>
          <a:spcPct val="100000"/>
        </a:lnSpc>
        <a:spcBef>
          <a:spcPts val="0"/>
        </a:spcBef>
        <a:spcAft>
          <a:spcPts val="0"/>
        </a:spcAft>
        <a:buClrTx/>
        <a:buSzTx/>
        <a:buFontTx/>
        <a:buNone/>
        <a:tabLst/>
        <a:defRPr b="1" baseline="0" cap="none" i="0" spc="0" strike="noStrike" sz="1800" u="none">
          <a:solidFill>
            <a:schemeClr val="tx1"/>
          </a:solidFill>
          <a:uFillTx/>
          <a:latin typeface="+mn-lt"/>
          <a:ea typeface="+mn-ea"/>
          <a:cs typeface="+mn-cs"/>
          <a:sym typeface="Trebuchet MS"/>
        </a:defRPr>
      </a:lvl4pPr>
      <a:lvl5pPr marL="0" marR="0" indent="0" algn="r" defTabSz="457200" rtl="0" latinLnBrk="0">
        <a:lnSpc>
          <a:spcPct val="100000"/>
        </a:lnSpc>
        <a:spcBef>
          <a:spcPts val="0"/>
        </a:spcBef>
        <a:spcAft>
          <a:spcPts val="0"/>
        </a:spcAft>
        <a:buClrTx/>
        <a:buSzTx/>
        <a:buFontTx/>
        <a:buNone/>
        <a:tabLst/>
        <a:defRPr b="1" baseline="0" cap="none" i="0" spc="0" strike="noStrike" sz="1800" u="none">
          <a:solidFill>
            <a:schemeClr val="tx1"/>
          </a:solidFill>
          <a:uFillTx/>
          <a:latin typeface="+mn-lt"/>
          <a:ea typeface="+mn-ea"/>
          <a:cs typeface="+mn-cs"/>
          <a:sym typeface="Trebuchet MS"/>
        </a:defRPr>
      </a:lvl5pPr>
      <a:lvl6pPr marL="0" marR="0" indent="0" algn="r" defTabSz="457200" rtl="0" latinLnBrk="0">
        <a:lnSpc>
          <a:spcPct val="100000"/>
        </a:lnSpc>
        <a:spcBef>
          <a:spcPts val="0"/>
        </a:spcBef>
        <a:spcAft>
          <a:spcPts val="0"/>
        </a:spcAft>
        <a:buClrTx/>
        <a:buSzTx/>
        <a:buFontTx/>
        <a:buNone/>
        <a:tabLst/>
        <a:defRPr b="1" baseline="0" cap="none" i="0" spc="0" strike="noStrike" sz="1800" u="none">
          <a:solidFill>
            <a:schemeClr val="tx1"/>
          </a:solidFill>
          <a:uFillTx/>
          <a:latin typeface="+mn-lt"/>
          <a:ea typeface="+mn-ea"/>
          <a:cs typeface="+mn-cs"/>
          <a:sym typeface="Trebuchet MS"/>
        </a:defRPr>
      </a:lvl6pPr>
      <a:lvl7pPr marL="0" marR="0" indent="0" algn="r" defTabSz="457200" rtl="0" latinLnBrk="0">
        <a:lnSpc>
          <a:spcPct val="100000"/>
        </a:lnSpc>
        <a:spcBef>
          <a:spcPts val="0"/>
        </a:spcBef>
        <a:spcAft>
          <a:spcPts val="0"/>
        </a:spcAft>
        <a:buClrTx/>
        <a:buSzTx/>
        <a:buFontTx/>
        <a:buNone/>
        <a:tabLst/>
        <a:defRPr b="1" baseline="0" cap="none" i="0" spc="0" strike="noStrike" sz="1800" u="none">
          <a:solidFill>
            <a:schemeClr val="tx1"/>
          </a:solidFill>
          <a:uFillTx/>
          <a:latin typeface="+mn-lt"/>
          <a:ea typeface="+mn-ea"/>
          <a:cs typeface="+mn-cs"/>
          <a:sym typeface="Trebuchet MS"/>
        </a:defRPr>
      </a:lvl7pPr>
      <a:lvl8pPr marL="0" marR="0" indent="0" algn="r" defTabSz="457200" rtl="0" latinLnBrk="0">
        <a:lnSpc>
          <a:spcPct val="100000"/>
        </a:lnSpc>
        <a:spcBef>
          <a:spcPts val="0"/>
        </a:spcBef>
        <a:spcAft>
          <a:spcPts val="0"/>
        </a:spcAft>
        <a:buClrTx/>
        <a:buSzTx/>
        <a:buFontTx/>
        <a:buNone/>
        <a:tabLst/>
        <a:defRPr b="1" baseline="0" cap="none" i="0" spc="0" strike="noStrike" sz="1800" u="none">
          <a:solidFill>
            <a:schemeClr val="tx1"/>
          </a:solidFill>
          <a:uFillTx/>
          <a:latin typeface="+mn-lt"/>
          <a:ea typeface="+mn-ea"/>
          <a:cs typeface="+mn-cs"/>
          <a:sym typeface="Trebuchet MS"/>
        </a:defRPr>
      </a:lvl8pPr>
      <a:lvl9pPr marL="0" marR="0" indent="0" algn="r" defTabSz="457200" rtl="0" latinLnBrk="0">
        <a:lnSpc>
          <a:spcPct val="100000"/>
        </a:lnSpc>
        <a:spcBef>
          <a:spcPts val="0"/>
        </a:spcBef>
        <a:spcAft>
          <a:spcPts val="0"/>
        </a:spcAft>
        <a:buClrTx/>
        <a:buSzTx/>
        <a:buFontTx/>
        <a:buNone/>
        <a:tabLst/>
        <a:defRPr b="1" baseline="0" cap="none" i="0" spc="0" strike="noStrike" sz="1800" u="none">
          <a:solidFill>
            <a:schemeClr val="tx1"/>
          </a:solidFill>
          <a:uFillTx/>
          <a:latin typeface="+mn-lt"/>
          <a:ea typeface="+mn-ea"/>
          <a:cs typeface="+mn-cs"/>
          <a:sym typeface="Trebuchet M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4.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7.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9.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5.tif"/><Relationship Id="rId6" Type="http://schemas.openxmlformats.org/officeDocument/2006/relationships/image" Target="../media/image6.tif"/></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tif"/><Relationship Id="rId4" Type="http://schemas.openxmlformats.org/officeDocument/2006/relationships/image" Target="../media/image8.tif"/></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26.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9.tif"/></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tif"/><Relationship Id="rId4" Type="http://schemas.openxmlformats.org/officeDocument/2006/relationships/image" Target="../media/image27.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1.tif"/><Relationship Id="rId4" Type="http://schemas.openxmlformats.org/officeDocument/2006/relationships/image" Target="../media/image19.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24.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9" Type="http://schemas.openxmlformats.org/officeDocument/2006/relationships/image" Target="../media/image4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7.png"/><Relationship Id="rId4" Type="http://schemas.openxmlformats.org/officeDocument/2006/relationships/image" Target="../media/image48.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9.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12.tif"/></Relationships>

</file>

<file path=ppt/slides/_rels/slide3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52.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53.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57.png"/><Relationship Id="rId4" Type="http://schemas.openxmlformats.org/officeDocument/2006/relationships/image" Target="../media/image58.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59.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60.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tif"/><Relationship Id="rId4"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 name="Slide Number"/>
          <p:cNvSpPr txBox="1"/>
          <p:nvPr>
            <p:ph type="sldNum" sz="quarter" idx="4294967295"/>
          </p:nvPr>
        </p:nvSpPr>
        <p:spPr>
          <a:xfrm>
            <a:off x="10857975" y="6049983"/>
            <a:ext cx="225399" cy="355227"/>
          </a:xfrm>
          <a:prstGeom prst="rect">
            <a:avLst/>
          </a:prstGeom>
          <a:extLst>
            <a:ext uri="{C572A759-6A51-4108-AA02-DFA0A04FC94B}">
              <ma14:wrappingTextBoxFlag xmlns:ma14="http://schemas.microsoft.com/office/mac/drawingml/2011/main" val="1"/>
            </a:ext>
          </a:extLst>
        </p:spPr>
        <p:txBody>
          <a:bodyPr lIns="35717" tIns="35717" rIns="35717" bIns="35717" anchor="t"/>
          <a:lstStyle>
            <a:lvl1pPr algn="ctr" defTabSz="410764">
              <a:defRPr sz="2000">
                <a:solidFill>
                  <a:srgbClr val="000000"/>
                </a:solidFill>
                <a:latin typeface="Arial"/>
                <a:ea typeface="Arial"/>
                <a:cs typeface="Arial"/>
                <a:sym typeface="Arial"/>
              </a:defRPr>
            </a:lvl1pPr>
          </a:lstStyle>
          <a:p>
            <a:pPr/>
            <a:fld id="{86CB4B4D-7CA3-9044-876B-883B54F8677D}" type="slidenum"/>
          </a:p>
        </p:txBody>
      </p:sp>
      <p:sp>
        <p:nvSpPr>
          <p:cNvPr id="54" name="Title 1"/>
          <p:cNvSpPr txBox="1"/>
          <p:nvPr/>
        </p:nvSpPr>
        <p:spPr>
          <a:xfrm>
            <a:off x="1124441" y="712906"/>
            <a:ext cx="9545015" cy="247372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lnSpc>
                <a:spcPts val="5600"/>
              </a:lnSpc>
              <a:spcBef>
                <a:spcPts val="1200"/>
              </a:spcBef>
              <a:defRPr b="1" sz="3200">
                <a:solidFill>
                  <a:srgbClr val="000000"/>
                </a:solidFill>
                <a:latin typeface="Arial"/>
                <a:ea typeface="Arial"/>
                <a:cs typeface="Arial"/>
                <a:sym typeface="Arial"/>
              </a:defRPr>
            </a:pPr>
            <a:r>
              <a:t>CS 589 Fall 2020</a:t>
            </a:r>
          </a:p>
          <a:p>
            <a:pPr algn="ctr">
              <a:lnSpc>
                <a:spcPts val="5600"/>
              </a:lnSpc>
              <a:spcBef>
                <a:spcPts val="1200"/>
              </a:spcBef>
              <a:defRPr b="1" sz="3200">
                <a:solidFill>
                  <a:srgbClr val="000000"/>
                </a:solidFill>
                <a:latin typeface="Arial"/>
                <a:ea typeface="Arial"/>
                <a:cs typeface="Arial"/>
                <a:sym typeface="Arial"/>
              </a:defRPr>
            </a:pPr>
            <a:r>
              <a:t>Learning to rank</a:t>
            </a:r>
          </a:p>
          <a:p>
            <a:pPr algn="ctr">
              <a:lnSpc>
                <a:spcPts val="5600"/>
              </a:lnSpc>
              <a:spcBef>
                <a:spcPts val="1200"/>
              </a:spcBef>
              <a:defRPr b="1" sz="3200">
                <a:solidFill>
                  <a:srgbClr val="000000"/>
                </a:solidFill>
                <a:latin typeface="Arial"/>
                <a:ea typeface="Arial"/>
                <a:cs typeface="Arial"/>
                <a:sym typeface="Arial"/>
              </a:defRPr>
            </a:pPr>
            <a:r>
              <a:t>web search</a:t>
            </a:r>
          </a:p>
        </p:txBody>
      </p:sp>
      <p:sp>
        <p:nvSpPr>
          <p:cNvPr id="55" name="TextBox 6"/>
          <p:cNvSpPr txBox="1"/>
          <p:nvPr/>
        </p:nvSpPr>
        <p:spPr>
          <a:xfrm>
            <a:off x="4667851" y="4023900"/>
            <a:ext cx="7648084" cy="7426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2200">
                <a:solidFill>
                  <a:srgbClr val="000000"/>
                </a:solidFill>
                <a:latin typeface="Arial"/>
                <a:ea typeface="Arial"/>
                <a:cs typeface="Arial"/>
                <a:sym typeface="Arial"/>
              </a:defRPr>
            </a:pPr>
            <a:r>
              <a:t>Instructor: Susan Liu</a:t>
            </a:r>
          </a:p>
          <a:p>
            <a:pPr>
              <a:defRPr b="1" sz="2200">
                <a:solidFill>
                  <a:srgbClr val="000000"/>
                </a:solidFill>
                <a:latin typeface="Arial"/>
                <a:ea typeface="Arial"/>
                <a:cs typeface="Arial"/>
                <a:sym typeface="Arial"/>
              </a:defRPr>
            </a:pPr>
            <a:r>
              <a:t>TA: Huihui Liu</a:t>
            </a:r>
          </a:p>
        </p:txBody>
      </p:sp>
      <p:sp>
        <p:nvSpPr>
          <p:cNvPr id="56" name="TextBox 6"/>
          <p:cNvSpPr txBox="1"/>
          <p:nvPr/>
        </p:nvSpPr>
        <p:spPr>
          <a:xfrm>
            <a:off x="3730083" y="5216551"/>
            <a:ext cx="6271151" cy="4124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200">
                <a:solidFill>
                  <a:srgbClr val="000000"/>
                </a:solidFill>
                <a:latin typeface="Arial"/>
                <a:ea typeface="Arial"/>
                <a:cs typeface="Arial"/>
                <a:sym typeface="Arial"/>
              </a:defRPr>
            </a:lvl1pPr>
          </a:lstStyle>
          <a:p>
            <a:pPr/>
            <a:r>
              <a:t>Stevens Institute of Technology</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49" name="Using comparative user feedback"/>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Using comparative user feedback</a:t>
            </a:r>
          </a:p>
        </p:txBody>
      </p:sp>
      <p:sp>
        <p:nvSpPr>
          <p:cNvPr id="150" name="Slide Number"/>
          <p:cNvSpPr txBox="1"/>
          <p:nvPr>
            <p:ph type="sldNum" sz="quarter" idx="4294967295"/>
          </p:nvPr>
        </p:nvSpPr>
        <p:spPr>
          <a:xfrm>
            <a:off x="10843899" y="6049983"/>
            <a:ext cx="25355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151" name="Learn to predict user clicks?"/>
          <p:cNvSpPr txBox="1"/>
          <p:nvPr>
            <p:ph type="body" sz="quarter" idx="4294967295"/>
          </p:nvPr>
        </p:nvSpPr>
        <p:spPr>
          <a:xfrm>
            <a:off x="519746" y="1544531"/>
            <a:ext cx="11152508" cy="1020711"/>
          </a:xfrm>
          <a:prstGeom prst="rect">
            <a:avLst/>
          </a:prstGeom>
        </p:spPr>
        <p:txBody>
          <a:bodyPr lIns="45719" tIns="45719" rIns="45719" bIns="45719"/>
          <a:lstStyle>
            <a:lvl1pPr>
              <a:spcBef>
                <a:spcPts val="500"/>
              </a:spcBef>
              <a:defRPr sz="2400">
                <a:solidFill>
                  <a:srgbClr val="000000"/>
                </a:solidFill>
                <a:latin typeface="Arial"/>
                <a:ea typeface="Arial"/>
                <a:cs typeface="Arial"/>
                <a:sym typeface="Arial"/>
              </a:defRPr>
            </a:lvl1pPr>
          </a:lstStyle>
          <a:p>
            <a:pPr/>
            <a:r>
              <a:t>Learn to predict user clicks?</a:t>
            </a:r>
          </a:p>
        </p:txBody>
      </p:sp>
      <p:pic>
        <p:nvPicPr>
          <p:cNvPr id="152" name="latex-image-1.pdf" descr="latex-image-1.pdf"/>
          <p:cNvPicPr>
            <a:picLocks noChangeAspect="1"/>
          </p:cNvPicPr>
          <p:nvPr/>
        </p:nvPicPr>
        <p:blipFill>
          <a:blip r:embed="rId3">
            <a:extLst/>
          </a:blip>
          <a:stretch>
            <a:fillRect/>
          </a:stretch>
        </p:blipFill>
        <p:spPr>
          <a:xfrm>
            <a:off x="2440633" y="2416809"/>
            <a:ext cx="3751863" cy="297896"/>
          </a:xfrm>
          <a:prstGeom prst="rect">
            <a:avLst/>
          </a:prstGeom>
          <a:ln w="12700">
            <a:miter lim="400000"/>
          </a:ln>
        </p:spPr>
      </p:pic>
      <p:pic>
        <p:nvPicPr>
          <p:cNvPr id="153" name="latex-image-1.pdf" descr="latex-image-1.pdf"/>
          <p:cNvPicPr>
            <a:picLocks noChangeAspect="1"/>
          </p:cNvPicPr>
          <p:nvPr/>
        </p:nvPicPr>
        <p:blipFill>
          <a:blip r:embed="rId4">
            <a:extLst/>
          </a:blip>
          <a:stretch>
            <a:fillRect/>
          </a:stretch>
        </p:blipFill>
        <p:spPr>
          <a:xfrm>
            <a:off x="2427240" y="3181574"/>
            <a:ext cx="3524348" cy="511032"/>
          </a:xfrm>
          <a:prstGeom prst="rect">
            <a:avLst/>
          </a:prstGeom>
          <a:ln w="12700">
            <a:miter lim="400000"/>
          </a:ln>
        </p:spPr>
      </p:pic>
      <p:sp>
        <p:nvSpPr>
          <p:cNvPr id="154" name="input:"/>
          <p:cNvSpPr txBox="1"/>
          <p:nvPr/>
        </p:nvSpPr>
        <p:spPr>
          <a:xfrm>
            <a:off x="772340" y="2313036"/>
            <a:ext cx="900359" cy="54321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spcBef>
                <a:spcPts val="500"/>
              </a:spcBef>
              <a:defRPr sz="2400">
                <a:solidFill>
                  <a:srgbClr val="000000"/>
                </a:solidFill>
                <a:latin typeface="Arial"/>
                <a:ea typeface="Arial"/>
                <a:cs typeface="Arial"/>
                <a:sym typeface="Arial"/>
              </a:defRPr>
            </a:lvl1pPr>
          </a:lstStyle>
          <a:p>
            <a:pPr/>
            <a:r>
              <a:t>input:</a:t>
            </a:r>
          </a:p>
        </p:txBody>
      </p:sp>
      <p:sp>
        <p:nvSpPr>
          <p:cNvPr id="155" name="learning:"/>
          <p:cNvSpPr txBox="1"/>
          <p:nvPr/>
        </p:nvSpPr>
        <p:spPr>
          <a:xfrm>
            <a:off x="780431" y="3121660"/>
            <a:ext cx="1293658" cy="114014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spcBef>
                <a:spcPts val="500"/>
              </a:spcBef>
              <a:defRPr sz="2400">
                <a:solidFill>
                  <a:srgbClr val="000000"/>
                </a:solidFill>
                <a:latin typeface="Arial"/>
                <a:ea typeface="Arial"/>
                <a:cs typeface="Arial"/>
                <a:sym typeface="Arial"/>
              </a:defRPr>
            </a:lvl1pPr>
          </a:lstStyle>
          <a:p>
            <a:pPr/>
            <a:r>
              <a:t>learning:</a:t>
            </a:r>
          </a:p>
        </p:txBody>
      </p:sp>
      <p:sp>
        <p:nvSpPr>
          <p:cNvPr id="156" name="square loss:"/>
          <p:cNvSpPr txBox="1"/>
          <p:nvPr/>
        </p:nvSpPr>
        <p:spPr>
          <a:xfrm>
            <a:off x="780431" y="4162708"/>
            <a:ext cx="1293658" cy="114014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spcBef>
                <a:spcPts val="500"/>
              </a:spcBef>
              <a:defRPr sz="2400">
                <a:solidFill>
                  <a:srgbClr val="000000"/>
                </a:solidFill>
                <a:latin typeface="Arial"/>
                <a:ea typeface="Arial"/>
                <a:cs typeface="Arial"/>
                <a:sym typeface="Arial"/>
              </a:defRPr>
            </a:lvl1pPr>
          </a:lstStyle>
          <a:p>
            <a:pPr/>
            <a:r>
              <a:t>square loss:</a:t>
            </a:r>
          </a:p>
        </p:txBody>
      </p:sp>
      <p:pic>
        <p:nvPicPr>
          <p:cNvPr id="157" name="latex-image-1.pdf" descr="latex-image-1.pdf"/>
          <p:cNvPicPr>
            <a:picLocks noChangeAspect="1"/>
          </p:cNvPicPr>
          <p:nvPr/>
        </p:nvPicPr>
        <p:blipFill>
          <a:blip r:embed="rId5">
            <a:extLst/>
          </a:blip>
          <a:stretch>
            <a:fillRect/>
          </a:stretch>
        </p:blipFill>
        <p:spPr>
          <a:xfrm>
            <a:off x="2466337" y="4477265"/>
            <a:ext cx="4654113" cy="585519"/>
          </a:xfrm>
          <a:prstGeom prst="rect">
            <a:avLst/>
          </a:prstGeom>
          <a:ln w="12700">
            <a:miter lim="400000"/>
          </a:ln>
        </p:spPr>
      </p:pic>
      <p:sp>
        <p:nvSpPr>
          <p:cNvPr id="158" name="What is the problem of using the square loss?"/>
          <p:cNvSpPr txBox="1"/>
          <p:nvPr/>
        </p:nvSpPr>
        <p:spPr>
          <a:xfrm>
            <a:off x="2350607" y="5688094"/>
            <a:ext cx="6451379" cy="114014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spcBef>
                <a:spcPts val="500"/>
              </a:spcBef>
              <a:defRPr b="1" sz="2400">
                <a:solidFill>
                  <a:srgbClr val="FF2600"/>
                </a:solidFill>
                <a:latin typeface="Arial"/>
                <a:ea typeface="Arial"/>
                <a:cs typeface="Arial"/>
                <a:sym typeface="Arial"/>
              </a:defRPr>
            </a:lvl1pPr>
          </a:lstStyle>
          <a:p>
            <a:pPr/>
            <a:r>
              <a:t>What is the problem of using the square loss?</a:t>
            </a:r>
          </a:p>
        </p:txBody>
      </p:sp>
      <p:sp>
        <p:nvSpPr>
          <p:cNvPr id="159" name="Line"/>
          <p:cNvSpPr/>
          <p:nvPr/>
        </p:nvSpPr>
        <p:spPr>
          <a:xfrm flipV="1">
            <a:off x="5339646" y="4937897"/>
            <a:ext cx="1" cy="752243"/>
          </a:xfrm>
          <a:prstGeom prst="line">
            <a:avLst/>
          </a:prstGeom>
          <a:ln w="25400">
            <a:solidFill>
              <a:srgbClr val="FF2600"/>
            </a:solidFill>
            <a:tailEnd type="triangle"/>
          </a:ln>
        </p:spPr>
        <p:txBody>
          <a:bodyPr lIns="45718" tIns="45718" rIns="45718" bIns="45718"/>
          <a:lstStyle/>
          <a:p>
            <a:pPr/>
          </a:p>
        </p:txBody>
      </p:sp>
      <p:pic>
        <p:nvPicPr>
          <p:cNvPr id="160" name="Image" descr="Image"/>
          <p:cNvPicPr>
            <a:picLocks noChangeAspect="1"/>
          </p:cNvPicPr>
          <p:nvPr/>
        </p:nvPicPr>
        <p:blipFill>
          <a:blip r:embed="rId6">
            <a:extLst/>
          </a:blip>
          <a:stretch>
            <a:fillRect/>
          </a:stretch>
        </p:blipFill>
        <p:spPr>
          <a:xfrm>
            <a:off x="10009943" y="4976401"/>
            <a:ext cx="693556" cy="675235"/>
          </a:xfrm>
          <a:prstGeom prst="rect">
            <a:avLst/>
          </a:prstGeom>
          <a:ln w="12700">
            <a:miter lim="400000"/>
          </a:ln>
        </p:spPr>
      </p:pic>
      <p:pic>
        <p:nvPicPr>
          <p:cNvPr id="161" name="Image" descr="Image"/>
          <p:cNvPicPr>
            <a:picLocks noChangeAspect="1"/>
          </p:cNvPicPr>
          <p:nvPr/>
        </p:nvPicPr>
        <p:blipFill>
          <a:blip r:embed="rId7">
            <a:extLst/>
          </a:blip>
          <a:stretch>
            <a:fillRect/>
          </a:stretch>
        </p:blipFill>
        <p:spPr>
          <a:xfrm>
            <a:off x="9103485" y="4976401"/>
            <a:ext cx="659222" cy="675235"/>
          </a:xfrm>
          <a:prstGeom prst="rect">
            <a:avLst/>
          </a:prstGeom>
          <a:ln w="12700">
            <a:miter lim="400000"/>
          </a:ln>
        </p:spPr>
      </p:pic>
      <p:pic>
        <p:nvPicPr>
          <p:cNvPr id="162" name="Image" descr="Image"/>
          <p:cNvPicPr>
            <a:picLocks noChangeAspect="1"/>
          </p:cNvPicPr>
          <p:nvPr/>
        </p:nvPicPr>
        <p:blipFill>
          <a:blip r:embed="rId8">
            <a:extLst/>
          </a:blip>
          <a:stretch>
            <a:fillRect/>
          </a:stretch>
        </p:blipFill>
        <p:spPr>
          <a:xfrm>
            <a:off x="8001505" y="2089660"/>
            <a:ext cx="3810001" cy="25654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0"/>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6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xit" nodeType="clickEffect" presetSubtype="0" presetID="1" grpId="3" fill="hold">
                                  <p:stCondLst>
                                    <p:cond delay="0"/>
                                  </p:stCondLst>
                                  <p:iterate type="el" backwards="0">
                                    <p:tmAbs val="0"/>
                                  </p:iterate>
                                  <p:childTnLst>
                                    <p:set>
                                      <p:cBhvr>
                                        <p:cTn id="13" fill="hold">
                                          <p:stCondLst>
                                            <p:cond delay="0"/>
                                          </p:stCondLst>
                                        </p:cTn>
                                        <p:tgtEl>
                                          <p:spTgt spid="160"/>
                                        </p:tgtEl>
                                        <p:attrNameLst>
                                          <p:attrName>style.visibility</p:attrName>
                                        </p:attrNameLst>
                                      </p:cBhvr>
                                      <p:to>
                                        <p:strVal val="hidden"/>
                                      </p:to>
                                    </p:set>
                                  </p:childTnLst>
                                </p:cTn>
                              </p:par>
                            </p:childTnLst>
                          </p:cTn>
                        </p:par>
                        <p:par>
                          <p:cTn id="14" fill="hold">
                            <p:stCondLst>
                              <p:cond delay="0"/>
                            </p:stCondLst>
                            <p:childTnLst>
                              <p:par>
                                <p:cTn id="15" presetClass="exit" nodeType="afterEffect" presetSubtype="0" presetID="1" grpId="4" fill="hold">
                                  <p:stCondLst>
                                    <p:cond delay="0"/>
                                  </p:stCondLst>
                                  <p:iterate type="el" backwards="0">
                                    <p:tmAbs val="0"/>
                                  </p:iterate>
                                  <p:childTnLst>
                                    <p:set>
                                      <p:cBhvr>
                                        <p:cTn id="16" fill="hold">
                                          <p:stCondLst>
                                            <p:cond delay="0"/>
                                          </p:stCondLst>
                                        </p:cTn>
                                        <p:tgtEl>
                                          <p:spTgt spid="16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2"/>
      <p:bldP build="whole" bldLvl="1" animBg="1" rev="0" advAuto="0" spid="160" grpId="3"/>
      <p:bldP build="whole" bldLvl="1" animBg="1" rev="0" advAuto="0" spid="161" grpId="4"/>
      <p:bldP build="whole" bldLvl="1" animBg="1" rev="0" advAuto="0" spid="160"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Learning to rank"/>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Learning to rank</a:t>
            </a:r>
          </a:p>
        </p:txBody>
      </p:sp>
      <p:sp>
        <p:nvSpPr>
          <p:cNvPr id="167"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168" name="An important idea in the past decade of IR community…"/>
          <p:cNvSpPr txBox="1"/>
          <p:nvPr>
            <p:ph type="body" idx="4294967295"/>
          </p:nvPr>
        </p:nvSpPr>
        <p:spPr>
          <a:xfrm>
            <a:off x="631530" y="1544531"/>
            <a:ext cx="11040724" cy="4994590"/>
          </a:xfrm>
          <a:prstGeom prst="rect">
            <a:avLst/>
          </a:prstGeom>
        </p:spPr>
        <p:txBody>
          <a:bodyPr lIns="45719" tIns="45719" rIns="45719" bIns="45719"/>
          <a:lstStyle/>
          <a:p>
            <a:pPr>
              <a:spcBef>
                <a:spcPts val="500"/>
              </a:spcBef>
              <a:defRPr sz="2400">
                <a:solidFill>
                  <a:srgbClr val="000000"/>
                </a:solidFill>
                <a:latin typeface="Arial"/>
                <a:ea typeface="Arial"/>
                <a:cs typeface="Arial"/>
                <a:sym typeface="Arial"/>
              </a:defRPr>
            </a:pPr>
            <a:r>
              <a:t>An important idea in the past decade of IR community</a:t>
            </a:r>
          </a:p>
          <a:p>
            <a:pPr lvl="1" marL="800100" indent="-342900">
              <a:spcBef>
                <a:spcPts val="500"/>
              </a:spcBef>
              <a:buChar char="•"/>
              <a:defRPr sz="2400">
                <a:solidFill>
                  <a:srgbClr val="000000"/>
                </a:solidFill>
                <a:latin typeface="Arial"/>
                <a:ea typeface="Arial"/>
                <a:cs typeface="Arial"/>
                <a:sym typeface="Arial"/>
              </a:defRPr>
            </a:pPr>
            <a:r>
              <a:t>Deployed in industry search engines</a:t>
            </a:r>
          </a:p>
          <a:p>
            <a:pPr lvl="1" marL="800100" indent="-342900">
              <a:spcBef>
                <a:spcPts val="500"/>
              </a:spcBef>
              <a:buChar char="•"/>
              <a:defRPr sz="2400">
                <a:solidFill>
                  <a:srgbClr val="000000"/>
                </a:solidFill>
                <a:latin typeface="Arial"/>
                <a:ea typeface="Arial"/>
                <a:cs typeface="Arial"/>
                <a:sym typeface="Arial"/>
              </a:defRPr>
            </a:pPr>
            <a:r>
              <a:t>Yahoo! learning to rank challenge [2011]</a:t>
            </a:r>
          </a:p>
          <a:p>
            <a:pPr lvl="1" marL="800100" indent="-342900">
              <a:spcBef>
                <a:spcPts val="500"/>
              </a:spcBef>
              <a:buChar char="•"/>
              <a:defRPr sz="2400">
                <a:solidFill>
                  <a:srgbClr val="000000"/>
                </a:solidFill>
                <a:latin typeface="Arial"/>
                <a:ea typeface="Arial"/>
                <a:cs typeface="Arial"/>
                <a:sym typeface="Arial"/>
              </a:defRPr>
            </a:pPr>
          </a:p>
          <a:p>
            <a:pPr>
              <a:spcBef>
                <a:spcPts val="500"/>
              </a:spcBef>
              <a:defRPr sz="2400">
                <a:solidFill>
                  <a:srgbClr val="000000"/>
                </a:solidFill>
                <a:latin typeface="Arial"/>
                <a:ea typeface="Arial"/>
                <a:cs typeface="Arial"/>
                <a:sym typeface="Arial"/>
              </a:defRPr>
            </a:pPr>
            <a:r>
              <a:t>Why does it take so long?</a:t>
            </a:r>
          </a:p>
          <a:p>
            <a:pPr lvl="1" marL="800100" indent="-342900">
              <a:spcBef>
                <a:spcPts val="500"/>
              </a:spcBef>
              <a:buChar char="•"/>
              <a:defRPr sz="2400">
                <a:solidFill>
                  <a:srgbClr val="000000"/>
                </a:solidFill>
                <a:latin typeface="Arial"/>
                <a:ea typeface="Arial"/>
                <a:cs typeface="Arial"/>
                <a:sym typeface="Arial"/>
              </a:defRPr>
            </a:pPr>
            <a:r>
              <a:t>Limited data access (search engine, mobile devices was popular only in the last 1-2 decades, data privacy problem)</a:t>
            </a:r>
          </a:p>
          <a:p>
            <a:pPr lvl="1" marL="800100" indent="-342900">
              <a:spcBef>
                <a:spcPts val="500"/>
              </a:spcBef>
              <a:buChar char="•"/>
              <a:defRPr sz="2400">
                <a:solidFill>
                  <a:srgbClr val="000000"/>
                </a:solidFill>
                <a:latin typeface="Arial"/>
                <a:ea typeface="Arial"/>
                <a:cs typeface="Arial"/>
                <a:sym typeface="Arial"/>
              </a:defRPr>
            </a:pPr>
            <a:r>
              <a:t>It was possible to tune traditional IR models by hand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Learning to rank"/>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Learning to rank</a:t>
            </a:r>
          </a:p>
        </p:txBody>
      </p:sp>
      <p:sp>
        <p:nvSpPr>
          <p:cNvPr id="173" name="Slide Number"/>
          <p:cNvSpPr txBox="1"/>
          <p:nvPr>
            <p:ph type="sldNum" sz="quarter" idx="4294967295"/>
          </p:nvPr>
        </p:nvSpPr>
        <p:spPr>
          <a:xfrm>
            <a:off x="10794351" y="6049983"/>
            <a:ext cx="352650"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174" name="Feature engineering in modern search engines"/>
          <p:cNvSpPr txBox="1"/>
          <p:nvPr>
            <p:ph type="body" idx="4294967295"/>
          </p:nvPr>
        </p:nvSpPr>
        <p:spPr>
          <a:xfrm>
            <a:off x="631530" y="1544531"/>
            <a:ext cx="11040724" cy="4994590"/>
          </a:xfrm>
          <a:prstGeom prst="rect">
            <a:avLst/>
          </a:prstGeom>
        </p:spPr>
        <p:txBody>
          <a:bodyPr lIns="45719" tIns="45719" rIns="45719" bIns="45719"/>
          <a:lstStyle>
            <a:lvl1pPr>
              <a:spcBef>
                <a:spcPts val="500"/>
              </a:spcBef>
              <a:defRPr sz="2400">
                <a:solidFill>
                  <a:srgbClr val="000000"/>
                </a:solidFill>
                <a:latin typeface="Arial"/>
                <a:ea typeface="Arial"/>
                <a:cs typeface="Arial"/>
                <a:sym typeface="Arial"/>
              </a:defRPr>
            </a:lvl1pPr>
          </a:lstStyle>
          <a:p>
            <a:pPr/>
            <a:r>
              <a:t>Feature engineering in modern search engines</a:t>
            </a:r>
          </a:p>
        </p:txBody>
      </p:sp>
      <p:pic>
        <p:nvPicPr>
          <p:cNvPr id="175" name="Image" descr="Image"/>
          <p:cNvPicPr>
            <a:picLocks noChangeAspect="1"/>
          </p:cNvPicPr>
          <p:nvPr/>
        </p:nvPicPr>
        <p:blipFill>
          <a:blip r:embed="rId3">
            <a:extLst/>
          </a:blip>
          <a:stretch>
            <a:fillRect/>
          </a:stretch>
        </p:blipFill>
        <p:spPr>
          <a:xfrm>
            <a:off x="1322093" y="2321786"/>
            <a:ext cx="5514746" cy="2816730"/>
          </a:xfrm>
          <a:prstGeom prst="rect">
            <a:avLst/>
          </a:prstGeom>
          <a:ln w="12700">
            <a:miter lim="400000"/>
          </a:ln>
        </p:spPr>
      </p:pic>
      <p:sp>
        <p:nvSpPr>
          <p:cNvPr id="176" name="Rectangle"/>
          <p:cNvSpPr/>
          <p:nvPr/>
        </p:nvSpPr>
        <p:spPr>
          <a:xfrm>
            <a:off x="1585772" y="1936433"/>
            <a:ext cx="5268636" cy="490272"/>
          </a:xfrm>
          <a:prstGeom prst="rect">
            <a:avLst/>
          </a:prstGeom>
          <a:solidFill>
            <a:srgbClr val="FFFFFF"/>
          </a:solidFill>
          <a:ln w="12700">
            <a:miter lim="400000"/>
          </a:ln>
        </p:spPr>
        <p:txBody>
          <a:bodyPr lIns="45718" tIns="45718" rIns="45718" bIns="45718" anchor="ctr"/>
          <a:lstStyle/>
          <a:p>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Learning to rank"/>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Learning to rank</a:t>
            </a:r>
          </a:p>
        </p:txBody>
      </p:sp>
      <p:sp>
        <p:nvSpPr>
          <p:cNvPr id="181"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182" name="Pointwise…"/>
          <p:cNvSpPr txBox="1"/>
          <p:nvPr>
            <p:ph type="body" idx="4294967295"/>
          </p:nvPr>
        </p:nvSpPr>
        <p:spPr>
          <a:xfrm>
            <a:off x="631530" y="1544531"/>
            <a:ext cx="11040724" cy="4994590"/>
          </a:xfrm>
          <a:prstGeom prst="rect">
            <a:avLst/>
          </a:prstGeom>
        </p:spPr>
        <p:txBody>
          <a:bodyPr lIns="45719" tIns="45719" rIns="45719" bIns="45719"/>
          <a:lstStyle/>
          <a:p>
            <a:pPr>
              <a:spcBef>
                <a:spcPts val="500"/>
              </a:spcBef>
              <a:defRPr sz="2400">
                <a:solidFill>
                  <a:srgbClr val="000000"/>
                </a:solidFill>
                <a:latin typeface="Arial"/>
                <a:ea typeface="Arial"/>
                <a:cs typeface="Arial"/>
                <a:sym typeface="Arial"/>
              </a:defRPr>
            </a:pPr>
            <a:r>
              <a:t>Pointwise</a:t>
            </a:r>
          </a:p>
          <a:p>
            <a:pPr lvl="1" marL="800100" indent="-342900">
              <a:spcBef>
                <a:spcPts val="500"/>
              </a:spcBef>
              <a:buChar char="•"/>
              <a:defRPr sz="2400">
                <a:solidFill>
                  <a:srgbClr val="000000"/>
                </a:solidFill>
                <a:latin typeface="Arial"/>
                <a:ea typeface="Arial"/>
                <a:cs typeface="Arial"/>
                <a:sym typeface="Arial"/>
              </a:defRPr>
            </a:pPr>
            <a:r>
              <a:t>Fit the absolute labels individually</a:t>
            </a:r>
          </a:p>
          <a:p>
            <a:pPr lvl="1" marL="800100" indent="-342900">
              <a:spcBef>
                <a:spcPts val="500"/>
              </a:spcBef>
              <a:buChar char="•"/>
              <a:defRPr sz="2400">
                <a:solidFill>
                  <a:srgbClr val="000000"/>
                </a:solidFill>
                <a:latin typeface="Arial"/>
                <a:ea typeface="Arial"/>
                <a:cs typeface="Arial"/>
                <a:sym typeface="Arial"/>
              </a:defRPr>
            </a:pPr>
            <a:r>
              <a:t>e.g., A. Shashua and A. Levin, NIPS 2002</a:t>
            </a:r>
          </a:p>
          <a:p>
            <a:pPr lvl="1" marL="800100" indent="-342900">
              <a:spcBef>
                <a:spcPts val="500"/>
              </a:spcBef>
              <a:buChar char="•"/>
              <a:defRPr sz="2400">
                <a:solidFill>
                  <a:srgbClr val="000000"/>
                </a:solidFill>
                <a:latin typeface="Arial"/>
                <a:ea typeface="Arial"/>
                <a:cs typeface="Arial"/>
                <a:sym typeface="Arial"/>
              </a:defRPr>
            </a:pPr>
          </a:p>
          <a:p>
            <a:pPr>
              <a:spcBef>
                <a:spcPts val="500"/>
              </a:spcBef>
              <a:defRPr sz="2400">
                <a:solidFill>
                  <a:srgbClr val="000000"/>
                </a:solidFill>
                <a:latin typeface="Arial"/>
                <a:ea typeface="Arial"/>
                <a:cs typeface="Arial"/>
                <a:sym typeface="Arial"/>
              </a:defRPr>
            </a:pPr>
            <a:r>
              <a:t>Pairwise</a:t>
            </a:r>
          </a:p>
          <a:p>
            <a:pPr lvl="1" marL="800100" indent="-342900">
              <a:spcBef>
                <a:spcPts val="500"/>
              </a:spcBef>
              <a:buChar char="•"/>
              <a:defRPr sz="2400">
                <a:solidFill>
                  <a:srgbClr val="000000"/>
                </a:solidFill>
                <a:latin typeface="Arial"/>
                <a:ea typeface="Arial"/>
                <a:cs typeface="Arial"/>
                <a:sym typeface="Arial"/>
              </a:defRPr>
            </a:pPr>
            <a:r>
              <a:t>Fit the relative order</a:t>
            </a:r>
          </a:p>
          <a:p>
            <a:pPr lvl="1" marL="800100" indent="-342900">
              <a:spcBef>
                <a:spcPts val="500"/>
              </a:spcBef>
              <a:buChar char="•"/>
              <a:defRPr sz="2400">
                <a:solidFill>
                  <a:srgbClr val="000000"/>
                </a:solidFill>
                <a:latin typeface="Arial"/>
                <a:ea typeface="Arial"/>
                <a:cs typeface="Arial"/>
                <a:sym typeface="Arial"/>
              </a:defRPr>
            </a:pPr>
            <a:r>
              <a:t>e.g., RankSVM</a:t>
            </a:r>
          </a:p>
          <a:p>
            <a:pPr lvl="1" marL="800100" indent="-342900">
              <a:spcBef>
                <a:spcPts val="500"/>
              </a:spcBef>
              <a:buChar char="•"/>
              <a:defRPr sz="2400">
                <a:solidFill>
                  <a:srgbClr val="000000"/>
                </a:solidFill>
                <a:latin typeface="Arial"/>
                <a:ea typeface="Arial"/>
                <a:cs typeface="Arial"/>
                <a:sym typeface="Arial"/>
              </a:defRPr>
            </a:pPr>
          </a:p>
          <a:p>
            <a:pPr>
              <a:spcBef>
                <a:spcPts val="500"/>
              </a:spcBef>
              <a:defRPr sz="2400">
                <a:solidFill>
                  <a:srgbClr val="000000"/>
                </a:solidFill>
                <a:latin typeface="Arial"/>
                <a:ea typeface="Arial"/>
                <a:cs typeface="Arial"/>
                <a:sym typeface="Arial"/>
              </a:defRPr>
            </a:pPr>
            <a:r>
              <a:t>Listwise</a:t>
            </a:r>
          </a:p>
          <a:p>
            <a:pPr lvl="1" marL="800100" indent="-342900">
              <a:spcBef>
                <a:spcPts val="500"/>
              </a:spcBef>
              <a:buChar char="•"/>
              <a:defRPr sz="2400">
                <a:solidFill>
                  <a:srgbClr val="000000"/>
                </a:solidFill>
                <a:latin typeface="Arial"/>
                <a:ea typeface="Arial"/>
                <a:cs typeface="Arial"/>
                <a:sym typeface="Arial"/>
              </a:defRPr>
            </a:pPr>
            <a:r>
              <a:t>Fit the metric of the entire ranked list</a:t>
            </a:r>
          </a:p>
          <a:p>
            <a:pPr lvl="1" marL="800100" indent="-342900">
              <a:spcBef>
                <a:spcPts val="500"/>
              </a:spcBef>
              <a:buChar char="•"/>
              <a:defRPr sz="2400">
                <a:solidFill>
                  <a:srgbClr val="000000"/>
                </a:solidFill>
                <a:latin typeface="Arial"/>
                <a:ea typeface="Arial"/>
                <a:cs typeface="Arial"/>
                <a:sym typeface="Arial"/>
              </a:defRPr>
            </a:pPr>
            <a:r>
              <a:t>e.g., LambdaMART, XGBoost</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Pointwise learning to rank = Regression"/>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Pointwise learning to rank = Regression</a:t>
            </a:r>
          </a:p>
        </p:txBody>
      </p:sp>
      <p:sp>
        <p:nvSpPr>
          <p:cNvPr id="187"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188" name="Reducing the ranking problem to"/>
          <p:cNvSpPr txBox="1"/>
          <p:nvPr>
            <p:ph type="body" idx="4294967295"/>
          </p:nvPr>
        </p:nvSpPr>
        <p:spPr>
          <a:xfrm>
            <a:off x="631530" y="1544531"/>
            <a:ext cx="11040724" cy="4994590"/>
          </a:xfrm>
          <a:prstGeom prst="rect">
            <a:avLst/>
          </a:prstGeom>
        </p:spPr>
        <p:txBody>
          <a:bodyPr lIns="45719" tIns="45719" rIns="45719" bIns="45719"/>
          <a:lstStyle>
            <a:lvl1pPr>
              <a:spcBef>
                <a:spcPts val="500"/>
              </a:spcBef>
              <a:defRPr sz="2400">
                <a:solidFill>
                  <a:srgbClr val="000000"/>
                </a:solidFill>
                <a:latin typeface="Arial"/>
                <a:ea typeface="Arial"/>
                <a:cs typeface="Arial"/>
                <a:sym typeface="Arial"/>
              </a:defRPr>
            </a:lvl1pPr>
          </a:lstStyle>
          <a:p>
            <a:pPr/>
            <a:r>
              <a:t>Reducing the ranking problem to </a:t>
            </a:r>
          </a:p>
        </p:txBody>
      </p:sp>
      <p:sp>
        <p:nvSpPr>
          <p:cNvPr id="189" name="Regression:"/>
          <p:cNvSpPr txBox="1"/>
          <p:nvPr/>
        </p:nvSpPr>
        <p:spPr>
          <a:xfrm>
            <a:off x="1071680" y="2212959"/>
            <a:ext cx="6667761" cy="56952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spcBef>
                <a:spcPts val="500"/>
              </a:spcBef>
              <a:defRPr sz="2400">
                <a:solidFill>
                  <a:srgbClr val="000000"/>
                </a:solidFill>
                <a:latin typeface="Arial"/>
                <a:ea typeface="Arial"/>
                <a:cs typeface="Arial"/>
                <a:sym typeface="Arial"/>
              </a:defRPr>
            </a:lvl1pPr>
          </a:lstStyle>
          <a:p>
            <a:pPr/>
            <a:r>
              <a:t>Regression:</a:t>
            </a:r>
          </a:p>
        </p:txBody>
      </p:sp>
      <p:sp>
        <p:nvSpPr>
          <p:cNvPr id="190" name="Classification:"/>
          <p:cNvSpPr txBox="1"/>
          <p:nvPr/>
        </p:nvSpPr>
        <p:spPr>
          <a:xfrm>
            <a:off x="1071680" y="3610128"/>
            <a:ext cx="2743960" cy="113894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spcBef>
                <a:spcPts val="500"/>
              </a:spcBef>
              <a:defRPr sz="2400">
                <a:solidFill>
                  <a:srgbClr val="000000"/>
                </a:solidFill>
                <a:latin typeface="Arial"/>
                <a:ea typeface="Arial"/>
                <a:cs typeface="Arial"/>
                <a:sym typeface="Arial"/>
              </a:defRPr>
            </a:lvl1pPr>
          </a:lstStyle>
          <a:p>
            <a:pPr/>
            <a:r>
              <a:t>Classification: </a:t>
            </a:r>
          </a:p>
        </p:txBody>
      </p:sp>
      <p:sp>
        <p:nvSpPr>
          <p:cNvPr id="191" name="Shashua et al. Ranking with large margin principle. NIPS 2002"/>
          <p:cNvSpPr txBox="1"/>
          <p:nvPr/>
        </p:nvSpPr>
        <p:spPr>
          <a:xfrm>
            <a:off x="608285" y="5074790"/>
            <a:ext cx="10975431" cy="4124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ts val="4000"/>
              </a:lnSpc>
              <a:defRPr i="1" sz="2200">
                <a:solidFill>
                  <a:srgbClr val="000000"/>
                </a:solidFill>
                <a:latin typeface="Arial"/>
                <a:ea typeface="Arial"/>
                <a:cs typeface="Arial"/>
                <a:sym typeface="Arial"/>
              </a:defRPr>
            </a:pPr>
            <a:r>
              <a:rPr i="0"/>
              <a:t>Shashua et al</a:t>
            </a:r>
            <a:r>
              <a:t>. Ranking with large margin principle. </a:t>
            </a:r>
            <a:r>
              <a:rPr i="0"/>
              <a:t>NIPS 2002</a:t>
            </a:r>
          </a:p>
        </p:txBody>
      </p:sp>
      <p:sp>
        <p:nvSpPr>
          <p:cNvPr id="192" name="Cosssock et al. Subset ranking using regression. COLT 2006"/>
          <p:cNvSpPr txBox="1"/>
          <p:nvPr/>
        </p:nvSpPr>
        <p:spPr>
          <a:xfrm>
            <a:off x="608285" y="5687204"/>
            <a:ext cx="10975431" cy="4124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ts val="4000"/>
              </a:lnSpc>
              <a:defRPr i="1" sz="2200">
                <a:solidFill>
                  <a:srgbClr val="000000"/>
                </a:solidFill>
                <a:latin typeface="Arial"/>
                <a:ea typeface="Arial"/>
                <a:cs typeface="Arial"/>
                <a:sym typeface="Arial"/>
              </a:defRPr>
            </a:pPr>
            <a:r>
              <a:rPr i="0"/>
              <a:t>Cosssock et al</a:t>
            </a:r>
            <a:r>
              <a:t>. Subset ranking using regression. </a:t>
            </a:r>
            <a:r>
              <a:rPr i="0"/>
              <a:t>COLT 2006</a:t>
            </a:r>
          </a:p>
        </p:txBody>
      </p:sp>
      <p:pic>
        <p:nvPicPr>
          <p:cNvPr id="193" name="latex-image-1.pdf" descr="latex-image-1.pdf"/>
          <p:cNvPicPr>
            <a:picLocks noChangeAspect="1"/>
          </p:cNvPicPr>
          <p:nvPr/>
        </p:nvPicPr>
        <p:blipFill>
          <a:blip r:embed="rId3">
            <a:extLst/>
          </a:blip>
          <a:stretch>
            <a:fillRect/>
          </a:stretch>
        </p:blipFill>
        <p:spPr>
          <a:xfrm>
            <a:off x="1813166" y="2922900"/>
            <a:ext cx="3596775" cy="489614"/>
          </a:xfrm>
          <a:prstGeom prst="rect">
            <a:avLst/>
          </a:prstGeom>
          <a:ln w="12700">
            <a:miter lim="400000"/>
          </a:ln>
        </p:spPr>
      </p:pic>
      <p:pic>
        <p:nvPicPr>
          <p:cNvPr id="194" name="latex-image-1.pdf" descr="latex-image-1.pdf"/>
          <p:cNvPicPr>
            <a:picLocks noChangeAspect="1"/>
          </p:cNvPicPr>
          <p:nvPr/>
        </p:nvPicPr>
        <p:blipFill>
          <a:blip r:embed="rId4">
            <a:extLst/>
          </a:blip>
          <a:stretch>
            <a:fillRect/>
          </a:stretch>
        </p:blipFill>
        <p:spPr>
          <a:xfrm>
            <a:off x="1813773" y="4313145"/>
            <a:ext cx="3755874" cy="527854"/>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Pointwise learning to rank = Regression"/>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Pointwise learning to rank = Regression</a:t>
            </a:r>
          </a:p>
        </p:txBody>
      </p:sp>
      <p:sp>
        <p:nvSpPr>
          <p:cNvPr id="199"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graphicFrame>
        <p:nvGraphicFramePr>
          <p:cNvPr id="200" name="Table"/>
          <p:cNvGraphicFramePr/>
          <p:nvPr/>
        </p:nvGraphicFramePr>
        <p:xfrm>
          <a:off x="852544" y="3894178"/>
          <a:ext cx="10710421" cy="146406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375833"/>
                <a:gridCol w="1375833"/>
                <a:gridCol w="1514439"/>
                <a:gridCol w="1311006"/>
                <a:gridCol w="1389446"/>
                <a:gridCol w="1243720"/>
                <a:gridCol w="1243720"/>
                <a:gridCol w="1243720"/>
              </a:tblGrid>
              <a:tr h="559306">
                <a:tc>
                  <a:txBody>
                    <a:bodyPr/>
                    <a:lstStyle/>
                    <a:p>
                      <a:pPr algn="ctr">
                        <a:defRPr>
                          <a:solidFill>
                            <a:srgbClr val="000000"/>
                          </a:solidFill>
                        </a:defRPr>
                      </a:pPr>
                      <a:r>
                        <a:rPr b="1">
                          <a:solidFill>
                            <a:schemeClr val="accent1"/>
                          </a:solidFill>
                          <a:latin typeface="Arial"/>
                          <a:ea typeface="Arial"/>
                          <a:cs typeface="Arial"/>
                          <a:sym typeface="Arial"/>
                        </a:rPr>
                        <a:t>exampleID</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b="1">
                          <a:solidFill>
                            <a:schemeClr val="accent1"/>
                          </a:solidFill>
                          <a:latin typeface="Arial"/>
                          <a:ea typeface="Arial"/>
                          <a:cs typeface="Arial"/>
                          <a:sym typeface="Arial"/>
                        </a:rPr>
                        <a:t>query ID</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b="1">
                          <a:solidFill>
                            <a:schemeClr val="accent1"/>
                          </a:solidFill>
                          <a:latin typeface="Arial"/>
                          <a:ea typeface="Arial"/>
                          <a:cs typeface="Arial"/>
                          <a:sym typeface="Arial"/>
                        </a:rPr>
                        <a:t>doc ID</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b="1">
                          <a:solidFill>
                            <a:schemeClr val="accent1"/>
                          </a:solidFill>
                          <a:latin typeface="Arial"/>
                          <a:ea typeface="Arial"/>
                          <a:cs typeface="Arial"/>
                          <a:sym typeface="Arial"/>
                        </a:rPr>
                        <a:t>cosine</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b="1">
                          <a:solidFill>
                            <a:schemeClr val="accent1"/>
                          </a:solidFill>
                          <a:latin typeface="Arial"/>
                          <a:ea typeface="Arial"/>
                          <a:cs typeface="Arial"/>
                          <a:sym typeface="Arial"/>
                        </a:rPr>
                        <a:t>bm25</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b="1">
                          <a:solidFill>
                            <a:schemeClr val="accent1"/>
                          </a:solidFill>
                          <a:latin typeface="Arial"/>
                          <a:ea typeface="Arial"/>
                          <a:cs typeface="Arial"/>
                          <a:sym typeface="Arial"/>
                        </a:rPr>
                        <a:t>span length</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b="1">
                          <a:solidFill>
                            <a:schemeClr val="accent1"/>
                          </a:solidFill>
                          <a:latin typeface="Arial"/>
                          <a:ea typeface="Arial"/>
                          <a:cs typeface="Arial"/>
                          <a:sym typeface="Arial"/>
                        </a:rPr>
                        <a:t>…</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b="1">
                          <a:solidFill>
                            <a:schemeClr val="accent1"/>
                          </a:solidFill>
                          <a:latin typeface="Arial"/>
                          <a:ea typeface="Arial"/>
                          <a:cs typeface="Arial"/>
                          <a:sym typeface="Arial"/>
                        </a:rPr>
                        <a:t>relevance</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297351">
                <a:tc>
                  <a:txBody>
                    <a:bodyPr/>
                    <a:lstStyle/>
                    <a:p>
                      <a:pPr algn="ctr">
                        <a:defRPr>
                          <a:solidFill>
                            <a:srgbClr val="000000"/>
                          </a:solidFill>
                        </a:defRPr>
                      </a:pPr>
                      <a:r>
                        <a:rPr>
                          <a:solidFill>
                            <a:schemeClr val="accent1"/>
                          </a:solidFill>
                          <a:latin typeface="Arial"/>
                          <a:ea typeface="Arial"/>
                          <a:cs typeface="Arial"/>
                          <a:sym typeface="Arial"/>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0</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0</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0.032</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0.004</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3</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latin typeface="Arial"/>
                          <a:ea typeface="Arial"/>
                          <a:cs typeface="Arial"/>
                          <a:sym typeface="Arial"/>
                        </a:defRPr>
                      </a:pP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0</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297351">
                <a:tc>
                  <a:txBody>
                    <a:bodyPr/>
                    <a:lstStyle/>
                    <a:p>
                      <a:pPr algn="ctr">
                        <a:defRPr>
                          <a:solidFill>
                            <a:srgbClr val="000000"/>
                          </a:solidFill>
                        </a:defRPr>
                      </a:pPr>
                      <a:r>
                        <a:rPr>
                          <a:solidFill>
                            <a:schemeClr val="accent1"/>
                          </a:solidFill>
                          <a:latin typeface="Arial"/>
                          <a:ea typeface="Arial"/>
                          <a:cs typeface="Arial"/>
                          <a:sym typeface="Arial"/>
                        </a:rPr>
                        <a:t>2</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0</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0.02</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0.022</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4</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latin typeface="Arial"/>
                          <a:ea typeface="Arial"/>
                          <a:cs typeface="Arial"/>
                          <a:sym typeface="Arial"/>
                        </a:defRPr>
                      </a:pP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297351">
                <a:tc>
                  <a:txBody>
                    <a:bodyPr/>
                    <a:lstStyle/>
                    <a:p>
                      <a:pPr algn="ctr">
                        <a:defRPr>
                          <a:solidFill>
                            <a:srgbClr val="000000"/>
                          </a:solidFill>
                        </a:defRPr>
                      </a:pPr>
                      <a:r>
                        <a:rPr>
                          <a:solidFill>
                            <a:schemeClr val="accent1"/>
                          </a:solidFill>
                          <a:latin typeface="Arial"/>
                          <a:ea typeface="Arial"/>
                          <a:cs typeface="Arial"/>
                          <a:sym typeface="Arial"/>
                        </a:rPr>
                        <a:t>3</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0</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2</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0.043</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0.03</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2</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latin typeface="Arial"/>
                          <a:ea typeface="Arial"/>
                          <a:cs typeface="Arial"/>
                          <a:sym typeface="Arial"/>
                        </a:defRPr>
                      </a:pP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0</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297351">
                <a:tc>
                  <a:txBody>
                    <a:bodyPr/>
                    <a:lstStyle/>
                    <a:p>
                      <a:pPr algn="ctr">
                        <a:defRPr>
                          <a:solidFill>
                            <a:srgbClr val="000000"/>
                          </a:solidFill>
                        </a:defRPr>
                      </a:pPr>
                      <a:r>
                        <a:rPr>
                          <a:solidFill>
                            <a:schemeClr val="accent1"/>
                          </a:solidFill>
                          <a:latin typeface="Arial"/>
                          <a:ea typeface="Arial"/>
                          <a:cs typeface="Arial"/>
                          <a:sym typeface="Arial"/>
                        </a:rPr>
                        <a:t>4</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0</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0.027</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0.028</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3</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latin typeface="Arial"/>
                          <a:ea typeface="Arial"/>
                          <a:cs typeface="Arial"/>
                          <a:sym typeface="Arial"/>
                        </a:defRPr>
                      </a:pP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297351">
                <a:tc>
                  <a:txBody>
                    <a:bodyPr/>
                    <a:lstStyle/>
                    <a:p>
                      <a:pPr algn="ctr">
                        <a:defRPr>
                          <a:solidFill>
                            <a:srgbClr val="000000"/>
                          </a:solidFill>
                        </a:defRPr>
                      </a:pPr>
                      <a:r>
                        <a:rPr>
                          <a:solidFill>
                            <a:schemeClr val="accent1"/>
                          </a:solidFill>
                          <a:latin typeface="Arial"/>
                          <a:ea typeface="Arial"/>
                          <a:cs typeface="Arial"/>
                          <a:sym typeface="Arial"/>
                        </a:rPr>
                        <a:t>5</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3</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0.009</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0.328</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2</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latin typeface="Arial"/>
                          <a:ea typeface="Arial"/>
                          <a:cs typeface="Arial"/>
                          <a:sym typeface="Arial"/>
                        </a:defRPr>
                      </a:pP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297351">
                <a:tc>
                  <a:txBody>
                    <a:bodyPr/>
                    <a:lstStyle/>
                    <a:p>
                      <a:pPr algn="ctr">
                        <a:defRPr>
                          <a:solidFill>
                            <a:srgbClr val="000000"/>
                          </a:solidFill>
                        </a:defRPr>
                      </a:pPr>
                      <a:r>
                        <a:rPr>
                          <a:solidFill>
                            <a:schemeClr val="accent1"/>
                          </a:solidFill>
                          <a:latin typeface="Arial"/>
                          <a:ea typeface="Arial"/>
                          <a:cs typeface="Arial"/>
                          <a:sym typeface="Arial"/>
                        </a:rPr>
                        <a:t>6</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4</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0.04</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0.001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5</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latin typeface="Arial"/>
                          <a:ea typeface="Arial"/>
                          <a:cs typeface="Arial"/>
                          <a:sym typeface="Arial"/>
                        </a:defRPr>
                      </a:pP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a:solidFill>
                            <a:srgbClr val="000000"/>
                          </a:solidFill>
                        </a:defRPr>
                      </a:pPr>
                      <a:r>
                        <a:rPr>
                          <a:solidFill>
                            <a:schemeClr val="accent1"/>
                          </a:solidFill>
                          <a:latin typeface="Arial"/>
                          <a:ea typeface="Arial"/>
                          <a:cs typeface="Arial"/>
                          <a:sym typeface="Arial"/>
                        </a:rPr>
                        <a:t>0</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
        <p:nvSpPr>
          <p:cNvPr id="201" name="Collect a training corpus of (q,d,r) triples"/>
          <p:cNvSpPr txBox="1"/>
          <p:nvPr>
            <p:ph type="body" sz="quarter" idx="4294967295"/>
          </p:nvPr>
        </p:nvSpPr>
        <p:spPr>
          <a:xfrm>
            <a:off x="631530" y="1544531"/>
            <a:ext cx="11910553" cy="657449"/>
          </a:xfrm>
          <a:prstGeom prst="rect">
            <a:avLst/>
          </a:prstGeom>
        </p:spPr>
        <p:txBody>
          <a:bodyPr lIns="45719" tIns="45719" rIns="45719" bIns="45719"/>
          <a:lstStyle>
            <a:lvl1pPr>
              <a:spcBef>
                <a:spcPts val="500"/>
              </a:spcBef>
              <a:defRPr sz="2400">
                <a:solidFill>
                  <a:srgbClr val="000000"/>
                </a:solidFill>
                <a:latin typeface="Arial"/>
                <a:ea typeface="Arial"/>
                <a:cs typeface="Arial"/>
                <a:sym typeface="Arial"/>
              </a:defRPr>
            </a:lvl1pPr>
          </a:lstStyle>
          <a:p>
            <a:pPr/>
            <a:r>
              <a:t>Collect a training corpus of (q,d,r) triples</a:t>
            </a:r>
          </a:p>
        </p:txBody>
      </p:sp>
      <p:pic>
        <p:nvPicPr>
          <p:cNvPr id="202" name="latex-image-1.pdf" descr="latex-image-1.pdf"/>
          <p:cNvPicPr>
            <a:picLocks noChangeAspect="1"/>
          </p:cNvPicPr>
          <p:nvPr/>
        </p:nvPicPr>
        <p:blipFill>
          <a:blip r:embed="rId3">
            <a:extLst/>
          </a:blip>
          <a:stretch>
            <a:fillRect/>
          </a:stretch>
        </p:blipFill>
        <p:spPr>
          <a:xfrm>
            <a:off x="3005384" y="2182784"/>
            <a:ext cx="5782565" cy="344602"/>
          </a:xfrm>
          <a:prstGeom prst="rect">
            <a:avLst/>
          </a:prstGeom>
          <a:ln w="12700">
            <a:miter lim="400000"/>
          </a:ln>
        </p:spPr>
      </p:pic>
      <p:pic>
        <p:nvPicPr>
          <p:cNvPr id="203" name="latex-image-1.pdf" descr="latex-image-1.pdf"/>
          <p:cNvPicPr>
            <a:picLocks noChangeAspect="1"/>
          </p:cNvPicPr>
          <p:nvPr/>
        </p:nvPicPr>
        <p:blipFill>
          <a:blip r:embed="rId4">
            <a:extLst/>
          </a:blip>
          <a:stretch>
            <a:fillRect/>
          </a:stretch>
        </p:blipFill>
        <p:spPr>
          <a:xfrm>
            <a:off x="4082666" y="2852790"/>
            <a:ext cx="3431656" cy="714583"/>
          </a:xfrm>
          <a:prstGeom prst="rect">
            <a:avLst/>
          </a:prstGeom>
          <a:ln w="12700">
            <a:miter lim="400000"/>
          </a:ln>
        </p:spPr>
      </p:pic>
      <p:sp>
        <p:nvSpPr>
          <p:cNvPr id="204" name="Rectangle"/>
          <p:cNvSpPr/>
          <p:nvPr/>
        </p:nvSpPr>
        <p:spPr>
          <a:xfrm>
            <a:off x="7417632" y="2168964"/>
            <a:ext cx="335933" cy="465682"/>
          </a:xfrm>
          <a:prstGeom prst="rect">
            <a:avLst/>
          </a:prstGeom>
          <a:solidFill>
            <a:srgbClr val="FFFFFF"/>
          </a:solidFill>
          <a:ln w="12700">
            <a:miter lim="400000"/>
          </a:ln>
        </p:spPr>
        <p:txBody>
          <a:bodyPr lIns="45718" tIns="45718" rIns="45718" bIns="45718" anchor="ctr"/>
          <a:lstStyle/>
          <a:p>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Ranking is easier than regression"/>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Ranking is easier than regression</a:t>
            </a:r>
          </a:p>
        </p:txBody>
      </p:sp>
      <p:sp>
        <p:nvSpPr>
          <p:cNvPr id="209"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pic>
        <p:nvPicPr>
          <p:cNvPr id="210" name="Image" descr="Image"/>
          <p:cNvPicPr>
            <a:picLocks noChangeAspect="1"/>
          </p:cNvPicPr>
          <p:nvPr/>
        </p:nvPicPr>
        <p:blipFill>
          <a:blip r:embed="rId3">
            <a:extLst/>
          </a:blip>
          <a:stretch>
            <a:fillRect/>
          </a:stretch>
        </p:blipFill>
        <p:spPr>
          <a:xfrm>
            <a:off x="1005255" y="3303767"/>
            <a:ext cx="1297217" cy="1262951"/>
          </a:xfrm>
          <a:prstGeom prst="rect">
            <a:avLst/>
          </a:prstGeom>
          <a:ln w="12700">
            <a:miter lim="400000"/>
          </a:ln>
        </p:spPr>
      </p:pic>
      <p:pic>
        <p:nvPicPr>
          <p:cNvPr id="211" name="Image" descr="Image"/>
          <p:cNvPicPr>
            <a:picLocks noChangeAspect="1"/>
          </p:cNvPicPr>
          <p:nvPr/>
        </p:nvPicPr>
        <p:blipFill>
          <a:blip r:embed="rId4">
            <a:extLst/>
          </a:blip>
          <a:stretch>
            <a:fillRect/>
          </a:stretch>
        </p:blipFill>
        <p:spPr>
          <a:xfrm>
            <a:off x="1195769" y="5066388"/>
            <a:ext cx="1141185" cy="1168906"/>
          </a:xfrm>
          <a:prstGeom prst="rect">
            <a:avLst/>
          </a:prstGeom>
          <a:ln w="12700">
            <a:miter lim="400000"/>
          </a:ln>
        </p:spPr>
      </p:pic>
      <p:pic>
        <p:nvPicPr>
          <p:cNvPr id="212" name="Image" descr="Image"/>
          <p:cNvPicPr>
            <a:picLocks noChangeAspect="1"/>
          </p:cNvPicPr>
          <p:nvPr/>
        </p:nvPicPr>
        <p:blipFill>
          <a:blip r:embed="rId5">
            <a:extLst/>
          </a:blip>
          <a:stretch>
            <a:fillRect/>
          </a:stretch>
        </p:blipFill>
        <p:spPr>
          <a:xfrm>
            <a:off x="4033963" y="1370965"/>
            <a:ext cx="1237309" cy="1866104"/>
          </a:xfrm>
          <a:prstGeom prst="rect">
            <a:avLst/>
          </a:prstGeom>
          <a:ln w="12700">
            <a:miter lim="400000"/>
          </a:ln>
        </p:spPr>
      </p:pic>
      <p:pic>
        <p:nvPicPr>
          <p:cNvPr id="213" name="Image" descr="Image"/>
          <p:cNvPicPr>
            <a:picLocks noChangeAspect="1"/>
          </p:cNvPicPr>
          <p:nvPr/>
        </p:nvPicPr>
        <p:blipFill>
          <a:blip r:embed="rId6">
            <a:extLst/>
          </a:blip>
          <a:stretch>
            <a:fillRect/>
          </a:stretch>
        </p:blipFill>
        <p:spPr>
          <a:xfrm>
            <a:off x="7500997" y="1370965"/>
            <a:ext cx="1257741" cy="1866104"/>
          </a:xfrm>
          <a:prstGeom prst="rect">
            <a:avLst/>
          </a:prstGeom>
          <a:ln w="12700">
            <a:miter lim="400000"/>
          </a:ln>
        </p:spPr>
      </p:pic>
      <p:sp>
        <p:nvSpPr>
          <p:cNvPr id="214" name="Star"/>
          <p:cNvSpPr/>
          <p:nvPr/>
        </p:nvSpPr>
        <p:spPr>
          <a:xfrm>
            <a:off x="3502192" y="3843816"/>
            <a:ext cx="524096" cy="512804"/>
          </a:xfrm>
          <a:prstGeom prst="star5">
            <a:avLst>
              <a:gd name="adj" fmla="val 19100"/>
              <a:gd name="hf" fmla="val 105146"/>
              <a:gd name="vf" fmla="val 110557"/>
            </a:avLst>
          </a:prstGeom>
          <a:solidFill>
            <a:srgbClr val="929000"/>
          </a:solidFill>
          <a:ln w="12700">
            <a:miter lim="400000"/>
          </a:ln>
        </p:spPr>
        <p:txBody>
          <a:bodyPr lIns="45718" tIns="45718" rIns="45718" bIns="45718" anchor="ctr"/>
          <a:lstStyle/>
          <a:p>
            <a:pPr/>
          </a:p>
        </p:txBody>
      </p:sp>
      <p:sp>
        <p:nvSpPr>
          <p:cNvPr id="215" name="Star"/>
          <p:cNvSpPr/>
          <p:nvPr/>
        </p:nvSpPr>
        <p:spPr>
          <a:xfrm>
            <a:off x="4119102" y="3843816"/>
            <a:ext cx="524096" cy="512804"/>
          </a:xfrm>
          <a:prstGeom prst="star5">
            <a:avLst>
              <a:gd name="adj" fmla="val 21247"/>
              <a:gd name="hf" fmla="val 105146"/>
              <a:gd name="vf" fmla="val 110557"/>
            </a:avLst>
          </a:prstGeom>
          <a:solidFill>
            <a:srgbClr val="929000"/>
          </a:solidFill>
          <a:ln w="12700">
            <a:miter lim="400000"/>
          </a:ln>
        </p:spPr>
        <p:txBody>
          <a:bodyPr lIns="45718" tIns="45718" rIns="45718" bIns="45718" anchor="ctr"/>
          <a:lstStyle/>
          <a:p>
            <a:pPr/>
          </a:p>
        </p:txBody>
      </p:sp>
      <p:sp>
        <p:nvSpPr>
          <p:cNvPr id="216" name="Star"/>
          <p:cNvSpPr/>
          <p:nvPr/>
        </p:nvSpPr>
        <p:spPr>
          <a:xfrm>
            <a:off x="4736013" y="3843816"/>
            <a:ext cx="524095" cy="512804"/>
          </a:xfrm>
          <a:prstGeom prst="star5">
            <a:avLst>
              <a:gd name="adj" fmla="val 19100"/>
              <a:gd name="hf" fmla="val 105146"/>
              <a:gd name="vf" fmla="val 110557"/>
            </a:avLst>
          </a:prstGeom>
          <a:solidFill>
            <a:srgbClr val="929000"/>
          </a:solidFill>
          <a:ln w="12700">
            <a:miter lim="400000"/>
          </a:ln>
        </p:spPr>
        <p:txBody>
          <a:bodyPr lIns="45718" tIns="45718" rIns="45718" bIns="45718" anchor="ctr"/>
          <a:lstStyle/>
          <a:p>
            <a:pPr/>
          </a:p>
        </p:txBody>
      </p:sp>
      <p:sp>
        <p:nvSpPr>
          <p:cNvPr id="217" name="Star"/>
          <p:cNvSpPr/>
          <p:nvPr/>
        </p:nvSpPr>
        <p:spPr>
          <a:xfrm>
            <a:off x="7327170" y="3843816"/>
            <a:ext cx="524096" cy="512804"/>
          </a:xfrm>
          <a:prstGeom prst="star5">
            <a:avLst>
              <a:gd name="adj" fmla="val 19100"/>
              <a:gd name="hf" fmla="val 105146"/>
              <a:gd name="vf" fmla="val 110557"/>
            </a:avLst>
          </a:prstGeom>
          <a:solidFill>
            <a:srgbClr val="929000"/>
          </a:solidFill>
          <a:ln w="12700">
            <a:miter lim="400000"/>
          </a:ln>
        </p:spPr>
        <p:txBody>
          <a:bodyPr lIns="45718" tIns="45718" rIns="45718" bIns="45718" anchor="ctr"/>
          <a:lstStyle/>
          <a:p>
            <a:pPr/>
          </a:p>
        </p:txBody>
      </p:sp>
      <p:sp>
        <p:nvSpPr>
          <p:cNvPr id="218" name="Star"/>
          <p:cNvSpPr/>
          <p:nvPr/>
        </p:nvSpPr>
        <p:spPr>
          <a:xfrm>
            <a:off x="7867820" y="3843816"/>
            <a:ext cx="524096" cy="512804"/>
          </a:xfrm>
          <a:prstGeom prst="star5">
            <a:avLst>
              <a:gd name="adj" fmla="val 19100"/>
              <a:gd name="hf" fmla="val 105146"/>
              <a:gd name="vf" fmla="val 110557"/>
            </a:avLst>
          </a:prstGeom>
          <a:solidFill>
            <a:srgbClr val="929000"/>
          </a:solidFill>
          <a:ln w="12700">
            <a:miter lim="400000"/>
          </a:ln>
        </p:spPr>
        <p:txBody>
          <a:bodyPr lIns="45718" tIns="45718" rIns="45718" bIns="45718" anchor="ctr"/>
          <a:lstStyle/>
          <a:p>
            <a:pPr/>
          </a:p>
        </p:txBody>
      </p:sp>
      <p:sp>
        <p:nvSpPr>
          <p:cNvPr id="219" name="Star"/>
          <p:cNvSpPr/>
          <p:nvPr/>
        </p:nvSpPr>
        <p:spPr>
          <a:xfrm>
            <a:off x="8408470" y="3843816"/>
            <a:ext cx="524096" cy="512804"/>
          </a:xfrm>
          <a:prstGeom prst="star5">
            <a:avLst>
              <a:gd name="adj" fmla="val 19100"/>
              <a:gd name="hf" fmla="val 105146"/>
              <a:gd name="vf" fmla="val 110557"/>
            </a:avLst>
          </a:prstGeom>
          <a:solidFill>
            <a:srgbClr val="929000"/>
          </a:solidFill>
          <a:ln w="12700">
            <a:miter lim="400000"/>
          </a:ln>
        </p:spPr>
        <p:txBody>
          <a:bodyPr lIns="45718" tIns="45718" rIns="45718" bIns="45718" anchor="ctr"/>
          <a:lstStyle/>
          <a:p>
            <a:pPr/>
          </a:p>
        </p:txBody>
      </p:sp>
      <p:sp>
        <p:nvSpPr>
          <p:cNvPr id="220" name="Star"/>
          <p:cNvSpPr/>
          <p:nvPr/>
        </p:nvSpPr>
        <p:spPr>
          <a:xfrm>
            <a:off x="5278947" y="3843816"/>
            <a:ext cx="524096" cy="512804"/>
          </a:xfrm>
          <a:prstGeom prst="star5">
            <a:avLst>
              <a:gd name="adj" fmla="val 19100"/>
              <a:gd name="hf" fmla="val 105146"/>
              <a:gd name="vf" fmla="val 110557"/>
            </a:avLst>
          </a:prstGeom>
          <a:solidFill>
            <a:srgbClr val="929000"/>
          </a:solidFill>
          <a:ln w="12700">
            <a:miter lim="400000"/>
          </a:ln>
        </p:spPr>
        <p:txBody>
          <a:bodyPr lIns="45718" tIns="45718" rIns="45718" bIns="45718" anchor="ctr"/>
          <a:lstStyle/>
          <a:p>
            <a:pPr/>
          </a:p>
        </p:txBody>
      </p:sp>
      <p:sp>
        <p:nvSpPr>
          <p:cNvPr id="221" name="Star"/>
          <p:cNvSpPr/>
          <p:nvPr/>
        </p:nvSpPr>
        <p:spPr>
          <a:xfrm>
            <a:off x="3506916" y="5394439"/>
            <a:ext cx="524095" cy="512804"/>
          </a:xfrm>
          <a:prstGeom prst="star5">
            <a:avLst>
              <a:gd name="adj" fmla="val 19100"/>
              <a:gd name="hf" fmla="val 105146"/>
              <a:gd name="vf" fmla="val 110557"/>
            </a:avLst>
          </a:prstGeom>
          <a:solidFill>
            <a:srgbClr val="929000"/>
          </a:solidFill>
          <a:ln w="12700">
            <a:miter lim="400000"/>
          </a:ln>
        </p:spPr>
        <p:txBody>
          <a:bodyPr lIns="45718" tIns="45718" rIns="45718" bIns="45718" anchor="ctr"/>
          <a:lstStyle/>
          <a:p>
            <a:pPr/>
          </a:p>
        </p:txBody>
      </p:sp>
      <p:sp>
        <p:nvSpPr>
          <p:cNvPr id="222" name="Star"/>
          <p:cNvSpPr/>
          <p:nvPr/>
        </p:nvSpPr>
        <p:spPr>
          <a:xfrm>
            <a:off x="4123826" y="5394439"/>
            <a:ext cx="524095" cy="512804"/>
          </a:xfrm>
          <a:prstGeom prst="star5">
            <a:avLst>
              <a:gd name="adj" fmla="val 19100"/>
              <a:gd name="hf" fmla="val 105146"/>
              <a:gd name="vf" fmla="val 110557"/>
            </a:avLst>
          </a:prstGeom>
          <a:solidFill>
            <a:srgbClr val="929000"/>
          </a:solidFill>
          <a:ln w="12700">
            <a:miter lim="400000"/>
          </a:ln>
        </p:spPr>
        <p:txBody>
          <a:bodyPr lIns="45718" tIns="45718" rIns="45718" bIns="45718" anchor="ctr"/>
          <a:lstStyle/>
          <a:p>
            <a:pPr/>
          </a:p>
        </p:txBody>
      </p:sp>
      <p:sp>
        <p:nvSpPr>
          <p:cNvPr id="223" name="Star"/>
          <p:cNvSpPr/>
          <p:nvPr/>
        </p:nvSpPr>
        <p:spPr>
          <a:xfrm>
            <a:off x="4736013" y="5394439"/>
            <a:ext cx="524095" cy="512804"/>
          </a:xfrm>
          <a:prstGeom prst="star5">
            <a:avLst>
              <a:gd name="adj" fmla="val 19100"/>
              <a:gd name="hf" fmla="val 105146"/>
              <a:gd name="vf" fmla="val 110557"/>
            </a:avLst>
          </a:prstGeom>
          <a:solidFill>
            <a:srgbClr val="929000"/>
          </a:solidFill>
          <a:ln w="12700">
            <a:miter lim="400000"/>
          </a:ln>
        </p:spPr>
        <p:txBody>
          <a:bodyPr lIns="45718" tIns="45718" rIns="45718" bIns="45718" anchor="ctr"/>
          <a:lstStyle/>
          <a:p>
            <a:pPr/>
          </a:p>
        </p:txBody>
      </p:sp>
      <p:sp>
        <p:nvSpPr>
          <p:cNvPr id="224" name="Star"/>
          <p:cNvSpPr/>
          <p:nvPr/>
        </p:nvSpPr>
        <p:spPr>
          <a:xfrm>
            <a:off x="7344528" y="5394439"/>
            <a:ext cx="524096" cy="512804"/>
          </a:xfrm>
          <a:prstGeom prst="star5">
            <a:avLst>
              <a:gd name="adj" fmla="val 19100"/>
              <a:gd name="hf" fmla="val 105146"/>
              <a:gd name="vf" fmla="val 110557"/>
            </a:avLst>
          </a:prstGeom>
          <a:solidFill>
            <a:srgbClr val="929000"/>
          </a:solidFill>
          <a:ln w="12700">
            <a:miter lim="400000"/>
          </a:ln>
        </p:spPr>
        <p:txBody>
          <a:bodyPr lIns="45718" tIns="45718" rIns="45718" bIns="45718" anchor="ctr"/>
          <a:lstStyle/>
          <a:p>
            <a:pPr/>
          </a:p>
        </p:txBody>
      </p:sp>
      <p:sp>
        <p:nvSpPr>
          <p:cNvPr id="225" name="Star"/>
          <p:cNvSpPr/>
          <p:nvPr/>
        </p:nvSpPr>
        <p:spPr>
          <a:xfrm>
            <a:off x="7956715" y="5394439"/>
            <a:ext cx="524096" cy="512804"/>
          </a:xfrm>
          <a:prstGeom prst="star5">
            <a:avLst>
              <a:gd name="adj" fmla="val 19100"/>
              <a:gd name="hf" fmla="val 105146"/>
              <a:gd name="vf" fmla="val 110557"/>
            </a:avLst>
          </a:prstGeom>
          <a:solidFill>
            <a:srgbClr val="929000"/>
          </a:solidFill>
          <a:ln w="12700">
            <a:miter lim="400000"/>
          </a:ln>
        </p:spPr>
        <p:txBody>
          <a:bodyPr lIns="45718" tIns="45718" rIns="45718" bIns="45718" anchor="ctr"/>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0"/>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xit" nodeType="clickEffect" presetSubtype="0" presetID="1" grpId="3" fill="hold">
                                  <p:stCondLst>
                                    <p:cond delay="0"/>
                                  </p:stCondLst>
                                  <p:iterate type="el" backwards="0">
                                    <p:tmAbs val="0"/>
                                  </p:iterate>
                                  <p:childTnLst>
                                    <p:set>
                                      <p:cBhvr>
                                        <p:cTn id="13" fill="hold">
                                          <p:stCondLst>
                                            <p:cond delay="0"/>
                                          </p:stCondLst>
                                        </p:cTn>
                                        <p:tgtEl>
                                          <p:spTgt spid="210"/>
                                        </p:tgtEl>
                                        <p:attrNameLst>
                                          <p:attrName>style.visibility</p:attrName>
                                        </p:attrNameLst>
                                      </p:cBhvr>
                                      <p:to>
                                        <p:strVal val="hidden"/>
                                      </p:to>
                                    </p:set>
                                  </p:childTnLst>
                                </p:cTn>
                              </p:par>
                            </p:childTnLst>
                          </p:cTn>
                        </p:par>
                        <p:par>
                          <p:cTn id="14" fill="hold">
                            <p:stCondLst>
                              <p:cond delay="0"/>
                            </p:stCondLst>
                            <p:childTnLst>
                              <p:par>
                                <p:cTn id="15" presetClass="exit" nodeType="afterEffect" presetSubtype="0" presetID="1" grpId="4" fill="hold">
                                  <p:stCondLst>
                                    <p:cond delay="0"/>
                                  </p:stCondLst>
                                  <p:iterate type="el" backwards="0">
                                    <p:tmAbs val="0"/>
                                  </p:iterate>
                                  <p:childTnLst>
                                    <p:set>
                                      <p:cBhvr>
                                        <p:cTn id="16" fill="hold">
                                          <p:stCondLst>
                                            <p:cond delay="0"/>
                                          </p:stCondLst>
                                        </p:cTn>
                                        <p:tgtEl>
                                          <p:spTgt spid="21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0" grpId="3"/>
      <p:bldP build="whole" bldLvl="1" animBg="1" rev="0" advAuto="0" spid="211" grpId="2"/>
      <p:bldP build="whole" bldLvl="1" animBg="1" rev="0" advAuto="0" spid="211" grpId="4"/>
      <p:bldP build="whole" bldLvl="1" animBg="1" rev="0" advAuto="0" spid="210"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Pointwise -&gt; pairwise learning to rank"/>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Pointwise -&gt; pairwise learning to rank</a:t>
            </a:r>
          </a:p>
        </p:txBody>
      </p:sp>
      <p:sp>
        <p:nvSpPr>
          <p:cNvPr id="230"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pic>
        <p:nvPicPr>
          <p:cNvPr id="231" name="latex-image-1.pdf" descr="latex-image-1.pdf"/>
          <p:cNvPicPr>
            <a:picLocks noChangeAspect="1"/>
          </p:cNvPicPr>
          <p:nvPr/>
        </p:nvPicPr>
        <p:blipFill>
          <a:blip r:embed="rId3">
            <a:extLst/>
          </a:blip>
          <a:stretch>
            <a:fillRect/>
          </a:stretch>
        </p:blipFill>
        <p:spPr>
          <a:xfrm>
            <a:off x="3005384" y="2119284"/>
            <a:ext cx="5782565" cy="344602"/>
          </a:xfrm>
          <a:prstGeom prst="rect">
            <a:avLst/>
          </a:prstGeom>
          <a:ln w="12700">
            <a:miter lim="400000"/>
          </a:ln>
        </p:spPr>
      </p:pic>
      <p:pic>
        <p:nvPicPr>
          <p:cNvPr id="232" name="latex-image-1.pdf" descr="latex-image-1.pdf"/>
          <p:cNvPicPr>
            <a:picLocks noChangeAspect="1"/>
          </p:cNvPicPr>
          <p:nvPr/>
        </p:nvPicPr>
        <p:blipFill>
          <a:blip r:embed="rId4">
            <a:extLst/>
          </a:blip>
          <a:stretch>
            <a:fillRect/>
          </a:stretch>
        </p:blipFill>
        <p:spPr>
          <a:xfrm>
            <a:off x="4082666" y="2852790"/>
            <a:ext cx="3431656" cy="714583"/>
          </a:xfrm>
          <a:prstGeom prst="rect">
            <a:avLst/>
          </a:prstGeom>
          <a:ln w="12700">
            <a:miter lim="400000"/>
          </a:ln>
        </p:spPr>
      </p:pic>
      <p:sp>
        <p:nvSpPr>
          <p:cNvPr id="233" name="Pointwise learning to rank:"/>
          <p:cNvSpPr txBox="1"/>
          <p:nvPr/>
        </p:nvSpPr>
        <p:spPr>
          <a:xfrm>
            <a:off x="902932" y="1439533"/>
            <a:ext cx="6667762" cy="56952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spcBef>
                <a:spcPts val="500"/>
              </a:spcBef>
              <a:defRPr sz="2400">
                <a:solidFill>
                  <a:srgbClr val="000000"/>
                </a:solidFill>
                <a:latin typeface="Arial"/>
                <a:ea typeface="Arial"/>
                <a:cs typeface="Arial"/>
                <a:sym typeface="Arial"/>
              </a:defRPr>
            </a:lvl1pPr>
          </a:lstStyle>
          <a:p>
            <a:pPr/>
            <a:r>
              <a:t>Pointwise learning to rank: </a:t>
            </a:r>
          </a:p>
        </p:txBody>
      </p:sp>
      <p:sp>
        <p:nvSpPr>
          <p:cNvPr id="234" name="Pairwise learning to rank (example):"/>
          <p:cNvSpPr txBox="1"/>
          <p:nvPr/>
        </p:nvSpPr>
        <p:spPr>
          <a:xfrm>
            <a:off x="890232" y="3638778"/>
            <a:ext cx="6667762" cy="56952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spcBef>
                <a:spcPts val="500"/>
              </a:spcBef>
              <a:defRPr sz="2400">
                <a:solidFill>
                  <a:srgbClr val="000000"/>
                </a:solidFill>
                <a:latin typeface="Arial"/>
                <a:ea typeface="Arial"/>
                <a:cs typeface="Arial"/>
                <a:sym typeface="Arial"/>
              </a:defRPr>
            </a:lvl1pPr>
          </a:lstStyle>
          <a:p>
            <a:pPr/>
            <a:r>
              <a:t>Pairwise learning to rank (example): </a:t>
            </a:r>
          </a:p>
        </p:txBody>
      </p:sp>
      <p:pic>
        <p:nvPicPr>
          <p:cNvPr id="235" name="latex-image-1.pdf" descr="latex-image-1.pdf"/>
          <p:cNvPicPr>
            <a:picLocks noChangeAspect="1"/>
          </p:cNvPicPr>
          <p:nvPr/>
        </p:nvPicPr>
        <p:blipFill>
          <a:blip r:embed="rId5">
            <a:extLst/>
          </a:blip>
          <a:stretch>
            <a:fillRect/>
          </a:stretch>
        </p:blipFill>
        <p:spPr>
          <a:xfrm>
            <a:off x="3251716" y="4399805"/>
            <a:ext cx="1571025" cy="260482"/>
          </a:xfrm>
          <a:prstGeom prst="rect">
            <a:avLst/>
          </a:prstGeom>
          <a:ln w="12700">
            <a:miter lim="400000"/>
          </a:ln>
        </p:spPr>
      </p:pic>
      <p:pic>
        <p:nvPicPr>
          <p:cNvPr id="236" name="latex-image-1.pdf" descr="latex-image-1.pdf"/>
          <p:cNvPicPr>
            <a:picLocks noChangeAspect="1"/>
          </p:cNvPicPr>
          <p:nvPr/>
        </p:nvPicPr>
        <p:blipFill>
          <a:blip r:embed="rId6">
            <a:extLst/>
          </a:blip>
          <a:stretch>
            <a:fillRect/>
          </a:stretch>
        </p:blipFill>
        <p:spPr>
          <a:xfrm>
            <a:off x="5236606" y="4280292"/>
            <a:ext cx="3021921" cy="539383"/>
          </a:xfrm>
          <a:prstGeom prst="rect">
            <a:avLst/>
          </a:prstGeom>
          <a:ln w="12700">
            <a:miter lim="400000"/>
          </a:ln>
        </p:spPr>
      </p:pic>
      <p:pic>
        <p:nvPicPr>
          <p:cNvPr id="237" name="Image" descr="Image"/>
          <p:cNvPicPr>
            <a:picLocks noChangeAspect="1"/>
          </p:cNvPicPr>
          <p:nvPr/>
        </p:nvPicPr>
        <p:blipFill>
          <a:blip r:embed="rId7">
            <a:extLst/>
          </a:blip>
          <a:stretch>
            <a:fillRect/>
          </a:stretch>
        </p:blipFill>
        <p:spPr>
          <a:xfrm>
            <a:off x="2704299" y="5141497"/>
            <a:ext cx="215571" cy="260482"/>
          </a:xfrm>
          <a:prstGeom prst="rect">
            <a:avLst/>
          </a:prstGeom>
          <a:ln w="12700">
            <a:miter lim="400000"/>
          </a:ln>
        </p:spPr>
      </p:pic>
      <p:pic>
        <p:nvPicPr>
          <p:cNvPr id="238" name="Image" descr="Image"/>
          <p:cNvPicPr>
            <a:picLocks noChangeAspect="1"/>
          </p:cNvPicPr>
          <p:nvPr/>
        </p:nvPicPr>
        <p:blipFill>
          <a:blip r:embed="rId7">
            <a:extLst/>
          </a:blip>
          <a:stretch>
            <a:fillRect/>
          </a:stretch>
        </p:blipFill>
        <p:spPr>
          <a:xfrm>
            <a:off x="6490585" y="5135128"/>
            <a:ext cx="215572" cy="260482"/>
          </a:xfrm>
          <a:prstGeom prst="rect">
            <a:avLst/>
          </a:prstGeom>
          <a:ln w="12700">
            <a:miter lim="400000"/>
          </a:ln>
        </p:spPr>
      </p:pic>
      <p:pic>
        <p:nvPicPr>
          <p:cNvPr id="239" name="latex-image-1.pdf" descr="latex-image-1.pdf"/>
          <p:cNvPicPr>
            <a:picLocks noChangeAspect="1"/>
          </p:cNvPicPr>
          <p:nvPr/>
        </p:nvPicPr>
        <p:blipFill>
          <a:blip r:embed="rId8">
            <a:extLst/>
          </a:blip>
          <a:stretch>
            <a:fillRect/>
          </a:stretch>
        </p:blipFill>
        <p:spPr>
          <a:xfrm>
            <a:off x="1676819" y="5092701"/>
            <a:ext cx="8439695" cy="603889"/>
          </a:xfrm>
          <a:prstGeom prst="rect">
            <a:avLst/>
          </a:prstGeom>
          <a:ln w="12700">
            <a:miter lim="400000"/>
          </a:ln>
        </p:spPr>
      </p:pic>
      <p:pic>
        <p:nvPicPr>
          <p:cNvPr id="240" name="latex-image-1.pdf" descr="latex-image-1.pdf"/>
          <p:cNvPicPr>
            <a:picLocks noChangeAspect="1"/>
          </p:cNvPicPr>
          <p:nvPr/>
        </p:nvPicPr>
        <p:blipFill>
          <a:blip r:embed="rId9">
            <a:extLst/>
          </a:blip>
          <a:stretch>
            <a:fillRect/>
          </a:stretch>
        </p:blipFill>
        <p:spPr>
          <a:xfrm>
            <a:off x="2497499" y="5265388"/>
            <a:ext cx="215572" cy="19598"/>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Ranking based on machine learning algorithms"/>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Ranking based on machine learning algorithms</a:t>
            </a:r>
          </a:p>
        </p:txBody>
      </p:sp>
      <p:sp>
        <p:nvSpPr>
          <p:cNvPr id="245"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246" name="SVMRank (Joachims et al. 2002)…"/>
          <p:cNvSpPr txBox="1"/>
          <p:nvPr>
            <p:ph type="body" idx="4294967295"/>
          </p:nvPr>
        </p:nvSpPr>
        <p:spPr>
          <a:xfrm>
            <a:off x="631530" y="1544531"/>
            <a:ext cx="11040724" cy="4994590"/>
          </a:xfrm>
          <a:prstGeom prst="rect">
            <a:avLst/>
          </a:prstGeom>
        </p:spPr>
        <p:txBody>
          <a:bodyPr lIns="45719" tIns="45719" rIns="45719" bIns="45719"/>
          <a:lstStyle/>
          <a:p>
            <a:pPr>
              <a:spcBef>
                <a:spcPts val="500"/>
              </a:spcBef>
              <a:defRPr sz="2400">
                <a:solidFill>
                  <a:srgbClr val="000000"/>
                </a:solidFill>
                <a:latin typeface="Arial"/>
                <a:ea typeface="Arial"/>
                <a:cs typeface="Arial"/>
                <a:sym typeface="Arial"/>
              </a:defRPr>
            </a:pPr>
            <a:r>
              <a:t>SVM</a:t>
            </a:r>
            <a:r>
              <a:rPr baseline="31999" i="1"/>
              <a:t>Rank</a:t>
            </a:r>
            <a:r>
              <a:rPr sz="2500"/>
              <a:t> (Joachims et al. 2002)</a:t>
            </a:r>
            <a:endParaRPr sz="2500"/>
          </a:p>
          <a:p>
            <a:pPr lvl="1" marL="814387" indent="-357187">
              <a:spcBef>
                <a:spcPts val="500"/>
              </a:spcBef>
              <a:buChar char="•"/>
              <a:defRPr sz="2400">
                <a:solidFill>
                  <a:srgbClr val="000000"/>
                </a:solidFill>
                <a:latin typeface="Arial"/>
                <a:ea typeface="Arial"/>
                <a:cs typeface="Arial"/>
                <a:sym typeface="Arial"/>
              </a:defRPr>
            </a:pPr>
            <a:r>
              <a:rPr sz="2500"/>
              <a:t>Ranking algorithm based on support vector machine</a:t>
            </a:r>
            <a:endParaRPr sz="2500"/>
          </a:p>
          <a:p>
            <a:pPr lvl="1" marL="800100" indent="-342900">
              <a:spcBef>
                <a:spcPts val="500"/>
              </a:spcBef>
              <a:buChar char="•"/>
              <a:defRPr sz="2400">
                <a:solidFill>
                  <a:srgbClr val="000000"/>
                </a:solidFill>
                <a:latin typeface="Arial"/>
                <a:ea typeface="Arial"/>
                <a:cs typeface="Arial"/>
                <a:sym typeface="Arial"/>
              </a:defRPr>
            </a:pPr>
            <a:endParaRPr sz="2500"/>
          </a:p>
          <a:p>
            <a:pPr marL="357187" indent="-357187">
              <a:spcBef>
                <a:spcPts val="500"/>
              </a:spcBef>
              <a:defRPr sz="2400">
                <a:solidFill>
                  <a:srgbClr val="000000"/>
                </a:solidFill>
                <a:latin typeface="Arial"/>
                <a:ea typeface="Arial"/>
                <a:cs typeface="Arial"/>
                <a:sym typeface="Arial"/>
              </a:defRPr>
            </a:pPr>
            <a:r>
              <a:rPr sz="2500"/>
              <a:t>Neural network: RankNet (Burges et al. 2006)</a:t>
            </a:r>
            <a:endParaRPr sz="2500"/>
          </a:p>
          <a:p>
            <a:pPr>
              <a:spcBef>
                <a:spcPts val="500"/>
              </a:spcBef>
              <a:defRPr sz="2400">
                <a:solidFill>
                  <a:srgbClr val="000000"/>
                </a:solidFill>
                <a:latin typeface="Arial"/>
                <a:ea typeface="Arial"/>
                <a:cs typeface="Arial"/>
                <a:sym typeface="Arial"/>
              </a:defRPr>
            </a:pPr>
            <a:endParaRPr sz="2500"/>
          </a:p>
          <a:p>
            <a:pPr marL="357187" indent="-357187">
              <a:spcBef>
                <a:spcPts val="500"/>
              </a:spcBef>
              <a:defRPr sz="2400">
                <a:solidFill>
                  <a:srgbClr val="000000"/>
                </a:solidFill>
                <a:latin typeface="Arial"/>
                <a:ea typeface="Arial"/>
                <a:cs typeface="Arial"/>
                <a:sym typeface="Arial"/>
              </a:defRPr>
            </a:pPr>
            <a:r>
              <a:rPr sz="2500"/>
              <a:t>Tree ensemble</a:t>
            </a:r>
            <a:endParaRPr sz="2500"/>
          </a:p>
          <a:p>
            <a:pPr lvl="1" marL="814387" indent="-357187">
              <a:spcBef>
                <a:spcPts val="500"/>
              </a:spcBef>
              <a:buChar char="•"/>
              <a:defRPr sz="2400">
                <a:solidFill>
                  <a:srgbClr val="000000"/>
                </a:solidFill>
                <a:latin typeface="Arial"/>
                <a:ea typeface="Arial"/>
                <a:cs typeface="Arial"/>
                <a:sym typeface="Arial"/>
              </a:defRPr>
            </a:pPr>
            <a:r>
              <a:rPr sz="2500"/>
              <a:t>Random forests (Breiman and Schapire)</a:t>
            </a:r>
            <a:endParaRPr sz="2500"/>
          </a:p>
          <a:p>
            <a:pPr lvl="1" marL="814387" indent="-357187">
              <a:spcBef>
                <a:spcPts val="500"/>
              </a:spcBef>
              <a:buChar char="•"/>
              <a:defRPr sz="2400">
                <a:solidFill>
                  <a:srgbClr val="000000"/>
                </a:solidFill>
                <a:latin typeface="Arial"/>
                <a:ea typeface="Arial"/>
                <a:cs typeface="Arial"/>
                <a:sym typeface="Arial"/>
              </a:defRPr>
            </a:pPr>
            <a:r>
              <a:rPr sz="2500"/>
              <a:t>Multi additive regression trees (Friedman, 1999)</a:t>
            </a:r>
            <a:endParaRPr sz="2500"/>
          </a:p>
          <a:p>
            <a:pPr lvl="1" marL="814387" indent="-357187">
              <a:spcBef>
                <a:spcPts val="500"/>
              </a:spcBef>
              <a:buChar char="•"/>
              <a:defRPr sz="2400">
                <a:solidFill>
                  <a:srgbClr val="000000"/>
                </a:solidFill>
                <a:latin typeface="Arial"/>
                <a:ea typeface="Arial"/>
                <a:cs typeface="Arial"/>
                <a:sym typeface="Arial"/>
              </a:defRPr>
            </a:pPr>
            <a:r>
              <a:rPr sz="2500"/>
              <a:t>Gradient boosted decision tree (Burges 2010)</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Yahoo! learning to rank challenges"/>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Yahoo! learning to rank challenges</a:t>
            </a:r>
          </a:p>
        </p:txBody>
      </p:sp>
      <p:sp>
        <p:nvSpPr>
          <p:cNvPr id="251"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252" name="Yahoo! Webscope dataset : 36,251 queries, 883k documents, 700 features, 5 ranking levels…"/>
          <p:cNvSpPr txBox="1"/>
          <p:nvPr>
            <p:ph type="body" idx="4294967295"/>
          </p:nvPr>
        </p:nvSpPr>
        <p:spPr>
          <a:xfrm>
            <a:off x="631530" y="1544531"/>
            <a:ext cx="11040724" cy="4994590"/>
          </a:xfrm>
          <a:prstGeom prst="rect">
            <a:avLst/>
          </a:prstGeom>
        </p:spPr>
        <p:txBody>
          <a:bodyPr lIns="45719" tIns="45719" rIns="45719" bIns="45719"/>
          <a:lstStyle/>
          <a:p>
            <a:pPr>
              <a:spcBef>
                <a:spcPts val="500"/>
              </a:spcBef>
              <a:defRPr sz="2400">
                <a:solidFill>
                  <a:srgbClr val="000000"/>
                </a:solidFill>
                <a:latin typeface="Arial"/>
                <a:ea typeface="Arial"/>
                <a:cs typeface="Arial"/>
                <a:sym typeface="Arial"/>
              </a:defRPr>
            </a:pPr>
            <a:r>
              <a:t>Yahoo! Webscope dataset : 36,251 queries, 883k documents, 700 features, 5 ranking levels</a:t>
            </a:r>
          </a:p>
          <a:p>
            <a:pPr lvl="1" marL="800100" indent="-342900">
              <a:spcBef>
                <a:spcPts val="500"/>
              </a:spcBef>
              <a:buChar char="•"/>
              <a:defRPr sz="2400">
                <a:solidFill>
                  <a:srgbClr val="000000"/>
                </a:solidFill>
                <a:latin typeface="Arial"/>
                <a:ea typeface="Arial"/>
                <a:cs typeface="Arial"/>
                <a:sym typeface="Arial"/>
              </a:defRPr>
            </a:pPr>
            <a:r>
              <a:t>Ratings: Perfect (navigational), Excellent, Good, Fair, Bad</a:t>
            </a:r>
          </a:p>
          <a:p>
            <a:pPr lvl="1" marL="800100" indent="-342900">
              <a:spcBef>
                <a:spcPts val="500"/>
              </a:spcBef>
              <a:buChar char="•"/>
              <a:defRPr sz="2400">
                <a:solidFill>
                  <a:srgbClr val="000000"/>
                </a:solidFill>
                <a:latin typeface="Arial"/>
                <a:ea typeface="Arial"/>
                <a:cs typeface="Arial"/>
                <a:sym typeface="Arial"/>
              </a:defRPr>
            </a:pPr>
          </a:p>
          <a:p>
            <a:pPr>
              <a:spcBef>
                <a:spcPts val="500"/>
              </a:spcBef>
              <a:defRPr sz="2400">
                <a:solidFill>
                  <a:srgbClr val="000000"/>
                </a:solidFill>
                <a:latin typeface="Arial"/>
                <a:ea typeface="Arial"/>
                <a:cs typeface="Arial"/>
                <a:sym typeface="Arial"/>
              </a:defRPr>
            </a:pPr>
            <a:r>
              <a:rPr b="1">
                <a:solidFill>
                  <a:srgbClr val="FF2600"/>
                </a:solidFill>
              </a:rPr>
              <a:t>LambdaMART</a:t>
            </a:r>
            <a:r>
              <a:t> (Burges et al.) was the linear combination of 12 models:</a:t>
            </a:r>
          </a:p>
          <a:p>
            <a:pPr lvl="1" marL="800100" indent="-342900">
              <a:spcBef>
                <a:spcPts val="500"/>
              </a:spcBef>
              <a:buChar char="•"/>
              <a:defRPr sz="2400">
                <a:solidFill>
                  <a:srgbClr val="000000"/>
                </a:solidFill>
                <a:latin typeface="Arial"/>
                <a:ea typeface="Arial"/>
                <a:cs typeface="Arial"/>
                <a:sym typeface="Arial"/>
              </a:defRPr>
            </a:pPr>
            <a:r>
              <a:t>8 Tree Ensembles (LambdaMART) </a:t>
            </a:r>
          </a:p>
          <a:p>
            <a:pPr lvl="1" marL="800100" indent="-342900">
              <a:spcBef>
                <a:spcPts val="500"/>
              </a:spcBef>
              <a:buChar char="•"/>
              <a:defRPr sz="2400">
                <a:solidFill>
                  <a:srgbClr val="000000"/>
                </a:solidFill>
                <a:latin typeface="Arial"/>
                <a:ea typeface="Arial"/>
                <a:cs typeface="Arial"/>
                <a:sym typeface="Arial"/>
              </a:defRPr>
            </a:pPr>
            <a:r>
              <a:t>2 LambdaRank Neural Nets</a:t>
            </a:r>
          </a:p>
          <a:p>
            <a:pPr lvl="1" marL="800100" indent="-342900">
              <a:spcBef>
                <a:spcPts val="500"/>
              </a:spcBef>
              <a:buChar char="•"/>
              <a:defRPr sz="2400">
                <a:solidFill>
                  <a:srgbClr val="000000"/>
                </a:solidFill>
                <a:latin typeface="Arial"/>
                <a:ea typeface="Arial"/>
                <a:cs typeface="Arial"/>
                <a:sym typeface="Arial"/>
              </a:defRPr>
            </a:pPr>
            <a:r>
              <a:t>2 MART models using logistic regression loss</a:t>
            </a:r>
          </a:p>
        </p:txBody>
      </p:sp>
      <p:sp>
        <p:nvSpPr>
          <p:cNvPr id="253" name="Burges et al. Learning to Rank Using an Ensemble of Lambda-Gradient Models."/>
          <p:cNvSpPr txBox="1"/>
          <p:nvPr/>
        </p:nvSpPr>
        <p:spPr>
          <a:xfrm>
            <a:off x="365577" y="6021349"/>
            <a:ext cx="10975431" cy="4124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ts val="4000"/>
              </a:lnSpc>
              <a:defRPr i="1" sz="2200">
                <a:solidFill>
                  <a:srgbClr val="000000"/>
                </a:solidFill>
                <a:latin typeface="Arial"/>
                <a:ea typeface="Arial"/>
                <a:cs typeface="Arial"/>
                <a:sym typeface="Arial"/>
              </a:defRPr>
            </a:pPr>
            <a:r>
              <a:rPr i="0"/>
              <a:t>Burges et al</a:t>
            </a:r>
            <a:r>
              <a:t>. Learning to Rank Using an Ensemble of Lambda-Gradient Models.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 name="Slide Number"/>
          <p:cNvSpPr txBox="1"/>
          <p:nvPr>
            <p:ph type="sldNum" sz="quarter" idx="4294967295"/>
          </p:nvPr>
        </p:nvSpPr>
        <p:spPr>
          <a:xfrm>
            <a:off x="10857975" y="6049983"/>
            <a:ext cx="225402"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59" name="Review of what we’ve learned"/>
          <p:cNvSpPr txBox="1"/>
          <p:nvPr>
            <p:ph type="title" idx="4294967295"/>
          </p:nvPr>
        </p:nvSpPr>
        <p:spPr>
          <a:xfrm>
            <a:off x="374160" y="4143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Review of what we’ve learned</a:t>
            </a:r>
          </a:p>
        </p:txBody>
      </p:sp>
      <p:pic>
        <p:nvPicPr>
          <p:cNvPr id="60" name="Image" descr="Image"/>
          <p:cNvPicPr>
            <a:picLocks noChangeAspect="1"/>
          </p:cNvPicPr>
          <p:nvPr/>
        </p:nvPicPr>
        <p:blipFill>
          <a:blip r:embed="rId3">
            <a:extLst/>
          </a:blip>
          <a:stretch>
            <a:fillRect/>
          </a:stretch>
        </p:blipFill>
        <p:spPr>
          <a:xfrm>
            <a:off x="596900" y="1748167"/>
            <a:ext cx="10550770" cy="4096096"/>
          </a:xfrm>
          <a:prstGeom prst="rect">
            <a:avLst/>
          </a:prstGeom>
          <a:ln w="12700">
            <a:miter lim="400000"/>
          </a:ln>
        </p:spPr>
      </p:pic>
      <p:sp>
        <p:nvSpPr>
          <p:cNvPr id="61" name="Rectangle"/>
          <p:cNvSpPr/>
          <p:nvPr/>
        </p:nvSpPr>
        <p:spPr>
          <a:xfrm>
            <a:off x="3251200" y="3453314"/>
            <a:ext cx="1681907" cy="467768"/>
          </a:xfrm>
          <a:prstGeom prst="rect">
            <a:avLst/>
          </a:prstGeom>
          <a:ln w="50800">
            <a:solidFill>
              <a:srgbClr val="FF2600"/>
            </a:solidFill>
          </a:ln>
        </p:spPr>
        <p:txBody>
          <a:bodyPr lIns="45718" tIns="45718" rIns="45718" bIns="45718" anchor="ctr"/>
          <a:lstStyle/>
          <a:p>
            <a:pPr/>
          </a:p>
        </p:txBody>
      </p:sp>
      <p:sp>
        <p:nvSpPr>
          <p:cNvPr id="62" name="Line"/>
          <p:cNvSpPr/>
          <p:nvPr/>
        </p:nvSpPr>
        <p:spPr>
          <a:xfrm flipH="1">
            <a:off x="4933255" y="3787754"/>
            <a:ext cx="1254330" cy="1"/>
          </a:xfrm>
          <a:prstGeom prst="line">
            <a:avLst/>
          </a:prstGeom>
          <a:ln w="38100">
            <a:solidFill>
              <a:srgbClr val="FF2600"/>
            </a:solidFill>
            <a:tailEnd type="triangle"/>
          </a:ln>
        </p:spPr>
        <p:txBody>
          <a:bodyPr lIns="45718" tIns="45718" rIns="45718" bIns="45718"/>
          <a:lstStyle/>
          <a:p>
            <a:pPr/>
          </a:p>
        </p:txBody>
      </p:sp>
      <p:sp>
        <p:nvSpPr>
          <p:cNvPr id="63" name="IR infrastructure (lecture 4)"/>
          <p:cNvSpPr txBox="1"/>
          <p:nvPr/>
        </p:nvSpPr>
        <p:spPr>
          <a:xfrm>
            <a:off x="6497018" y="3487535"/>
            <a:ext cx="3339935" cy="3506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a:solidFill>
                  <a:srgbClr val="FF2600"/>
                </a:solidFill>
                <a:latin typeface="Arial"/>
                <a:ea typeface="Arial"/>
                <a:cs typeface="Arial"/>
                <a:sym typeface="Arial"/>
              </a:defRPr>
            </a:lvl1pPr>
          </a:lstStyle>
          <a:p>
            <a:pPr/>
            <a:r>
              <a:t>IR infrastructure (lecture 4)</a:t>
            </a:r>
          </a:p>
        </p:txBody>
      </p:sp>
      <p:sp>
        <p:nvSpPr>
          <p:cNvPr id="64" name="Rectangle"/>
          <p:cNvSpPr/>
          <p:nvPr/>
        </p:nvSpPr>
        <p:spPr>
          <a:xfrm>
            <a:off x="1752600" y="2015967"/>
            <a:ext cx="1319461" cy="467768"/>
          </a:xfrm>
          <a:prstGeom prst="rect">
            <a:avLst/>
          </a:prstGeom>
          <a:ln w="50800">
            <a:solidFill>
              <a:srgbClr val="FF2600"/>
            </a:solidFill>
          </a:ln>
        </p:spPr>
        <p:txBody>
          <a:bodyPr lIns="45718" tIns="45718" rIns="45718" bIns="45718" anchor="ctr"/>
          <a:lstStyle/>
          <a:p>
            <a:pPr/>
          </a:p>
        </p:txBody>
      </p:sp>
      <p:sp>
        <p:nvSpPr>
          <p:cNvPr id="65" name="Line"/>
          <p:cNvSpPr/>
          <p:nvPr/>
        </p:nvSpPr>
        <p:spPr>
          <a:xfrm flipH="1" flipV="1">
            <a:off x="3091755" y="2249850"/>
            <a:ext cx="2708699" cy="1"/>
          </a:xfrm>
          <a:prstGeom prst="line">
            <a:avLst/>
          </a:prstGeom>
          <a:ln w="38100">
            <a:solidFill>
              <a:srgbClr val="FF2600"/>
            </a:solidFill>
            <a:tailEnd type="triangle"/>
          </a:ln>
        </p:spPr>
        <p:txBody>
          <a:bodyPr lIns="45718" tIns="45718" rIns="45718" bIns="45718"/>
          <a:lstStyle/>
          <a:p>
            <a:pPr/>
          </a:p>
        </p:txBody>
      </p:sp>
      <p:sp>
        <p:nvSpPr>
          <p:cNvPr id="66" name="How does Google know cs 589 refers to a course?…"/>
          <p:cNvSpPr txBox="1"/>
          <p:nvPr/>
        </p:nvSpPr>
        <p:spPr>
          <a:xfrm>
            <a:off x="6082234" y="1623020"/>
            <a:ext cx="4414475" cy="8840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solidFill>
                  <a:srgbClr val="FF2600"/>
                </a:solidFill>
                <a:latin typeface="Arial"/>
                <a:ea typeface="Arial"/>
                <a:cs typeface="Arial"/>
                <a:sym typeface="Arial"/>
              </a:defRPr>
            </a:pPr>
            <a:r>
              <a:t>How does Google know cs 589 refers to a course? </a:t>
            </a:r>
          </a:p>
          <a:p>
            <a:pPr>
              <a:defRPr b="1">
                <a:solidFill>
                  <a:srgbClr val="FF2600"/>
                </a:solidFill>
                <a:latin typeface="Arial"/>
                <a:ea typeface="Arial"/>
                <a:cs typeface="Arial"/>
                <a:sym typeface="Arial"/>
              </a:defRPr>
            </a:pPr>
            <a:r>
              <a:t>How does Google know stevens = SIT?</a:t>
            </a:r>
          </a:p>
        </p:txBody>
      </p:sp>
      <p:sp>
        <p:nvSpPr>
          <p:cNvPr id="67" name="Line"/>
          <p:cNvSpPr/>
          <p:nvPr/>
        </p:nvSpPr>
        <p:spPr>
          <a:xfrm flipH="1" flipV="1">
            <a:off x="4627524" y="5856765"/>
            <a:ext cx="1050498" cy="490271"/>
          </a:xfrm>
          <a:prstGeom prst="line">
            <a:avLst/>
          </a:prstGeom>
          <a:ln w="38100">
            <a:solidFill>
              <a:srgbClr val="FF2600"/>
            </a:solidFill>
            <a:tailEnd type="triangle"/>
          </a:ln>
        </p:spPr>
        <p:txBody>
          <a:bodyPr lIns="45718" tIns="45718" rIns="45718" bIns="45718"/>
          <a:lstStyle/>
          <a:p>
            <a:pPr/>
          </a:p>
        </p:txBody>
      </p:sp>
      <p:sp>
        <p:nvSpPr>
          <p:cNvPr id="68" name="evaluating accuracy (lecture 3)"/>
          <p:cNvSpPr txBox="1"/>
          <p:nvPr/>
        </p:nvSpPr>
        <p:spPr>
          <a:xfrm>
            <a:off x="5842992" y="6052268"/>
            <a:ext cx="4094080" cy="3506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a:solidFill>
                  <a:srgbClr val="FF2600"/>
                </a:solidFill>
                <a:latin typeface="Arial"/>
                <a:ea typeface="Arial"/>
                <a:cs typeface="Arial"/>
                <a:sym typeface="Arial"/>
              </a:defRPr>
            </a:lvl1pPr>
          </a:lstStyle>
          <a:p>
            <a:pPr/>
            <a:r>
              <a:t>evaluating accuracy (lecture 3)</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6"/>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64"/>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65"/>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61"/>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5" fill="hold">
                                  <p:stCondLst>
                                    <p:cond delay="0"/>
                                  </p:stCondLst>
                                  <p:iterate type="el" backwards="0">
                                    <p:tmAbs val="0"/>
                                  </p:iterate>
                                  <p:childTnLst>
                                    <p:set>
                                      <p:cBhvr>
                                        <p:cTn id="18" fill="hold"/>
                                        <p:tgtEl>
                                          <p:spTgt spid="63"/>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6" fill="hold">
                                  <p:stCondLst>
                                    <p:cond delay="0"/>
                                  </p:stCondLst>
                                  <p:iterate type="el" backwards="0">
                                    <p:tmAbs val="0"/>
                                  </p:iterate>
                                  <p:childTnLst>
                                    <p:set>
                                      <p:cBhvr>
                                        <p:cTn id="21" fill="hold"/>
                                        <p:tgtEl>
                                          <p:spTgt spid="62"/>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7" fill="hold">
                                  <p:stCondLst>
                                    <p:cond delay="0"/>
                                  </p:stCondLst>
                                  <p:iterate type="el" backwards="0">
                                    <p:tmAbs val="0"/>
                                  </p:iterate>
                                  <p:childTnLst>
                                    <p:set>
                                      <p:cBhvr>
                                        <p:cTn id="24" fill="hold"/>
                                        <p:tgtEl>
                                          <p:spTgt spid="67"/>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8" fill="hold">
                                  <p:stCondLst>
                                    <p:cond delay="0"/>
                                  </p:stCondLst>
                                  <p:iterate type="el" backwards="0">
                                    <p:tmAbs val="0"/>
                                  </p:iterate>
                                  <p:childTnLst>
                                    <p:set>
                                      <p:cBhvr>
                                        <p:cTn id="27" fill="hold"/>
                                        <p:tgtEl>
                                          <p:spTgt spid="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 grpId="4"/>
      <p:bldP build="whole" bldLvl="1" animBg="1" rev="0" advAuto="0" spid="65" grpId="3"/>
      <p:bldP build="whole" bldLvl="1" animBg="1" rev="0" advAuto="0" spid="63" grpId="5"/>
      <p:bldP build="whole" bldLvl="1" animBg="1" rev="0" advAuto="0" spid="66" grpId="1"/>
      <p:bldP build="whole" bldLvl="1" animBg="1" rev="0" advAuto="0" spid="64" grpId="2"/>
      <p:bldP build="whole" bldLvl="1" animBg="1" rev="0" advAuto="0" spid="62" grpId="6"/>
      <p:bldP build="whole" bldLvl="1" animBg="1" rev="0" advAuto="0" spid="67" grpId="7"/>
      <p:bldP build="whole" bldLvl="1" animBg="1" rev="0" advAuto="0" spid="68" grpId="8"/>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Regression tree"/>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Regression tree</a:t>
            </a:r>
          </a:p>
        </p:txBody>
      </p:sp>
      <p:sp>
        <p:nvSpPr>
          <p:cNvPr id="258"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259" name="Regression tree vs decision tree"/>
          <p:cNvSpPr txBox="1"/>
          <p:nvPr>
            <p:ph type="body" sz="quarter" idx="4294967295"/>
          </p:nvPr>
        </p:nvSpPr>
        <p:spPr>
          <a:xfrm>
            <a:off x="631530" y="1544531"/>
            <a:ext cx="10928940" cy="817048"/>
          </a:xfrm>
          <a:prstGeom prst="rect">
            <a:avLst/>
          </a:prstGeom>
        </p:spPr>
        <p:txBody>
          <a:bodyPr lIns="45719" tIns="45719" rIns="45719" bIns="45719"/>
          <a:lstStyle>
            <a:lvl1pPr>
              <a:spcBef>
                <a:spcPts val="500"/>
              </a:spcBef>
              <a:defRPr sz="2400">
                <a:solidFill>
                  <a:srgbClr val="000000"/>
                </a:solidFill>
                <a:latin typeface="Arial"/>
                <a:ea typeface="Arial"/>
                <a:cs typeface="Arial"/>
                <a:sym typeface="Arial"/>
              </a:defRPr>
            </a:lvl1pPr>
          </a:lstStyle>
          <a:p>
            <a:pPr/>
            <a:r>
              <a:t>Regression tree vs decision tree</a:t>
            </a:r>
          </a:p>
        </p:txBody>
      </p:sp>
      <p:pic>
        <p:nvPicPr>
          <p:cNvPr id="260" name="Image" descr="Image"/>
          <p:cNvPicPr>
            <a:picLocks noChangeAspect="1"/>
          </p:cNvPicPr>
          <p:nvPr/>
        </p:nvPicPr>
        <p:blipFill>
          <a:blip r:embed="rId3">
            <a:extLst/>
          </a:blip>
          <a:stretch>
            <a:fillRect/>
          </a:stretch>
        </p:blipFill>
        <p:spPr>
          <a:xfrm>
            <a:off x="286519" y="2053093"/>
            <a:ext cx="5049907" cy="3787431"/>
          </a:xfrm>
          <a:prstGeom prst="rect">
            <a:avLst/>
          </a:prstGeom>
          <a:ln w="12700">
            <a:miter lim="400000"/>
          </a:ln>
        </p:spPr>
      </p:pic>
      <p:pic>
        <p:nvPicPr>
          <p:cNvPr id="261" name="Image" descr="Image"/>
          <p:cNvPicPr>
            <a:picLocks noChangeAspect="1"/>
          </p:cNvPicPr>
          <p:nvPr/>
        </p:nvPicPr>
        <p:blipFill>
          <a:blip r:embed="rId4">
            <a:extLst/>
          </a:blip>
          <a:stretch>
            <a:fillRect/>
          </a:stretch>
        </p:blipFill>
        <p:spPr>
          <a:xfrm>
            <a:off x="5411079" y="2439541"/>
            <a:ext cx="5825561" cy="3250138"/>
          </a:xfrm>
          <a:prstGeom prst="rect">
            <a:avLst/>
          </a:prstGeom>
          <a:ln w="12700">
            <a:miter lim="400000"/>
          </a:ln>
        </p:spPr>
      </p:pic>
      <p:sp>
        <p:nvSpPr>
          <p:cNvPr id="262" name="Rectangle"/>
          <p:cNvSpPr/>
          <p:nvPr/>
        </p:nvSpPr>
        <p:spPr>
          <a:xfrm>
            <a:off x="1157941" y="2147135"/>
            <a:ext cx="3274535" cy="560844"/>
          </a:xfrm>
          <a:prstGeom prst="rect">
            <a:avLst/>
          </a:prstGeom>
          <a:solidFill>
            <a:srgbClr val="FFFFFF"/>
          </a:solidFill>
          <a:ln w="12700">
            <a:miter lim="400000"/>
          </a:ln>
        </p:spPr>
        <p:txBody>
          <a:bodyPr lIns="45718" tIns="45718" rIns="45718" bIns="45718" anchor="ctr"/>
          <a:lstStyle/>
          <a:p>
            <a:pPr/>
          </a:p>
        </p:txBody>
      </p:sp>
      <p:sp>
        <p:nvSpPr>
          <p:cNvPr id="263" name="decision tree"/>
          <p:cNvSpPr txBox="1"/>
          <p:nvPr/>
        </p:nvSpPr>
        <p:spPr>
          <a:xfrm>
            <a:off x="1930841" y="5942837"/>
            <a:ext cx="6667762" cy="56952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spcBef>
                <a:spcPts val="500"/>
              </a:spcBef>
              <a:defRPr b="1" sz="2400">
                <a:solidFill>
                  <a:srgbClr val="FF2600"/>
                </a:solidFill>
                <a:latin typeface="Arial"/>
                <a:ea typeface="Arial"/>
                <a:cs typeface="Arial"/>
                <a:sym typeface="Arial"/>
              </a:defRPr>
            </a:lvl1pPr>
          </a:lstStyle>
          <a:p>
            <a:pPr/>
            <a:r>
              <a:t>decision tree</a:t>
            </a:r>
          </a:p>
        </p:txBody>
      </p:sp>
      <p:sp>
        <p:nvSpPr>
          <p:cNvPr id="264" name="regression tree"/>
          <p:cNvSpPr txBox="1"/>
          <p:nvPr/>
        </p:nvSpPr>
        <p:spPr>
          <a:xfrm>
            <a:off x="7636795" y="5942837"/>
            <a:ext cx="6667762" cy="56952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spcBef>
                <a:spcPts val="500"/>
              </a:spcBef>
              <a:defRPr b="1" sz="2400">
                <a:solidFill>
                  <a:srgbClr val="FF2600"/>
                </a:solidFill>
                <a:latin typeface="Arial"/>
                <a:ea typeface="Arial"/>
                <a:cs typeface="Arial"/>
                <a:sym typeface="Arial"/>
              </a:defRPr>
            </a:lvl1pPr>
          </a:lstStyle>
          <a:p>
            <a:pPr/>
            <a:r>
              <a:t>regression tree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Regression tree"/>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Regression tree</a:t>
            </a:r>
          </a:p>
        </p:txBody>
      </p:sp>
      <p:sp>
        <p:nvSpPr>
          <p:cNvPr id="269"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pic>
        <p:nvPicPr>
          <p:cNvPr id="270" name="Image" descr="Image"/>
          <p:cNvPicPr>
            <a:picLocks noChangeAspect="1"/>
          </p:cNvPicPr>
          <p:nvPr/>
        </p:nvPicPr>
        <p:blipFill>
          <a:blip r:embed="rId3">
            <a:extLst/>
          </a:blip>
          <a:stretch>
            <a:fillRect/>
          </a:stretch>
        </p:blipFill>
        <p:spPr>
          <a:xfrm>
            <a:off x="810750" y="1863018"/>
            <a:ext cx="3805415" cy="3872177"/>
          </a:xfrm>
          <a:prstGeom prst="rect">
            <a:avLst/>
          </a:prstGeom>
          <a:ln w="12700">
            <a:miter lim="400000"/>
          </a:ln>
        </p:spPr>
      </p:pic>
      <p:sp>
        <p:nvSpPr>
          <p:cNvPr id="271" name="slides from Stanford CS276"/>
          <p:cNvSpPr txBox="1"/>
          <p:nvPr/>
        </p:nvSpPr>
        <p:spPr>
          <a:xfrm>
            <a:off x="801520" y="5942837"/>
            <a:ext cx="6667761" cy="56952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spcBef>
                <a:spcPts val="500"/>
              </a:spcBef>
              <a:defRPr b="1" i="1" sz="2400">
                <a:solidFill>
                  <a:srgbClr val="FF2600"/>
                </a:solidFill>
                <a:latin typeface="Arial"/>
                <a:ea typeface="Arial"/>
                <a:cs typeface="Arial"/>
                <a:sym typeface="Arial"/>
              </a:defRPr>
            </a:lvl1pPr>
          </a:lstStyle>
          <a:p>
            <a:pPr/>
            <a:r>
              <a:t>slides from Stanford CS276 </a:t>
            </a:r>
          </a:p>
        </p:txBody>
      </p:sp>
      <p:sp>
        <p:nvSpPr>
          <p:cNvPr id="272" name="Oval"/>
          <p:cNvSpPr/>
          <p:nvPr/>
        </p:nvSpPr>
        <p:spPr>
          <a:xfrm>
            <a:off x="6778376" y="2683943"/>
            <a:ext cx="1580120" cy="757288"/>
          </a:xfrm>
          <a:prstGeom prst="ellipse">
            <a:avLst/>
          </a:prstGeom>
          <a:ln w="25400">
            <a:solidFill>
              <a:schemeClr val="accent1"/>
            </a:solidFill>
          </a:ln>
        </p:spPr>
        <p:txBody>
          <a:bodyPr lIns="45718" tIns="45718" rIns="45718" bIns="45718" anchor="ctr"/>
          <a:lstStyle/>
          <a:p>
            <a:pPr/>
          </a:p>
        </p:txBody>
      </p:sp>
      <p:sp>
        <p:nvSpPr>
          <p:cNvPr id="273" name="x^1 &lt; v1"/>
          <p:cNvSpPr txBox="1"/>
          <p:nvPr/>
        </p:nvSpPr>
        <p:spPr>
          <a:xfrm>
            <a:off x="7106494" y="2887257"/>
            <a:ext cx="954803" cy="350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x^1 &lt; v1</a:t>
            </a:r>
          </a:p>
        </p:txBody>
      </p:sp>
      <p:sp>
        <p:nvSpPr>
          <p:cNvPr id="274" name="Line"/>
          <p:cNvSpPr/>
          <p:nvPr/>
        </p:nvSpPr>
        <p:spPr>
          <a:xfrm>
            <a:off x="7677425" y="3450866"/>
            <a:ext cx="1026739" cy="447306"/>
          </a:xfrm>
          <a:prstGeom prst="line">
            <a:avLst/>
          </a:prstGeom>
          <a:ln w="25400">
            <a:solidFill>
              <a:schemeClr val="accent1"/>
            </a:solidFill>
            <a:tailEnd type="triangle"/>
          </a:ln>
        </p:spPr>
        <p:txBody>
          <a:bodyPr lIns="45718" tIns="45718" rIns="45718" bIns="45718"/>
          <a:lstStyle/>
          <a:p>
            <a:pPr/>
          </a:p>
        </p:txBody>
      </p:sp>
      <p:sp>
        <p:nvSpPr>
          <p:cNvPr id="275" name="Line"/>
          <p:cNvSpPr/>
          <p:nvPr/>
        </p:nvSpPr>
        <p:spPr>
          <a:xfrm flipH="1">
            <a:off x="6519524" y="3450866"/>
            <a:ext cx="852171" cy="461369"/>
          </a:xfrm>
          <a:prstGeom prst="line">
            <a:avLst/>
          </a:prstGeom>
          <a:ln w="25400">
            <a:solidFill>
              <a:schemeClr val="accent1"/>
            </a:solidFill>
            <a:tailEnd type="triangle"/>
          </a:ln>
        </p:spPr>
        <p:txBody>
          <a:bodyPr lIns="45718" tIns="45718" rIns="45718" bIns="45718"/>
          <a:lstStyle/>
          <a:p>
            <a:pPr/>
          </a:p>
        </p:txBody>
      </p:sp>
      <p:sp>
        <p:nvSpPr>
          <p:cNvPr id="276" name="1.444"/>
          <p:cNvSpPr txBox="1"/>
          <p:nvPr/>
        </p:nvSpPr>
        <p:spPr>
          <a:xfrm>
            <a:off x="5948665" y="4106670"/>
            <a:ext cx="676197"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1.444</a:t>
            </a:r>
          </a:p>
        </p:txBody>
      </p:sp>
      <p:sp>
        <p:nvSpPr>
          <p:cNvPr id="277" name="3.625"/>
          <p:cNvSpPr txBox="1"/>
          <p:nvPr/>
        </p:nvSpPr>
        <p:spPr>
          <a:xfrm>
            <a:off x="8619277" y="4106670"/>
            <a:ext cx="676197"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3.625</a:t>
            </a:r>
          </a:p>
        </p:txBody>
      </p:sp>
      <p:pic>
        <p:nvPicPr>
          <p:cNvPr id="278" name="latex-image-1.pdf" descr="latex-image-1.pdf"/>
          <p:cNvPicPr>
            <a:picLocks noChangeAspect="1"/>
          </p:cNvPicPr>
          <p:nvPr/>
        </p:nvPicPr>
        <p:blipFill>
          <a:blip r:embed="rId4">
            <a:extLst/>
          </a:blip>
          <a:stretch>
            <a:fillRect/>
          </a:stretch>
        </p:blipFill>
        <p:spPr>
          <a:xfrm>
            <a:off x="5848773" y="1756676"/>
            <a:ext cx="2858615" cy="624573"/>
          </a:xfrm>
          <a:prstGeom prst="rect">
            <a:avLst/>
          </a:prstGeom>
          <a:ln w="12700">
            <a:miter lim="400000"/>
          </a:ln>
        </p:spPr>
      </p:pic>
      <p:sp>
        <p:nvSpPr>
          <p:cNvPr id="279" name="Oval"/>
          <p:cNvSpPr/>
          <p:nvPr/>
        </p:nvSpPr>
        <p:spPr>
          <a:xfrm>
            <a:off x="5607184" y="3903356"/>
            <a:ext cx="1580119" cy="757288"/>
          </a:xfrm>
          <a:prstGeom prst="ellipse">
            <a:avLst/>
          </a:prstGeom>
          <a:ln w="25400">
            <a:solidFill>
              <a:schemeClr val="accent1"/>
            </a:solidFill>
          </a:ln>
        </p:spPr>
        <p:txBody>
          <a:bodyPr lIns="45718" tIns="45718" rIns="45718" bIns="45718" anchor="ctr"/>
          <a:lstStyle/>
          <a:p>
            <a:pPr/>
          </a:p>
        </p:txBody>
      </p:sp>
      <p:sp>
        <p:nvSpPr>
          <p:cNvPr id="280" name="x^1 &gt; v3"/>
          <p:cNvSpPr txBox="1"/>
          <p:nvPr/>
        </p:nvSpPr>
        <p:spPr>
          <a:xfrm>
            <a:off x="5935302" y="4106670"/>
            <a:ext cx="954803"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x^1 &gt; v3</a:t>
            </a:r>
          </a:p>
        </p:txBody>
      </p:sp>
      <p:sp>
        <p:nvSpPr>
          <p:cNvPr id="281" name="Oval"/>
          <p:cNvSpPr/>
          <p:nvPr/>
        </p:nvSpPr>
        <p:spPr>
          <a:xfrm>
            <a:off x="8167316" y="3895511"/>
            <a:ext cx="1580119" cy="757288"/>
          </a:xfrm>
          <a:prstGeom prst="ellipse">
            <a:avLst/>
          </a:prstGeom>
          <a:ln w="25400">
            <a:solidFill>
              <a:schemeClr val="accent1"/>
            </a:solidFill>
          </a:ln>
        </p:spPr>
        <p:txBody>
          <a:bodyPr lIns="45718" tIns="45718" rIns="45718" bIns="45718" anchor="ctr"/>
          <a:lstStyle/>
          <a:p>
            <a:pPr/>
          </a:p>
        </p:txBody>
      </p:sp>
      <p:sp>
        <p:nvSpPr>
          <p:cNvPr id="282" name="x^2 &lt; v4"/>
          <p:cNvSpPr txBox="1"/>
          <p:nvPr/>
        </p:nvSpPr>
        <p:spPr>
          <a:xfrm>
            <a:off x="8495433" y="4098825"/>
            <a:ext cx="954803"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x^2 &lt; v4</a:t>
            </a:r>
          </a:p>
        </p:txBody>
      </p:sp>
      <p:sp>
        <p:nvSpPr>
          <p:cNvPr id="283" name="Line"/>
          <p:cNvSpPr/>
          <p:nvPr/>
        </p:nvSpPr>
        <p:spPr>
          <a:xfrm flipV="1">
            <a:off x="2090374" y="2499837"/>
            <a:ext cx="1" cy="2598539"/>
          </a:xfrm>
          <a:prstGeom prst="line">
            <a:avLst/>
          </a:prstGeom>
          <a:ln w="12700">
            <a:solidFill>
              <a:srgbClr val="FF2600"/>
            </a:solidFill>
            <a:custDash>
              <a:ds d="200000" sp="200000"/>
            </a:custDash>
            <a:miter lim="400000"/>
          </a:ln>
        </p:spPr>
        <p:txBody>
          <a:bodyPr lIns="45718" tIns="45718" rIns="45718" bIns="45718"/>
          <a:lstStyle/>
          <a:p>
            <a:pPr/>
          </a:p>
        </p:txBody>
      </p:sp>
      <p:sp>
        <p:nvSpPr>
          <p:cNvPr id="284" name="Line"/>
          <p:cNvSpPr/>
          <p:nvPr/>
        </p:nvSpPr>
        <p:spPr>
          <a:xfrm flipH="1">
            <a:off x="2523451" y="3882811"/>
            <a:ext cx="1318700" cy="1"/>
          </a:xfrm>
          <a:prstGeom prst="line">
            <a:avLst/>
          </a:prstGeom>
          <a:ln w="12700">
            <a:solidFill>
              <a:srgbClr val="FF2600"/>
            </a:solidFill>
            <a:custDash>
              <a:ds d="200000" sp="200000"/>
            </a:custDash>
            <a:miter lim="400000"/>
          </a:ln>
        </p:spPr>
        <p:txBody>
          <a:bodyPr lIns="45718" tIns="45718" rIns="45718" bIns="45718"/>
          <a:lstStyle/>
          <a:p>
            <a:pPr/>
          </a:p>
        </p:txBody>
      </p:sp>
      <p:sp>
        <p:nvSpPr>
          <p:cNvPr id="285" name="v3"/>
          <p:cNvSpPr txBox="1"/>
          <p:nvPr/>
        </p:nvSpPr>
        <p:spPr>
          <a:xfrm>
            <a:off x="1787420" y="5104029"/>
            <a:ext cx="345576" cy="350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v3</a:t>
            </a:r>
          </a:p>
        </p:txBody>
      </p:sp>
      <p:sp>
        <p:nvSpPr>
          <p:cNvPr id="286" name="v4"/>
          <p:cNvSpPr txBox="1"/>
          <p:nvPr/>
        </p:nvSpPr>
        <p:spPr>
          <a:xfrm>
            <a:off x="4135337" y="3707482"/>
            <a:ext cx="345575"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v4</a:t>
            </a:r>
          </a:p>
        </p:txBody>
      </p:sp>
      <p:sp>
        <p:nvSpPr>
          <p:cNvPr id="287" name="Line"/>
          <p:cNvSpPr/>
          <p:nvPr/>
        </p:nvSpPr>
        <p:spPr>
          <a:xfrm flipH="1">
            <a:off x="5853374" y="4661959"/>
            <a:ext cx="357683" cy="357684"/>
          </a:xfrm>
          <a:prstGeom prst="line">
            <a:avLst/>
          </a:prstGeom>
          <a:ln w="25400">
            <a:solidFill>
              <a:schemeClr val="accent1"/>
            </a:solidFill>
            <a:tailEnd type="triangle"/>
          </a:ln>
        </p:spPr>
        <p:txBody>
          <a:bodyPr lIns="45718" tIns="45718" rIns="45718" bIns="45718"/>
          <a:lstStyle/>
          <a:p>
            <a:pPr/>
          </a:p>
        </p:txBody>
      </p:sp>
      <p:sp>
        <p:nvSpPr>
          <p:cNvPr id="288" name="Line"/>
          <p:cNvSpPr/>
          <p:nvPr/>
        </p:nvSpPr>
        <p:spPr>
          <a:xfrm>
            <a:off x="6653994" y="4664622"/>
            <a:ext cx="352358" cy="352358"/>
          </a:xfrm>
          <a:prstGeom prst="line">
            <a:avLst/>
          </a:prstGeom>
          <a:ln w="25400">
            <a:solidFill>
              <a:schemeClr val="accent1"/>
            </a:solidFill>
            <a:tailEnd type="triangle"/>
          </a:ln>
        </p:spPr>
        <p:txBody>
          <a:bodyPr lIns="45718" tIns="45718" rIns="45718" bIns="45718"/>
          <a:lstStyle/>
          <a:p>
            <a:pPr/>
          </a:p>
        </p:txBody>
      </p:sp>
      <p:sp>
        <p:nvSpPr>
          <p:cNvPr id="289" name="2"/>
          <p:cNvSpPr txBox="1"/>
          <p:nvPr/>
        </p:nvSpPr>
        <p:spPr>
          <a:xfrm>
            <a:off x="5714006" y="5104029"/>
            <a:ext cx="231276" cy="350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2</a:t>
            </a:r>
          </a:p>
        </p:txBody>
      </p:sp>
      <p:sp>
        <p:nvSpPr>
          <p:cNvPr id="290" name="1.5"/>
          <p:cNvSpPr txBox="1"/>
          <p:nvPr/>
        </p:nvSpPr>
        <p:spPr>
          <a:xfrm>
            <a:off x="6928110" y="5104029"/>
            <a:ext cx="421924" cy="350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1.5</a:t>
            </a:r>
          </a:p>
        </p:txBody>
      </p:sp>
      <p:sp>
        <p:nvSpPr>
          <p:cNvPr id="291" name="Line"/>
          <p:cNvSpPr/>
          <p:nvPr/>
        </p:nvSpPr>
        <p:spPr>
          <a:xfrm flipH="1">
            <a:off x="8467721" y="4664622"/>
            <a:ext cx="357684" cy="357684"/>
          </a:xfrm>
          <a:prstGeom prst="line">
            <a:avLst/>
          </a:prstGeom>
          <a:ln w="25400">
            <a:solidFill>
              <a:schemeClr val="accent1"/>
            </a:solidFill>
            <a:tailEnd type="triangle"/>
          </a:ln>
        </p:spPr>
        <p:txBody>
          <a:bodyPr lIns="45718" tIns="45718" rIns="45718" bIns="45718"/>
          <a:lstStyle/>
          <a:p>
            <a:pPr/>
          </a:p>
        </p:txBody>
      </p:sp>
      <p:sp>
        <p:nvSpPr>
          <p:cNvPr id="292" name="Line"/>
          <p:cNvSpPr/>
          <p:nvPr/>
        </p:nvSpPr>
        <p:spPr>
          <a:xfrm>
            <a:off x="9268342" y="4667285"/>
            <a:ext cx="352359" cy="352358"/>
          </a:xfrm>
          <a:prstGeom prst="line">
            <a:avLst/>
          </a:prstGeom>
          <a:ln w="25400">
            <a:solidFill>
              <a:schemeClr val="accent1"/>
            </a:solidFill>
            <a:tailEnd type="triangle"/>
          </a:ln>
        </p:spPr>
        <p:txBody>
          <a:bodyPr lIns="45718" tIns="45718" rIns="45718" bIns="45718"/>
          <a:lstStyle/>
          <a:p>
            <a:pPr/>
          </a:p>
        </p:txBody>
      </p:sp>
      <p:sp>
        <p:nvSpPr>
          <p:cNvPr id="293" name="3"/>
          <p:cNvSpPr txBox="1"/>
          <p:nvPr/>
        </p:nvSpPr>
        <p:spPr>
          <a:xfrm>
            <a:off x="8328354" y="5106692"/>
            <a:ext cx="231275" cy="350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3</a:t>
            </a:r>
          </a:p>
        </p:txBody>
      </p:sp>
      <p:sp>
        <p:nvSpPr>
          <p:cNvPr id="294" name="4"/>
          <p:cNvSpPr txBox="1"/>
          <p:nvPr/>
        </p:nvSpPr>
        <p:spPr>
          <a:xfrm>
            <a:off x="9542458" y="5106692"/>
            <a:ext cx="231276" cy="350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4</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0" presetID="1" grpId="1" fill="hold">
                                  <p:stCondLst>
                                    <p:cond delay="0"/>
                                  </p:stCondLst>
                                  <p:iterate type="el" backwards="0">
                                    <p:tmAbs val="0"/>
                                  </p:iterate>
                                  <p:childTnLst>
                                    <p:set>
                                      <p:cBhvr>
                                        <p:cTn id="6" fill="hold">
                                          <p:stCondLst>
                                            <p:cond delay="0"/>
                                          </p:stCondLst>
                                        </p:cTn>
                                        <p:tgtEl>
                                          <p:spTgt spid="276"/>
                                        </p:tgtEl>
                                        <p:attrNameLst>
                                          <p:attrName>style.visibility</p:attrName>
                                        </p:attrNameLst>
                                      </p:cBhvr>
                                      <p:to>
                                        <p:strVal val="hidden"/>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79"/>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280"/>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283"/>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5" fill="hold">
                                  <p:stCondLst>
                                    <p:cond delay="0"/>
                                  </p:stCondLst>
                                  <p:iterate type="el" backwards="0">
                                    <p:tmAbs val="0"/>
                                  </p:iterate>
                                  <p:childTnLst>
                                    <p:set>
                                      <p:cBhvr>
                                        <p:cTn id="18" fill="hold"/>
                                        <p:tgtEl>
                                          <p:spTgt spid="289"/>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6" fill="hold">
                                  <p:stCondLst>
                                    <p:cond delay="0"/>
                                  </p:stCondLst>
                                  <p:iterate type="el" backwards="0">
                                    <p:tmAbs val="0"/>
                                  </p:iterate>
                                  <p:childTnLst>
                                    <p:set>
                                      <p:cBhvr>
                                        <p:cTn id="21" fill="hold"/>
                                        <p:tgtEl>
                                          <p:spTgt spid="290"/>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7" fill="hold">
                                  <p:stCondLst>
                                    <p:cond delay="0"/>
                                  </p:stCondLst>
                                  <p:iterate type="el" backwards="0">
                                    <p:tmAbs val="0"/>
                                  </p:iterate>
                                  <p:childTnLst>
                                    <p:set>
                                      <p:cBhvr>
                                        <p:cTn id="24" fill="hold"/>
                                        <p:tgtEl>
                                          <p:spTgt spid="287"/>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8" fill="hold">
                                  <p:stCondLst>
                                    <p:cond delay="0"/>
                                  </p:stCondLst>
                                  <p:iterate type="el" backwards="0">
                                    <p:tmAbs val="0"/>
                                  </p:iterate>
                                  <p:childTnLst>
                                    <p:set>
                                      <p:cBhvr>
                                        <p:cTn id="27" fill="hold"/>
                                        <p:tgtEl>
                                          <p:spTgt spid="28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xit" nodeType="clickEffect" presetSubtype="0" presetID="1" grpId="9" fill="hold">
                                  <p:stCondLst>
                                    <p:cond delay="0"/>
                                  </p:stCondLst>
                                  <p:iterate type="el" backwards="0">
                                    <p:tmAbs val="0"/>
                                  </p:iterate>
                                  <p:childTnLst>
                                    <p:set>
                                      <p:cBhvr>
                                        <p:cTn id="31" fill="hold">
                                          <p:stCondLst>
                                            <p:cond delay="0"/>
                                          </p:stCondLst>
                                        </p:cTn>
                                        <p:tgtEl>
                                          <p:spTgt spid="277"/>
                                        </p:tgtEl>
                                        <p:attrNameLst>
                                          <p:attrName>style.visibility</p:attrName>
                                        </p:attrNameLst>
                                      </p:cBhvr>
                                      <p:to>
                                        <p:strVal val="hidden"/>
                                      </p:to>
                                    </p:set>
                                  </p:childTnLst>
                                </p:cTn>
                              </p:par>
                            </p:childTnLst>
                          </p:cTn>
                        </p:par>
                        <p:par>
                          <p:cTn id="32" fill="hold">
                            <p:stCondLst>
                              <p:cond delay="0"/>
                            </p:stCondLst>
                            <p:childTnLst>
                              <p:par>
                                <p:cTn id="33" presetClass="entr" nodeType="afterEffect" presetSubtype="0" presetID="1" grpId="10" fill="hold">
                                  <p:stCondLst>
                                    <p:cond delay="0"/>
                                  </p:stCondLst>
                                  <p:iterate type="el" backwards="0">
                                    <p:tmAbs val="0"/>
                                  </p:iterate>
                                  <p:childTnLst>
                                    <p:set>
                                      <p:cBhvr>
                                        <p:cTn id="34" fill="hold"/>
                                        <p:tgtEl>
                                          <p:spTgt spid="281"/>
                                        </p:tgtEl>
                                        <p:attrNameLst>
                                          <p:attrName>style.visibility</p:attrName>
                                        </p:attrNameLst>
                                      </p:cBhvr>
                                      <p:to>
                                        <p:strVal val="visible"/>
                                      </p:to>
                                    </p:set>
                                  </p:childTnLst>
                                </p:cTn>
                              </p:par>
                            </p:childTnLst>
                          </p:cTn>
                        </p:par>
                        <p:par>
                          <p:cTn id="35" fill="hold">
                            <p:stCondLst>
                              <p:cond delay="0"/>
                            </p:stCondLst>
                            <p:childTnLst>
                              <p:par>
                                <p:cTn id="36" presetClass="entr" nodeType="afterEffect" presetSubtype="0" presetID="1" grpId="11" fill="hold">
                                  <p:stCondLst>
                                    <p:cond delay="0"/>
                                  </p:stCondLst>
                                  <p:iterate type="el" backwards="0">
                                    <p:tmAbs val="0"/>
                                  </p:iterate>
                                  <p:childTnLst>
                                    <p:set>
                                      <p:cBhvr>
                                        <p:cTn id="37" fill="hold"/>
                                        <p:tgtEl>
                                          <p:spTgt spid="282"/>
                                        </p:tgtEl>
                                        <p:attrNameLst>
                                          <p:attrName>style.visibility</p:attrName>
                                        </p:attrNameLst>
                                      </p:cBhvr>
                                      <p:to>
                                        <p:strVal val="visible"/>
                                      </p:to>
                                    </p:set>
                                  </p:childTnLst>
                                </p:cTn>
                              </p:par>
                            </p:childTnLst>
                          </p:cTn>
                        </p:par>
                        <p:par>
                          <p:cTn id="38" fill="hold">
                            <p:stCondLst>
                              <p:cond delay="0"/>
                            </p:stCondLst>
                            <p:childTnLst>
                              <p:par>
                                <p:cTn id="39" presetClass="entr" nodeType="afterEffect" presetSubtype="0" presetID="1" grpId="12" fill="hold">
                                  <p:stCondLst>
                                    <p:cond delay="0"/>
                                  </p:stCondLst>
                                  <p:iterate type="el" backwards="0">
                                    <p:tmAbs val="0"/>
                                  </p:iterate>
                                  <p:childTnLst>
                                    <p:set>
                                      <p:cBhvr>
                                        <p:cTn id="40" fill="hold"/>
                                        <p:tgtEl>
                                          <p:spTgt spid="284"/>
                                        </p:tgtEl>
                                        <p:attrNameLst>
                                          <p:attrName>style.visibility</p:attrName>
                                        </p:attrNameLst>
                                      </p:cBhvr>
                                      <p:to>
                                        <p:strVal val="visible"/>
                                      </p:to>
                                    </p:set>
                                  </p:childTnLst>
                                </p:cTn>
                              </p:par>
                            </p:childTnLst>
                          </p:cTn>
                        </p:par>
                        <p:par>
                          <p:cTn id="41" fill="hold">
                            <p:stCondLst>
                              <p:cond delay="0"/>
                            </p:stCondLst>
                            <p:childTnLst>
                              <p:par>
                                <p:cTn id="42" presetClass="entr" nodeType="afterEffect" presetSubtype="0" presetID="1" grpId="13" fill="hold">
                                  <p:stCondLst>
                                    <p:cond delay="0"/>
                                  </p:stCondLst>
                                  <p:iterate type="el" backwards="0">
                                    <p:tmAbs val="0"/>
                                  </p:iterate>
                                  <p:childTnLst>
                                    <p:set>
                                      <p:cBhvr>
                                        <p:cTn id="43" fill="hold"/>
                                        <p:tgtEl>
                                          <p:spTgt spid="293"/>
                                        </p:tgtEl>
                                        <p:attrNameLst>
                                          <p:attrName>style.visibility</p:attrName>
                                        </p:attrNameLst>
                                      </p:cBhvr>
                                      <p:to>
                                        <p:strVal val="visible"/>
                                      </p:to>
                                    </p:set>
                                  </p:childTnLst>
                                </p:cTn>
                              </p:par>
                            </p:childTnLst>
                          </p:cTn>
                        </p:par>
                        <p:par>
                          <p:cTn id="44" fill="hold">
                            <p:stCondLst>
                              <p:cond delay="0"/>
                            </p:stCondLst>
                            <p:childTnLst>
                              <p:par>
                                <p:cTn id="45" presetClass="entr" nodeType="afterEffect" presetSubtype="0" presetID="1" grpId="14" fill="hold">
                                  <p:stCondLst>
                                    <p:cond delay="0"/>
                                  </p:stCondLst>
                                  <p:iterate type="el" backwards="0">
                                    <p:tmAbs val="0"/>
                                  </p:iterate>
                                  <p:childTnLst>
                                    <p:set>
                                      <p:cBhvr>
                                        <p:cTn id="46" fill="hold"/>
                                        <p:tgtEl>
                                          <p:spTgt spid="294"/>
                                        </p:tgtEl>
                                        <p:attrNameLst>
                                          <p:attrName>style.visibility</p:attrName>
                                        </p:attrNameLst>
                                      </p:cBhvr>
                                      <p:to>
                                        <p:strVal val="visible"/>
                                      </p:to>
                                    </p:set>
                                  </p:childTnLst>
                                </p:cTn>
                              </p:par>
                            </p:childTnLst>
                          </p:cTn>
                        </p:par>
                        <p:par>
                          <p:cTn id="47" fill="hold">
                            <p:stCondLst>
                              <p:cond delay="0"/>
                            </p:stCondLst>
                            <p:childTnLst>
                              <p:par>
                                <p:cTn id="48" presetClass="entr" nodeType="afterEffect" presetSubtype="0" presetID="1" grpId="15" fill="hold">
                                  <p:stCondLst>
                                    <p:cond delay="0"/>
                                  </p:stCondLst>
                                  <p:iterate type="el" backwards="0">
                                    <p:tmAbs val="0"/>
                                  </p:iterate>
                                  <p:childTnLst>
                                    <p:set>
                                      <p:cBhvr>
                                        <p:cTn id="49" fill="hold"/>
                                        <p:tgtEl>
                                          <p:spTgt spid="291"/>
                                        </p:tgtEl>
                                        <p:attrNameLst>
                                          <p:attrName>style.visibility</p:attrName>
                                        </p:attrNameLst>
                                      </p:cBhvr>
                                      <p:to>
                                        <p:strVal val="visible"/>
                                      </p:to>
                                    </p:set>
                                  </p:childTnLst>
                                </p:cTn>
                              </p:par>
                            </p:childTnLst>
                          </p:cTn>
                        </p:par>
                        <p:par>
                          <p:cTn id="50" fill="hold">
                            <p:stCondLst>
                              <p:cond delay="0"/>
                            </p:stCondLst>
                            <p:childTnLst>
                              <p:par>
                                <p:cTn id="51" presetClass="entr" nodeType="afterEffect" presetSubtype="0" presetID="1" grpId="16" fill="hold">
                                  <p:stCondLst>
                                    <p:cond delay="0"/>
                                  </p:stCondLst>
                                  <p:iterate type="el" backwards="0">
                                    <p:tmAbs val="0"/>
                                  </p:iterate>
                                  <p:childTnLst>
                                    <p:set>
                                      <p:cBhvr>
                                        <p:cTn id="52" fill="hold"/>
                                        <p:tgtEl>
                                          <p:spTgt spid="2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2" grpId="16"/>
      <p:bldP build="whole" bldLvl="1" animBg="1" rev="0" advAuto="0" spid="290" grpId="6"/>
      <p:bldP build="whole" bldLvl="1" animBg="1" rev="0" advAuto="0" spid="287" grpId="7"/>
      <p:bldP build="whole" bldLvl="1" animBg="1" rev="0" advAuto="0" spid="279" grpId="2"/>
      <p:bldP build="whole" bldLvl="1" animBg="1" rev="0" advAuto="0" spid="284" grpId="12"/>
      <p:bldP build="whole" bldLvl="1" animBg="1" rev="0" advAuto="0" spid="277" grpId="9"/>
      <p:bldP build="whole" bldLvl="1" animBg="1" rev="0" advAuto="0" spid="280" grpId="3"/>
      <p:bldP build="whole" bldLvl="1" animBg="1" rev="0" advAuto="0" spid="281" grpId="10"/>
      <p:bldP build="whole" bldLvl="1" animBg="1" rev="0" advAuto="0" spid="289" grpId="5"/>
      <p:bldP build="whole" bldLvl="1" animBg="1" rev="0" advAuto="0" spid="283" grpId="4"/>
      <p:bldP build="whole" bldLvl="1" animBg="1" rev="0" advAuto="0" spid="293" grpId="13"/>
      <p:bldP build="whole" bldLvl="1" animBg="1" rev="0" advAuto="0" spid="276" grpId="1"/>
      <p:bldP build="whole" bldLvl="1" animBg="1" rev="0" advAuto="0" spid="294" grpId="14"/>
      <p:bldP build="whole" bldLvl="1" animBg="1" rev="0" advAuto="0" spid="291" grpId="15"/>
      <p:bldP build="whole" bldLvl="1" animBg="1" rev="0" advAuto="0" spid="282" grpId="11"/>
      <p:bldP build="whole" bldLvl="1" animBg="1" rev="0" advAuto="0" spid="288" grpId="8"/>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Boosting in machine learning"/>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Boosting in machine learning</a:t>
            </a:r>
          </a:p>
        </p:txBody>
      </p:sp>
      <p:sp>
        <p:nvSpPr>
          <p:cNvPr id="299"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300" name="AdaBoost: using the ensemble of multiple weak learners to build a high accuracy classifier…"/>
          <p:cNvSpPr txBox="1"/>
          <p:nvPr>
            <p:ph type="body" sz="half" idx="4294967295"/>
          </p:nvPr>
        </p:nvSpPr>
        <p:spPr>
          <a:xfrm>
            <a:off x="631530" y="1544531"/>
            <a:ext cx="6275533" cy="4994590"/>
          </a:xfrm>
          <a:prstGeom prst="rect">
            <a:avLst/>
          </a:prstGeom>
        </p:spPr>
        <p:txBody>
          <a:bodyPr lIns="45719" tIns="45719" rIns="45719" bIns="45719"/>
          <a:lstStyle/>
          <a:p>
            <a:pPr>
              <a:spcBef>
                <a:spcPts val="500"/>
              </a:spcBef>
              <a:defRPr sz="2400">
                <a:solidFill>
                  <a:srgbClr val="000000"/>
                </a:solidFill>
                <a:latin typeface="Arial"/>
                <a:ea typeface="Arial"/>
                <a:cs typeface="Arial"/>
                <a:sym typeface="Arial"/>
              </a:defRPr>
            </a:pPr>
            <a:r>
              <a:rPr b="1"/>
              <a:t>AdaBoost</a:t>
            </a:r>
            <a:r>
              <a:t>: using the ensemble of multiple weak learners to build a high accuracy classifier</a:t>
            </a:r>
          </a:p>
          <a:p>
            <a:pPr lvl="1" marL="800100" indent="-342900">
              <a:spcBef>
                <a:spcPts val="500"/>
              </a:spcBef>
              <a:buChar char="•"/>
              <a:defRPr sz="2400">
                <a:solidFill>
                  <a:srgbClr val="000000"/>
                </a:solidFill>
                <a:latin typeface="Arial"/>
                <a:ea typeface="Arial"/>
                <a:cs typeface="Arial"/>
                <a:sym typeface="Arial"/>
              </a:defRPr>
            </a:pPr>
            <a:r>
              <a:t>Weak learners = small decision trees (1-split decision stumps)</a:t>
            </a:r>
          </a:p>
          <a:p>
            <a:pPr lvl="1" marL="800100" indent="-342900">
              <a:spcBef>
                <a:spcPts val="500"/>
              </a:spcBef>
              <a:buChar char="•"/>
              <a:defRPr sz="2400">
                <a:solidFill>
                  <a:srgbClr val="000000"/>
                </a:solidFill>
                <a:latin typeface="Arial"/>
                <a:ea typeface="Arial"/>
                <a:cs typeface="Arial"/>
                <a:sym typeface="Arial"/>
              </a:defRPr>
            </a:pPr>
            <a:r>
              <a:t>Weights for each learner and instance</a:t>
            </a:r>
          </a:p>
          <a:p>
            <a:pPr lvl="1" marL="800100" indent="-342900">
              <a:spcBef>
                <a:spcPts val="500"/>
              </a:spcBef>
              <a:buChar char="•"/>
              <a:defRPr sz="2400">
                <a:solidFill>
                  <a:srgbClr val="000000"/>
                </a:solidFill>
                <a:latin typeface="Arial"/>
                <a:ea typeface="Arial"/>
                <a:cs typeface="Arial"/>
                <a:sym typeface="Arial"/>
              </a:defRPr>
            </a:pPr>
            <a:r>
              <a:t>Instances are weighed on probability it’s mistaken</a:t>
            </a:r>
          </a:p>
          <a:p>
            <a:pPr lvl="1" marL="800100" indent="-342900">
              <a:spcBef>
                <a:spcPts val="500"/>
              </a:spcBef>
              <a:buChar char="•"/>
              <a:defRPr sz="2400">
                <a:solidFill>
                  <a:srgbClr val="000000"/>
                </a:solidFill>
                <a:latin typeface="Arial"/>
                <a:ea typeface="Arial"/>
                <a:cs typeface="Arial"/>
                <a:sym typeface="Arial"/>
              </a:defRPr>
            </a:pPr>
            <a:r>
              <a:t>Learners are weighed on its accuracy</a:t>
            </a:r>
          </a:p>
        </p:txBody>
      </p:sp>
      <p:pic>
        <p:nvPicPr>
          <p:cNvPr id="301" name="Image" descr="Image"/>
          <p:cNvPicPr>
            <a:picLocks noChangeAspect="1"/>
          </p:cNvPicPr>
          <p:nvPr/>
        </p:nvPicPr>
        <p:blipFill>
          <a:blip r:embed="rId3">
            <a:extLst/>
          </a:blip>
          <a:stretch>
            <a:fillRect/>
          </a:stretch>
        </p:blipFill>
        <p:spPr>
          <a:xfrm>
            <a:off x="7324002" y="1460103"/>
            <a:ext cx="5348869" cy="4315864"/>
          </a:xfrm>
          <a:prstGeom prst="rect">
            <a:avLst/>
          </a:prstGeom>
          <a:ln w="12700">
            <a:miter lim="400000"/>
          </a:ln>
        </p:spPr>
      </p:pic>
      <p:sp>
        <p:nvSpPr>
          <p:cNvPr id="302" name="Rectangle"/>
          <p:cNvSpPr/>
          <p:nvPr/>
        </p:nvSpPr>
        <p:spPr>
          <a:xfrm>
            <a:off x="7938992" y="5524544"/>
            <a:ext cx="4643970" cy="441242"/>
          </a:xfrm>
          <a:prstGeom prst="rect">
            <a:avLst/>
          </a:prstGeom>
          <a:solidFill>
            <a:srgbClr val="FFFFFF"/>
          </a:solidFill>
          <a:ln w="12700">
            <a:miter lim="400000"/>
          </a:ln>
        </p:spPr>
        <p:txBody>
          <a:bodyPr lIns="45718" tIns="45718" rIns="45718" bIns="45718" anchor="ctr"/>
          <a:lstStyle/>
          <a:p>
            <a:pP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Gradient boosting regression tree"/>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Gradient boosting regression tree</a:t>
            </a:r>
          </a:p>
        </p:txBody>
      </p:sp>
      <p:sp>
        <p:nvSpPr>
          <p:cNvPr id="307"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308" name="Residuals"/>
          <p:cNvSpPr txBox="1"/>
          <p:nvPr>
            <p:ph type="body" idx="4294967295"/>
          </p:nvPr>
        </p:nvSpPr>
        <p:spPr>
          <a:xfrm>
            <a:off x="631530" y="1544531"/>
            <a:ext cx="11040724" cy="4994590"/>
          </a:xfrm>
          <a:prstGeom prst="rect">
            <a:avLst/>
          </a:prstGeom>
        </p:spPr>
        <p:txBody>
          <a:bodyPr lIns="45719" tIns="45719" rIns="45719" bIns="45719"/>
          <a:lstStyle>
            <a:lvl1pPr>
              <a:spcBef>
                <a:spcPts val="500"/>
              </a:spcBef>
              <a:defRPr sz="2400">
                <a:solidFill>
                  <a:srgbClr val="000000"/>
                </a:solidFill>
                <a:latin typeface="Arial"/>
                <a:ea typeface="Arial"/>
                <a:cs typeface="Arial"/>
                <a:sym typeface="Arial"/>
              </a:defRPr>
            </a:lvl1pPr>
          </a:lstStyle>
          <a:p>
            <a:pPr/>
            <a:r>
              <a:t>Residuals</a:t>
            </a:r>
          </a:p>
        </p:txBody>
      </p:sp>
      <p:pic>
        <p:nvPicPr>
          <p:cNvPr id="309" name="Image" descr="Image"/>
          <p:cNvPicPr>
            <a:picLocks noChangeAspect="1"/>
          </p:cNvPicPr>
          <p:nvPr/>
        </p:nvPicPr>
        <p:blipFill>
          <a:blip r:embed="rId3">
            <a:extLst/>
          </a:blip>
          <a:stretch>
            <a:fillRect/>
          </a:stretch>
        </p:blipFill>
        <p:spPr>
          <a:xfrm>
            <a:off x="4482862" y="1889238"/>
            <a:ext cx="6624795" cy="4731996"/>
          </a:xfrm>
          <a:prstGeom prst="rect">
            <a:avLst/>
          </a:prstGeom>
          <a:ln w="12700">
            <a:miter lim="400000"/>
          </a:ln>
        </p:spPr>
      </p:pic>
      <p:sp>
        <p:nvSpPr>
          <p:cNvPr id="310" name="Rectangle"/>
          <p:cNvSpPr/>
          <p:nvPr/>
        </p:nvSpPr>
        <p:spPr>
          <a:xfrm>
            <a:off x="6329982" y="2020482"/>
            <a:ext cx="3274535" cy="560844"/>
          </a:xfrm>
          <a:prstGeom prst="rect">
            <a:avLst/>
          </a:prstGeom>
          <a:solidFill>
            <a:srgbClr val="FFFFFF"/>
          </a:solidFill>
          <a:ln w="12700">
            <a:miter lim="400000"/>
          </a:ln>
        </p:spPr>
        <p:txBody>
          <a:bodyPr lIns="45718" tIns="45718" rIns="45718" bIns="45718" anchor="ctr"/>
          <a:lstStyle/>
          <a:p>
            <a:pPr/>
          </a:p>
        </p:txBody>
      </p:sp>
      <p:sp>
        <p:nvSpPr>
          <p:cNvPr id="311" name="Rectangle"/>
          <p:cNvSpPr/>
          <p:nvPr/>
        </p:nvSpPr>
        <p:spPr>
          <a:xfrm>
            <a:off x="1686390" y="3245140"/>
            <a:ext cx="3146564" cy="2020193"/>
          </a:xfrm>
          <a:prstGeom prst="rect">
            <a:avLst/>
          </a:prstGeom>
          <a:solidFill>
            <a:srgbClr val="FFFFFF"/>
          </a:solidFill>
          <a:ln w="12700">
            <a:miter lim="400000"/>
          </a:ln>
        </p:spPr>
        <p:txBody>
          <a:bodyPr lIns="45718" tIns="45718" rIns="45718" bIns="45718" anchor="ctr"/>
          <a:lstStyle/>
          <a:p>
            <a:pPr/>
          </a:p>
        </p:txBody>
      </p:sp>
      <p:sp>
        <p:nvSpPr>
          <p:cNvPr id="312" name="Rectangle"/>
          <p:cNvSpPr/>
          <p:nvPr/>
        </p:nvSpPr>
        <p:spPr>
          <a:xfrm>
            <a:off x="3692075" y="6897565"/>
            <a:ext cx="5387849" cy="2020193"/>
          </a:xfrm>
          <a:prstGeom prst="rect">
            <a:avLst/>
          </a:prstGeom>
          <a:solidFill>
            <a:srgbClr val="FFFFFF"/>
          </a:solidFill>
          <a:ln w="12700">
            <a:miter lim="400000"/>
          </a:ln>
        </p:spPr>
        <p:txBody>
          <a:bodyPr lIns="45718" tIns="45718" rIns="45718" bIns="45718" anchor="ctr"/>
          <a:lstStyle/>
          <a:p>
            <a:pPr/>
          </a:p>
        </p:txBody>
      </p:sp>
      <p:pic>
        <p:nvPicPr>
          <p:cNvPr id="313" name="latex-image-1.pdf" descr="latex-image-1.pdf"/>
          <p:cNvPicPr>
            <a:picLocks noChangeAspect="1"/>
          </p:cNvPicPr>
          <p:nvPr/>
        </p:nvPicPr>
        <p:blipFill>
          <a:blip r:embed="rId4">
            <a:extLst/>
          </a:blip>
          <a:stretch>
            <a:fillRect/>
          </a:stretch>
        </p:blipFill>
        <p:spPr>
          <a:xfrm>
            <a:off x="1208023" y="2891325"/>
            <a:ext cx="2798801" cy="1428555"/>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Gradient boosting regression tree"/>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Gradient boosting regression tree</a:t>
            </a:r>
          </a:p>
        </p:txBody>
      </p:sp>
      <p:sp>
        <p:nvSpPr>
          <p:cNvPr id="318"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pic>
        <p:nvPicPr>
          <p:cNvPr id="319" name="Image" descr="Image"/>
          <p:cNvPicPr>
            <a:picLocks noChangeAspect="1"/>
          </p:cNvPicPr>
          <p:nvPr/>
        </p:nvPicPr>
        <p:blipFill>
          <a:blip r:embed="rId3">
            <a:extLst/>
          </a:blip>
          <a:stretch>
            <a:fillRect/>
          </a:stretch>
        </p:blipFill>
        <p:spPr>
          <a:xfrm>
            <a:off x="889347" y="1455837"/>
            <a:ext cx="8330598" cy="4758855"/>
          </a:xfrm>
          <a:prstGeom prst="rect">
            <a:avLst/>
          </a:prstGeom>
          <a:ln w="12700">
            <a:miter lim="400000"/>
          </a:ln>
        </p:spPr>
      </p:pic>
      <p:sp>
        <p:nvSpPr>
          <p:cNvPr id="320" name="Rectangle"/>
          <p:cNvSpPr/>
          <p:nvPr/>
        </p:nvSpPr>
        <p:spPr>
          <a:xfrm>
            <a:off x="2009709" y="3274390"/>
            <a:ext cx="3613491" cy="922130"/>
          </a:xfrm>
          <a:prstGeom prst="rect">
            <a:avLst/>
          </a:prstGeom>
          <a:ln w="25400">
            <a:solidFill>
              <a:srgbClr val="FF2600"/>
            </a:solidFill>
          </a:ln>
        </p:spPr>
        <p:txBody>
          <a:bodyPr lIns="45718" tIns="45718" rIns="45718" bIns="45718" anchor="ctr"/>
          <a:lstStyle/>
          <a:p>
            <a:pPr/>
          </a:p>
        </p:txBody>
      </p:sp>
      <p:sp>
        <p:nvSpPr>
          <p:cNvPr id="321" name="residuals of square loss are just pseudo gradients…"/>
          <p:cNvSpPr txBox="1"/>
          <p:nvPr/>
        </p:nvSpPr>
        <p:spPr>
          <a:xfrm>
            <a:off x="5930961" y="2217132"/>
            <a:ext cx="7195688" cy="134127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spcBef>
                <a:spcPts val="500"/>
              </a:spcBef>
              <a:defRPr b="1" sz="2400">
                <a:solidFill>
                  <a:srgbClr val="FF2600"/>
                </a:solidFill>
                <a:latin typeface="Arial"/>
                <a:ea typeface="Arial"/>
                <a:cs typeface="Arial"/>
                <a:sym typeface="Arial"/>
              </a:defRPr>
            </a:pPr>
            <a:r>
              <a:t>residuals of square loss are just pseudo gradients</a:t>
            </a:r>
          </a:p>
          <a:p>
            <a:pPr>
              <a:spcBef>
                <a:spcPts val="500"/>
              </a:spcBef>
              <a:defRPr b="1" sz="2400">
                <a:solidFill>
                  <a:srgbClr val="FF2600"/>
                </a:solidFill>
                <a:latin typeface="Arial"/>
                <a:ea typeface="Arial"/>
                <a:cs typeface="Arial"/>
                <a:sym typeface="Arial"/>
              </a:defRPr>
            </a:pPr>
            <a:r>
              <a:t>(which is why it’s called gradient boosting)</a:t>
            </a:r>
          </a:p>
        </p:txBody>
      </p:sp>
      <p:pic>
        <p:nvPicPr>
          <p:cNvPr id="322" name="latex-image-1.pdf" descr="latex-image-1.pdf"/>
          <p:cNvPicPr>
            <a:picLocks noChangeAspect="1"/>
          </p:cNvPicPr>
          <p:nvPr/>
        </p:nvPicPr>
        <p:blipFill>
          <a:blip r:embed="rId4">
            <a:extLst/>
          </a:blip>
          <a:stretch>
            <a:fillRect/>
          </a:stretch>
        </p:blipFill>
        <p:spPr>
          <a:xfrm>
            <a:off x="8023105" y="5125221"/>
            <a:ext cx="3431656" cy="714583"/>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Gradient boosting regression tree example"/>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Gradient boosting regression tree example</a:t>
            </a:r>
          </a:p>
        </p:txBody>
      </p:sp>
      <p:sp>
        <p:nvSpPr>
          <p:cNvPr id="327"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328" name="In the first iteration, f0(x) = mean value"/>
          <p:cNvSpPr txBox="1"/>
          <p:nvPr>
            <p:ph type="body" sz="half" idx="4294967295"/>
          </p:nvPr>
        </p:nvSpPr>
        <p:spPr>
          <a:xfrm>
            <a:off x="631530" y="1544531"/>
            <a:ext cx="6275533" cy="4994590"/>
          </a:xfrm>
          <a:prstGeom prst="rect">
            <a:avLst/>
          </a:prstGeom>
        </p:spPr>
        <p:txBody>
          <a:bodyPr lIns="45719" tIns="45719" rIns="45719" bIns="45719"/>
          <a:lstStyle>
            <a:lvl1pPr>
              <a:spcBef>
                <a:spcPts val="500"/>
              </a:spcBef>
              <a:defRPr sz="2400">
                <a:solidFill>
                  <a:srgbClr val="000000"/>
                </a:solidFill>
                <a:latin typeface="Arial"/>
                <a:ea typeface="Arial"/>
                <a:cs typeface="Arial"/>
                <a:sym typeface="Arial"/>
              </a:defRPr>
            </a:lvl1pPr>
          </a:lstStyle>
          <a:p>
            <a:pPr/>
            <a:r>
              <a:t>In the first iteration, f0(x) = mean value</a:t>
            </a:r>
          </a:p>
        </p:txBody>
      </p:sp>
      <p:sp>
        <p:nvSpPr>
          <p:cNvPr id="329" name="Rectangle"/>
          <p:cNvSpPr/>
          <p:nvPr/>
        </p:nvSpPr>
        <p:spPr>
          <a:xfrm>
            <a:off x="7938992" y="5524544"/>
            <a:ext cx="4643970" cy="441242"/>
          </a:xfrm>
          <a:prstGeom prst="rect">
            <a:avLst/>
          </a:prstGeom>
          <a:solidFill>
            <a:srgbClr val="FFFFFF"/>
          </a:solidFill>
          <a:ln w="12700">
            <a:miter lim="400000"/>
          </a:ln>
        </p:spPr>
        <p:txBody>
          <a:bodyPr lIns="45718" tIns="45718" rIns="45718" bIns="45718" anchor="ctr"/>
          <a:lstStyle/>
          <a:p>
            <a:pPr/>
          </a:p>
        </p:txBody>
      </p:sp>
      <p:pic>
        <p:nvPicPr>
          <p:cNvPr id="330" name="Image" descr="Image"/>
          <p:cNvPicPr>
            <a:picLocks noChangeAspect="1"/>
          </p:cNvPicPr>
          <p:nvPr/>
        </p:nvPicPr>
        <p:blipFill>
          <a:blip r:embed="rId3">
            <a:extLst/>
          </a:blip>
          <a:stretch>
            <a:fillRect/>
          </a:stretch>
        </p:blipFill>
        <p:spPr>
          <a:xfrm>
            <a:off x="2118302" y="2514677"/>
            <a:ext cx="3692135" cy="3582018"/>
          </a:xfrm>
          <a:prstGeom prst="rect">
            <a:avLst/>
          </a:prstGeom>
          <a:ln w="12700">
            <a:miter lim="400000"/>
          </a:ln>
        </p:spPr>
      </p:pic>
      <p:sp>
        <p:nvSpPr>
          <p:cNvPr id="331" name="Oval"/>
          <p:cNvSpPr/>
          <p:nvPr/>
        </p:nvSpPr>
        <p:spPr>
          <a:xfrm>
            <a:off x="8118786" y="2705052"/>
            <a:ext cx="1580119" cy="757288"/>
          </a:xfrm>
          <a:prstGeom prst="ellipse">
            <a:avLst/>
          </a:prstGeom>
          <a:ln w="25400">
            <a:solidFill>
              <a:schemeClr val="accent1"/>
            </a:solidFill>
          </a:ln>
        </p:spPr>
        <p:txBody>
          <a:bodyPr lIns="45718" tIns="45718" rIns="45718" bIns="45718" anchor="ctr"/>
          <a:lstStyle/>
          <a:p>
            <a:pPr/>
          </a:p>
        </p:txBody>
      </p:sp>
      <p:sp>
        <p:nvSpPr>
          <p:cNvPr id="332" name="f0(x)"/>
          <p:cNvSpPr txBox="1"/>
          <p:nvPr/>
        </p:nvSpPr>
        <p:spPr>
          <a:xfrm>
            <a:off x="8628176" y="2908366"/>
            <a:ext cx="561339"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f0(x)</a:t>
            </a:r>
          </a:p>
        </p:txBody>
      </p:sp>
      <p:sp>
        <p:nvSpPr>
          <p:cNvPr id="333" name="2.471"/>
          <p:cNvSpPr txBox="1"/>
          <p:nvPr/>
        </p:nvSpPr>
        <p:spPr>
          <a:xfrm>
            <a:off x="8422985" y="4608612"/>
            <a:ext cx="676197" cy="350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2.471</a:t>
            </a:r>
          </a:p>
        </p:txBody>
      </p:sp>
      <p:pic>
        <p:nvPicPr>
          <p:cNvPr id="334" name="latex-image-1.pdf" descr="latex-image-1.pdf"/>
          <p:cNvPicPr>
            <a:picLocks noChangeAspect="1"/>
          </p:cNvPicPr>
          <p:nvPr/>
        </p:nvPicPr>
        <p:blipFill>
          <a:blip r:embed="rId4">
            <a:extLst/>
          </a:blip>
          <a:stretch>
            <a:fillRect/>
          </a:stretch>
        </p:blipFill>
        <p:spPr>
          <a:xfrm>
            <a:off x="7722351" y="3722237"/>
            <a:ext cx="2633408" cy="639178"/>
          </a:xfrm>
          <a:prstGeom prst="rect">
            <a:avLst/>
          </a:prstGeom>
          <a:ln w="12700">
            <a:miter lim="400000"/>
          </a:ln>
        </p:spPr>
      </p:pic>
      <p:pic>
        <p:nvPicPr>
          <p:cNvPr id="335" name="latex-image-1.pdf" descr="latex-image-1.pdf"/>
          <p:cNvPicPr>
            <a:picLocks noChangeAspect="1"/>
          </p:cNvPicPr>
          <p:nvPr/>
        </p:nvPicPr>
        <p:blipFill>
          <a:blip r:embed="rId5">
            <a:extLst/>
          </a:blip>
          <a:stretch>
            <a:fillRect/>
          </a:stretch>
        </p:blipFill>
        <p:spPr>
          <a:xfrm>
            <a:off x="7869159" y="4728075"/>
            <a:ext cx="472992" cy="141069"/>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Gradient boosting regression tree example"/>
          <p:cNvSpPr txBox="1"/>
          <p:nvPr>
            <p:ph type="title" idx="4294967295"/>
          </p:nvPr>
        </p:nvSpPr>
        <p:spPr>
          <a:xfrm>
            <a:off x="386860" y="528637"/>
            <a:ext cx="8330935" cy="820816"/>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Gradient boosting regression tree example</a:t>
            </a:r>
          </a:p>
        </p:txBody>
      </p:sp>
      <p:sp>
        <p:nvSpPr>
          <p:cNvPr id="340"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341" name="After the second iteration, F(x) = f0(x) + f1(x)"/>
          <p:cNvSpPr txBox="1"/>
          <p:nvPr>
            <p:ph type="body" sz="quarter" idx="4294967295"/>
          </p:nvPr>
        </p:nvSpPr>
        <p:spPr>
          <a:xfrm>
            <a:off x="631530" y="1544531"/>
            <a:ext cx="6665678" cy="921496"/>
          </a:xfrm>
          <a:prstGeom prst="rect">
            <a:avLst/>
          </a:prstGeom>
        </p:spPr>
        <p:txBody>
          <a:bodyPr lIns="45719" tIns="45719" rIns="45719" bIns="45719"/>
          <a:lstStyle>
            <a:lvl1pPr>
              <a:spcBef>
                <a:spcPts val="500"/>
              </a:spcBef>
              <a:defRPr sz="2400">
                <a:solidFill>
                  <a:srgbClr val="000000"/>
                </a:solidFill>
                <a:latin typeface="Arial"/>
                <a:ea typeface="Arial"/>
                <a:cs typeface="Arial"/>
                <a:sym typeface="Arial"/>
              </a:defRPr>
            </a:lvl1pPr>
          </a:lstStyle>
          <a:p>
            <a:pPr/>
            <a:r>
              <a:t>After the second iteration, F(x) = f0(x) + f1(x)</a:t>
            </a:r>
          </a:p>
        </p:txBody>
      </p:sp>
      <p:sp>
        <p:nvSpPr>
          <p:cNvPr id="342" name="Rectangle"/>
          <p:cNvSpPr/>
          <p:nvPr/>
        </p:nvSpPr>
        <p:spPr>
          <a:xfrm>
            <a:off x="7938992" y="5524544"/>
            <a:ext cx="4643970" cy="441242"/>
          </a:xfrm>
          <a:prstGeom prst="rect">
            <a:avLst/>
          </a:prstGeom>
          <a:solidFill>
            <a:srgbClr val="FFFFFF"/>
          </a:solidFill>
          <a:ln w="12700">
            <a:miter lim="400000"/>
          </a:ln>
        </p:spPr>
        <p:txBody>
          <a:bodyPr lIns="45718" tIns="45718" rIns="45718" bIns="45718" anchor="ctr"/>
          <a:lstStyle/>
          <a:p>
            <a:pPr/>
          </a:p>
        </p:txBody>
      </p:sp>
      <p:sp>
        <p:nvSpPr>
          <p:cNvPr id="343" name="Oval"/>
          <p:cNvSpPr/>
          <p:nvPr/>
        </p:nvSpPr>
        <p:spPr>
          <a:xfrm>
            <a:off x="5644115" y="2679298"/>
            <a:ext cx="1580120" cy="757288"/>
          </a:xfrm>
          <a:prstGeom prst="ellipse">
            <a:avLst/>
          </a:prstGeom>
          <a:ln w="25400">
            <a:solidFill>
              <a:schemeClr val="accent1"/>
            </a:solidFill>
          </a:ln>
        </p:spPr>
        <p:txBody>
          <a:bodyPr lIns="45718" tIns="45718" rIns="45718" bIns="45718" anchor="ctr"/>
          <a:lstStyle/>
          <a:p>
            <a:pPr/>
          </a:p>
        </p:txBody>
      </p:sp>
      <p:sp>
        <p:nvSpPr>
          <p:cNvPr id="344" name="f0(x)"/>
          <p:cNvSpPr txBox="1"/>
          <p:nvPr/>
        </p:nvSpPr>
        <p:spPr>
          <a:xfrm>
            <a:off x="6153505" y="2824472"/>
            <a:ext cx="561339"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f0(x)</a:t>
            </a:r>
          </a:p>
        </p:txBody>
      </p:sp>
      <p:sp>
        <p:nvSpPr>
          <p:cNvPr id="345" name="2.471"/>
          <p:cNvSpPr txBox="1"/>
          <p:nvPr/>
        </p:nvSpPr>
        <p:spPr>
          <a:xfrm>
            <a:off x="6223213" y="3840742"/>
            <a:ext cx="676197"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2.471</a:t>
            </a:r>
          </a:p>
        </p:txBody>
      </p:sp>
      <p:pic>
        <p:nvPicPr>
          <p:cNvPr id="346" name="Image" descr="Image"/>
          <p:cNvPicPr>
            <a:picLocks noChangeAspect="1"/>
          </p:cNvPicPr>
          <p:nvPr/>
        </p:nvPicPr>
        <p:blipFill>
          <a:blip r:embed="rId3">
            <a:extLst/>
          </a:blip>
          <a:stretch>
            <a:fillRect/>
          </a:stretch>
        </p:blipFill>
        <p:spPr>
          <a:xfrm>
            <a:off x="1464776" y="2242716"/>
            <a:ext cx="4011912" cy="4022995"/>
          </a:xfrm>
          <a:prstGeom prst="rect">
            <a:avLst/>
          </a:prstGeom>
          <a:ln w="12700">
            <a:miter lim="400000"/>
          </a:ln>
        </p:spPr>
      </p:pic>
      <p:sp>
        <p:nvSpPr>
          <p:cNvPr id="347" name="Oval"/>
          <p:cNvSpPr/>
          <p:nvPr/>
        </p:nvSpPr>
        <p:spPr>
          <a:xfrm>
            <a:off x="8847387" y="2679037"/>
            <a:ext cx="1580119" cy="757288"/>
          </a:xfrm>
          <a:prstGeom prst="ellipse">
            <a:avLst/>
          </a:prstGeom>
          <a:ln w="25400">
            <a:solidFill>
              <a:schemeClr val="accent1"/>
            </a:solidFill>
          </a:ln>
        </p:spPr>
        <p:txBody>
          <a:bodyPr lIns="45718" tIns="45718" rIns="45718" bIns="45718" anchor="ctr"/>
          <a:lstStyle/>
          <a:p>
            <a:pPr/>
          </a:p>
        </p:txBody>
      </p:sp>
      <p:sp>
        <p:nvSpPr>
          <p:cNvPr id="348" name="f1(x)"/>
          <p:cNvSpPr txBox="1"/>
          <p:nvPr/>
        </p:nvSpPr>
        <p:spPr>
          <a:xfrm>
            <a:off x="9356777" y="2069662"/>
            <a:ext cx="561339"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f1(x)</a:t>
            </a:r>
          </a:p>
        </p:txBody>
      </p:sp>
      <p:sp>
        <p:nvSpPr>
          <p:cNvPr id="349" name="Line"/>
          <p:cNvSpPr/>
          <p:nvPr/>
        </p:nvSpPr>
        <p:spPr>
          <a:xfrm>
            <a:off x="9815678" y="3450432"/>
            <a:ext cx="1026740" cy="447306"/>
          </a:xfrm>
          <a:prstGeom prst="line">
            <a:avLst/>
          </a:prstGeom>
          <a:ln w="25400">
            <a:solidFill>
              <a:schemeClr val="accent1"/>
            </a:solidFill>
            <a:tailEnd type="triangle"/>
          </a:ln>
        </p:spPr>
        <p:txBody>
          <a:bodyPr lIns="45718" tIns="45718" rIns="45718" bIns="45718"/>
          <a:lstStyle/>
          <a:p>
            <a:pPr/>
          </a:p>
        </p:txBody>
      </p:sp>
      <p:sp>
        <p:nvSpPr>
          <p:cNvPr id="350" name="Line"/>
          <p:cNvSpPr/>
          <p:nvPr/>
        </p:nvSpPr>
        <p:spPr>
          <a:xfrm flipH="1">
            <a:off x="8657777" y="3450432"/>
            <a:ext cx="852171" cy="461369"/>
          </a:xfrm>
          <a:prstGeom prst="line">
            <a:avLst/>
          </a:prstGeom>
          <a:ln w="25400">
            <a:solidFill>
              <a:schemeClr val="accent1"/>
            </a:solidFill>
            <a:tailEnd type="triangle"/>
          </a:ln>
        </p:spPr>
        <p:txBody>
          <a:bodyPr lIns="45718" tIns="45718" rIns="45718" bIns="45718"/>
          <a:lstStyle/>
          <a:p>
            <a:pPr/>
          </a:p>
        </p:txBody>
      </p:sp>
      <p:sp>
        <p:nvSpPr>
          <p:cNvPr id="351" name="Oval"/>
          <p:cNvSpPr/>
          <p:nvPr/>
        </p:nvSpPr>
        <p:spPr>
          <a:xfrm>
            <a:off x="7876382" y="3939476"/>
            <a:ext cx="1580119" cy="757288"/>
          </a:xfrm>
          <a:prstGeom prst="ellipse">
            <a:avLst/>
          </a:prstGeom>
          <a:ln w="25400">
            <a:solidFill>
              <a:schemeClr val="accent1"/>
            </a:solidFill>
          </a:ln>
        </p:spPr>
        <p:txBody>
          <a:bodyPr lIns="45718" tIns="45718" rIns="45718" bIns="45718" anchor="ctr"/>
          <a:lstStyle/>
          <a:p>
            <a:pPr/>
          </a:p>
        </p:txBody>
      </p:sp>
      <p:sp>
        <p:nvSpPr>
          <p:cNvPr id="352" name="x1 &lt; v1"/>
          <p:cNvSpPr txBox="1"/>
          <p:nvPr/>
        </p:nvSpPr>
        <p:spPr>
          <a:xfrm>
            <a:off x="9213679" y="2882351"/>
            <a:ext cx="847535"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x1 &lt; v1</a:t>
            </a:r>
          </a:p>
        </p:txBody>
      </p:sp>
      <p:sp>
        <p:nvSpPr>
          <p:cNvPr id="353" name="-1.027"/>
          <p:cNvSpPr txBox="1"/>
          <p:nvPr/>
        </p:nvSpPr>
        <p:spPr>
          <a:xfrm>
            <a:off x="8242674" y="4142790"/>
            <a:ext cx="752323"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-1.027</a:t>
            </a:r>
          </a:p>
        </p:txBody>
      </p:sp>
      <p:sp>
        <p:nvSpPr>
          <p:cNvPr id="354" name="Oval"/>
          <p:cNvSpPr/>
          <p:nvPr/>
        </p:nvSpPr>
        <p:spPr>
          <a:xfrm>
            <a:off x="10040382" y="3931988"/>
            <a:ext cx="1580119" cy="757288"/>
          </a:xfrm>
          <a:prstGeom prst="ellipse">
            <a:avLst/>
          </a:prstGeom>
          <a:ln w="25400">
            <a:solidFill>
              <a:schemeClr val="accent1"/>
            </a:solidFill>
          </a:ln>
        </p:spPr>
        <p:txBody>
          <a:bodyPr lIns="45718" tIns="45718" rIns="45718" bIns="45718" anchor="ctr"/>
          <a:lstStyle/>
          <a:p>
            <a:pPr/>
          </a:p>
        </p:txBody>
      </p:sp>
      <p:sp>
        <p:nvSpPr>
          <p:cNvPr id="355" name="1.154"/>
          <p:cNvSpPr txBox="1"/>
          <p:nvPr/>
        </p:nvSpPr>
        <p:spPr>
          <a:xfrm>
            <a:off x="10406674" y="4135302"/>
            <a:ext cx="676197" cy="350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1.154</a:t>
            </a:r>
          </a:p>
        </p:txBody>
      </p:sp>
      <p:sp>
        <p:nvSpPr>
          <p:cNvPr id="356" name="Line"/>
          <p:cNvSpPr/>
          <p:nvPr/>
        </p:nvSpPr>
        <p:spPr>
          <a:xfrm flipV="1">
            <a:off x="2554420" y="3349092"/>
            <a:ext cx="109017" cy="109016"/>
          </a:xfrm>
          <a:prstGeom prst="line">
            <a:avLst/>
          </a:prstGeom>
          <a:ln w="25400">
            <a:solidFill>
              <a:srgbClr val="FF2600"/>
            </a:solidFill>
          </a:ln>
        </p:spPr>
        <p:txBody>
          <a:bodyPr lIns="45718" tIns="45718" rIns="45718" bIns="45718"/>
          <a:lstStyle/>
          <a:p>
            <a:pPr/>
          </a:p>
        </p:txBody>
      </p:sp>
      <p:sp>
        <p:nvSpPr>
          <p:cNvPr id="357" name="Line"/>
          <p:cNvSpPr/>
          <p:nvPr/>
        </p:nvSpPr>
        <p:spPr>
          <a:xfrm flipV="1">
            <a:off x="2955835" y="3106688"/>
            <a:ext cx="109016" cy="109016"/>
          </a:xfrm>
          <a:prstGeom prst="line">
            <a:avLst/>
          </a:prstGeom>
          <a:ln w="25400">
            <a:solidFill>
              <a:srgbClr val="FF2600"/>
            </a:solidFill>
          </a:ln>
        </p:spPr>
        <p:txBody>
          <a:bodyPr lIns="45718" tIns="45718" rIns="45718" bIns="45718"/>
          <a:lstStyle/>
          <a:p>
            <a:pPr/>
          </a:p>
        </p:txBody>
      </p:sp>
      <p:sp>
        <p:nvSpPr>
          <p:cNvPr id="358" name="Line"/>
          <p:cNvSpPr/>
          <p:nvPr/>
        </p:nvSpPr>
        <p:spPr>
          <a:xfrm flipV="1">
            <a:off x="3726654" y="3349092"/>
            <a:ext cx="109016" cy="109016"/>
          </a:xfrm>
          <a:prstGeom prst="line">
            <a:avLst/>
          </a:prstGeom>
          <a:ln w="25400">
            <a:solidFill>
              <a:srgbClr val="FF2600"/>
            </a:solidFill>
          </a:ln>
        </p:spPr>
        <p:txBody>
          <a:bodyPr lIns="45718" tIns="45718" rIns="45718" bIns="45718"/>
          <a:lstStyle/>
          <a:p>
            <a:pPr/>
          </a:p>
        </p:txBody>
      </p:sp>
      <p:sp>
        <p:nvSpPr>
          <p:cNvPr id="359" name="Line"/>
          <p:cNvSpPr/>
          <p:nvPr/>
        </p:nvSpPr>
        <p:spPr>
          <a:xfrm flipV="1">
            <a:off x="4307493" y="2945294"/>
            <a:ext cx="109016" cy="109016"/>
          </a:xfrm>
          <a:prstGeom prst="line">
            <a:avLst/>
          </a:prstGeom>
          <a:ln w="25400">
            <a:solidFill>
              <a:srgbClr val="FF2600"/>
            </a:solidFill>
          </a:ln>
        </p:spPr>
        <p:txBody>
          <a:bodyPr lIns="45718" tIns="45718" rIns="45718" bIns="45718"/>
          <a:lstStyle/>
          <a:p>
            <a:pPr/>
          </a:p>
        </p:txBody>
      </p:sp>
      <p:sp>
        <p:nvSpPr>
          <p:cNvPr id="360" name="Line"/>
          <p:cNvSpPr/>
          <p:nvPr/>
        </p:nvSpPr>
        <p:spPr>
          <a:xfrm flipV="1">
            <a:off x="4497819" y="3779439"/>
            <a:ext cx="109017" cy="109017"/>
          </a:xfrm>
          <a:prstGeom prst="line">
            <a:avLst/>
          </a:prstGeom>
          <a:ln w="25400">
            <a:solidFill>
              <a:srgbClr val="FF2600"/>
            </a:solidFill>
          </a:ln>
        </p:spPr>
        <p:txBody>
          <a:bodyPr lIns="45718" tIns="45718" rIns="45718" bIns="45718"/>
          <a:lstStyle/>
          <a:p>
            <a:pPr/>
          </a:p>
        </p:txBody>
      </p:sp>
      <p:sp>
        <p:nvSpPr>
          <p:cNvPr id="361" name="Line"/>
          <p:cNvSpPr/>
          <p:nvPr/>
        </p:nvSpPr>
        <p:spPr>
          <a:xfrm flipV="1">
            <a:off x="3909861" y="4117527"/>
            <a:ext cx="109016" cy="109017"/>
          </a:xfrm>
          <a:prstGeom prst="line">
            <a:avLst/>
          </a:prstGeom>
          <a:ln w="25400">
            <a:solidFill>
              <a:srgbClr val="FF2600"/>
            </a:solidFill>
          </a:ln>
        </p:spPr>
        <p:txBody>
          <a:bodyPr lIns="45718" tIns="45718" rIns="45718" bIns="45718"/>
          <a:lstStyle/>
          <a:p>
            <a:pPr/>
          </a:p>
        </p:txBody>
      </p:sp>
      <p:sp>
        <p:nvSpPr>
          <p:cNvPr id="362" name="Line"/>
          <p:cNvSpPr/>
          <p:nvPr/>
        </p:nvSpPr>
        <p:spPr>
          <a:xfrm flipV="1">
            <a:off x="4307493" y="4339170"/>
            <a:ext cx="109016" cy="109016"/>
          </a:xfrm>
          <a:prstGeom prst="line">
            <a:avLst/>
          </a:prstGeom>
          <a:ln w="25400">
            <a:solidFill>
              <a:srgbClr val="FF2600"/>
            </a:solidFill>
          </a:ln>
        </p:spPr>
        <p:txBody>
          <a:bodyPr lIns="45718" tIns="45718" rIns="45718" bIns="45718"/>
          <a:lstStyle/>
          <a:p>
            <a:pPr/>
          </a:p>
        </p:txBody>
      </p:sp>
      <p:sp>
        <p:nvSpPr>
          <p:cNvPr id="363" name="Line"/>
          <p:cNvSpPr/>
          <p:nvPr/>
        </p:nvSpPr>
        <p:spPr>
          <a:xfrm flipV="1">
            <a:off x="4497819" y="5109989"/>
            <a:ext cx="109017" cy="109016"/>
          </a:xfrm>
          <a:prstGeom prst="line">
            <a:avLst/>
          </a:prstGeom>
          <a:ln w="25400">
            <a:solidFill>
              <a:srgbClr val="FF2600"/>
            </a:solidFill>
          </a:ln>
        </p:spPr>
        <p:txBody>
          <a:bodyPr lIns="45718" tIns="45718" rIns="45718" bIns="45718"/>
          <a:lstStyle/>
          <a:p>
            <a:pPr/>
          </a:p>
        </p:txBody>
      </p:sp>
      <p:sp>
        <p:nvSpPr>
          <p:cNvPr id="364" name="Line"/>
          <p:cNvSpPr/>
          <p:nvPr/>
        </p:nvSpPr>
        <p:spPr>
          <a:xfrm flipV="1">
            <a:off x="4139317" y="5500849"/>
            <a:ext cx="109016" cy="109016"/>
          </a:xfrm>
          <a:prstGeom prst="line">
            <a:avLst/>
          </a:prstGeom>
          <a:ln w="25400">
            <a:solidFill>
              <a:srgbClr val="FF2600"/>
            </a:solidFill>
          </a:ln>
        </p:spPr>
        <p:txBody>
          <a:bodyPr lIns="45718" tIns="45718" rIns="45718" bIns="45718"/>
          <a:lstStyle/>
          <a:p>
            <a:pPr/>
          </a:p>
        </p:txBody>
      </p:sp>
      <p:sp>
        <p:nvSpPr>
          <p:cNvPr id="365" name="Line"/>
          <p:cNvSpPr/>
          <p:nvPr/>
        </p:nvSpPr>
        <p:spPr>
          <a:xfrm flipV="1">
            <a:off x="3590835" y="4730725"/>
            <a:ext cx="109016" cy="109016"/>
          </a:xfrm>
          <a:prstGeom prst="line">
            <a:avLst/>
          </a:prstGeom>
          <a:ln w="25400">
            <a:solidFill>
              <a:srgbClr val="FF2600"/>
            </a:solidFill>
          </a:ln>
        </p:spPr>
        <p:txBody>
          <a:bodyPr lIns="45718" tIns="45718" rIns="45718" bIns="45718"/>
          <a:lstStyle/>
          <a:p>
            <a:pPr/>
          </a:p>
        </p:txBody>
      </p:sp>
      <p:sp>
        <p:nvSpPr>
          <p:cNvPr id="366" name="Line"/>
          <p:cNvSpPr/>
          <p:nvPr/>
        </p:nvSpPr>
        <p:spPr>
          <a:xfrm flipV="1">
            <a:off x="3139843" y="3936164"/>
            <a:ext cx="109016" cy="109016"/>
          </a:xfrm>
          <a:prstGeom prst="line">
            <a:avLst/>
          </a:prstGeom>
          <a:ln w="25400">
            <a:solidFill>
              <a:srgbClr val="FF2600"/>
            </a:solidFill>
          </a:ln>
        </p:spPr>
        <p:txBody>
          <a:bodyPr lIns="45718" tIns="45718" rIns="45718" bIns="45718"/>
          <a:lstStyle/>
          <a:p>
            <a:pPr/>
          </a:p>
        </p:txBody>
      </p:sp>
      <p:sp>
        <p:nvSpPr>
          <p:cNvPr id="367" name="Line"/>
          <p:cNvSpPr/>
          <p:nvPr/>
        </p:nvSpPr>
        <p:spPr>
          <a:xfrm flipV="1">
            <a:off x="2554420" y="3741339"/>
            <a:ext cx="109017" cy="109017"/>
          </a:xfrm>
          <a:prstGeom prst="line">
            <a:avLst/>
          </a:prstGeom>
          <a:ln w="25400">
            <a:solidFill>
              <a:srgbClr val="FF2600"/>
            </a:solidFill>
          </a:ln>
        </p:spPr>
        <p:txBody>
          <a:bodyPr lIns="45718" tIns="45718" rIns="45718" bIns="45718"/>
          <a:lstStyle/>
          <a:p>
            <a:pPr/>
          </a:p>
        </p:txBody>
      </p:sp>
      <p:sp>
        <p:nvSpPr>
          <p:cNvPr id="368" name="Line"/>
          <p:cNvSpPr/>
          <p:nvPr/>
        </p:nvSpPr>
        <p:spPr>
          <a:xfrm flipV="1">
            <a:off x="2343679" y="4117527"/>
            <a:ext cx="109017" cy="109017"/>
          </a:xfrm>
          <a:prstGeom prst="line">
            <a:avLst/>
          </a:prstGeom>
          <a:ln w="25400">
            <a:solidFill>
              <a:srgbClr val="FF2600"/>
            </a:solidFill>
          </a:ln>
        </p:spPr>
        <p:txBody>
          <a:bodyPr lIns="45718" tIns="45718" rIns="45718" bIns="45718"/>
          <a:lstStyle/>
          <a:p>
            <a:pPr/>
          </a:p>
        </p:txBody>
      </p:sp>
      <p:sp>
        <p:nvSpPr>
          <p:cNvPr id="369" name="Line"/>
          <p:cNvSpPr/>
          <p:nvPr/>
        </p:nvSpPr>
        <p:spPr>
          <a:xfrm flipV="1">
            <a:off x="2776757" y="4730725"/>
            <a:ext cx="109016" cy="109016"/>
          </a:xfrm>
          <a:prstGeom prst="line">
            <a:avLst/>
          </a:prstGeom>
          <a:ln w="25400">
            <a:solidFill>
              <a:srgbClr val="FF2600"/>
            </a:solidFill>
          </a:ln>
        </p:spPr>
        <p:txBody>
          <a:bodyPr lIns="45718" tIns="45718" rIns="45718" bIns="45718"/>
          <a:lstStyle/>
          <a:p>
            <a:pPr/>
          </a:p>
        </p:txBody>
      </p:sp>
      <p:sp>
        <p:nvSpPr>
          <p:cNvPr id="370" name="Line"/>
          <p:cNvSpPr/>
          <p:nvPr/>
        </p:nvSpPr>
        <p:spPr>
          <a:xfrm flipV="1">
            <a:off x="3139843" y="4921051"/>
            <a:ext cx="109016" cy="109016"/>
          </a:xfrm>
          <a:prstGeom prst="line">
            <a:avLst/>
          </a:prstGeom>
          <a:ln w="25400">
            <a:solidFill>
              <a:srgbClr val="FF2600"/>
            </a:solidFill>
          </a:ln>
        </p:spPr>
        <p:txBody>
          <a:bodyPr lIns="45718" tIns="45718" rIns="45718" bIns="45718"/>
          <a:lstStyle/>
          <a:p>
            <a:pPr/>
          </a:p>
        </p:txBody>
      </p:sp>
      <p:sp>
        <p:nvSpPr>
          <p:cNvPr id="371" name="Line"/>
          <p:cNvSpPr/>
          <p:nvPr/>
        </p:nvSpPr>
        <p:spPr>
          <a:xfrm flipV="1">
            <a:off x="2554420" y="5280248"/>
            <a:ext cx="109017" cy="109016"/>
          </a:xfrm>
          <a:prstGeom prst="line">
            <a:avLst/>
          </a:prstGeom>
          <a:ln w="25400">
            <a:solidFill>
              <a:srgbClr val="FF2600"/>
            </a:solidFill>
          </a:ln>
        </p:spPr>
        <p:txBody>
          <a:bodyPr lIns="45718" tIns="45718" rIns="45718" bIns="45718"/>
          <a:lstStyle/>
          <a:p>
            <a:pPr/>
          </a:p>
        </p:txBody>
      </p:sp>
      <p:sp>
        <p:nvSpPr>
          <p:cNvPr id="372" name="Line"/>
          <p:cNvSpPr/>
          <p:nvPr/>
        </p:nvSpPr>
        <p:spPr>
          <a:xfrm flipV="1">
            <a:off x="2343679" y="4921051"/>
            <a:ext cx="109017" cy="109016"/>
          </a:xfrm>
          <a:prstGeom prst="line">
            <a:avLst/>
          </a:prstGeom>
          <a:ln w="25400">
            <a:solidFill>
              <a:srgbClr val="FF2600"/>
            </a:solidFill>
          </a:ln>
        </p:spPr>
        <p:txBody>
          <a:bodyPr lIns="45718" tIns="45718" rIns="45718" bIns="45718"/>
          <a:lstStyle/>
          <a:p>
            <a:pPr/>
          </a:p>
        </p:txBody>
      </p:sp>
      <p:pic>
        <p:nvPicPr>
          <p:cNvPr id="373" name="latex-image-1.pdf" descr="latex-image-1.pdf"/>
          <p:cNvPicPr>
            <a:picLocks noChangeAspect="1"/>
          </p:cNvPicPr>
          <p:nvPr/>
        </p:nvPicPr>
        <p:blipFill>
          <a:blip r:embed="rId4">
            <a:extLst/>
          </a:blip>
          <a:stretch>
            <a:fillRect/>
          </a:stretch>
        </p:blipFill>
        <p:spPr>
          <a:xfrm>
            <a:off x="7301617" y="4878736"/>
            <a:ext cx="1960020" cy="561611"/>
          </a:xfrm>
          <a:prstGeom prst="rect">
            <a:avLst/>
          </a:prstGeom>
          <a:ln w="12700">
            <a:miter lim="400000"/>
          </a:ln>
        </p:spPr>
      </p:pic>
      <p:pic>
        <p:nvPicPr>
          <p:cNvPr id="374" name="latex-image-1.pdf" descr="latex-image-1.pdf"/>
          <p:cNvPicPr>
            <a:picLocks noChangeAspect="1"/>
          </p:cNvPicPr>
          <p:nvPr/>
        </p:nvPicPr>
        <p:blipFill>
          <a:blip r:embed="rId5">
            <a:extLst/>
          </a:blip>
          <a:stretch>
            <a:fillRect/>
          </a:stretch>
        </p:blipFill>
        <p:spPr>
          <a:xfrm>
            <a:off x="5874105" y="5732483"/>
            <a:ext cx="2442978" cy="189605"/>
          </a:xfrm>
          <a:prstGeom prst="rect">
            <a:avLst/>
          </a:prstGeom>
          <a:ln w="12700">
            <a:miter lim="400000"/>
          </a:ln>
        </p:spPr>
      </p:pic>
      <p:pic>
        <p:nvPicPr>
          <p:cNvPr id="375" name="latex-image-1.pdf" descr="latex-image-1.pdf"/>
          <p:cNvPicPr>
            <a:picLocks noChangeAspect="1"/>
          </p:cNvPicPr>
          <p:nvPr/>
        </p:nvPicPr>
        <p:blipFill>
          <a:blip r:embed="rId6">
            <a:extLst/>
          </a:blip>
          <a:stretch>
            <a:fillRect/>
          </a:stretch>
        </p:blipFill>
        <p:spPr>
          <a:xfrm>
            <a:off x="5909125" y="6058876"/>
            <a:ext cx="2407958" cy="201865"/>
          </a:xfrm>
          <a:prstGeom prst="rect">
            <a:avLst/>
          </a:prstGeom>
          <a:ln w="12700">
            <a:miter lim="400000"/>
          </a:ln>
        </p:spPr>
      </p:pic>
      <p:pic>
        <p:nvPicPr>
          <p:cNvPr id="376" name="latex-image-1.pdf" descr="latex-image-1.pdf"/>
          <p:cNvPicPr>
            <a:picLocks noChangeAspect="1"/>
          </p:cNvPicPr>
          <p:nvPr/>
        </p:nvPicPr>
        <p:blipFill>
          <a:blip r:embed="rId7">
            <a:extLst/>
          </a:blip>
          <a:stretch>
            <a:fillRect/>
          </a:stretch>
        </p:blipFill>
        <p:spPr>
          <a:xfrm>
            <a:off x="9861355" y="4857524"/>
            <a:ext cx="1811174" cy="518961"/>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0" name="Gradient boosting regression tree example"/>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Gradient boosting regression tree example</a:t>
            </a:r>
          </a:p>
        </p:txBody>
      </p:sp>
      <p:sp>
        <p:nvSpPr>
          <p:cNvPr id="381"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382" name="After the third iteration, F(x) = f0(x) + f1(x) + f2(x)"/>
          <p:cNvSpPr txBox="1"/>
          <p:nvPr>
            <p:ph type="body" sz="quarter" idx="4294967295"/>
          </p:nvPr>
        </p:nvSpPr>
        <p:spPr>
          <a:xfrm>
            <a:off x="631530" y="1544531"/>
            <a:ext cx="8432675" cy="921496"/>
          </a:xfrm>
          <a:prstGeom prst="rect">
            <a:avLst/>
          </a:prstGeom>
        </p:spPr>
        <p:txBody>
          <a:bodyPr lIns="45719" tIns="45719" rIns="45719" bIns="45719"/>
          <a:lstStyle>
            <a:lvl1pPr>
              <a:spcBef>
                <a:spcPts val="500"/>
              </a:spcBef>
              <a:defRPr sz="2400">
                <a:solidFill>
                  <a:srgbClr val="000000"/>
                </a:solidFill>
                <a:latin typeface="Arial"/>
                <a:ea typeface="Arial"/>
                <a:cs typeface="Arial"/>
                <a:sym typeface="Arial"/>
              </a:defRPr>
            </a:lvl1pPr>
          </a:lstStyle>
          <a:p>
            <a:pPr/>
            <a:r>
              <a:t>After the third iteration, F(x) = f0(x) + f1(x) + f2(x)</a:t>
            </a:r>
          </a:p>
        </p:txBody>
      </p:sp>
      <p:sp>
        <p:nvSpPr>
          <p:cNvPr id="383" name="Oval"/>
          <p:cNvSpPr/>
          <p:nvPr/>
        </p:nvSpPr>
        <p:spPr>
          <a:xfrm>
            <a:off x="6578190" y="2914705"/>
            <a:ext cx="1580119" cy="757287"/>
          </a:xfrm>
          <a:prstGeom prst="ellipse">
            <a:avLst/>
          </a:prstGeom>
          <a:ln w="25400">
            <a:solidFill>
              <a:schemeClr val="accent1"/>
            </a:solidFill>
          </a:ln>
        </p:spPr>
        <p:txBody>
          <a:bodyPr lIns="45718" tIns="45718" rIns="45718" bIns="45718" anchor="ctr"/>
          <a:lstStyle/>
          <a:p>
            <a:pPr/>
          </a:p>
        </p:txBody>
      </p:sp>
      <p:sp>
        <p:nvSpPr>
          <p:cNvPr id="384" name="f1(x)"/>
          <p:cNvSpPr txBox="1"/>
          <p:nvPr/>
        </p:nvSpPr>
        <p:spPr>
          <a:xfrm>
            <a:off x="7087580" y="2305329"/>
            <a:ext cx="561339" cy="350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f1(x)</a:t>
            </a:r>
          </a:p>
        </p:txBody>
      </p:sp>
      <p:sp>
        <p:nvSpPr>
          <p:cNvPr id="385" name="Line"/>
          <p:cNvSpPr/>
          <p:nvPr/>
        </p:nvSpPr>
        <p:spPr>
          <a:xfrm>
            <a:off x="7546481" y="3686099"/>
            <a:ext cx="1026739" cy="447307"/>
          </a:xfrm>
          <a:prstGeom prst="line">
            <a:avLst/>
          </a:prstGeom>
          <a:ln w="25400">
            <a:solidFill>
              <a:schemeClr val="accent1"/>
            </a:solidFill>
            <a:tailEnd type="triangle"/>
          </a:ln>
        </p:spPr>
        <p:txBody>
          <a:bodyPr lIns="45718" tIns="45718" rIns="45718" bIns="45718"/>
          <a:lstStyle/>
          <a:p>
            <a:pPr/>
          </a:p>
        </p:txBody>
      </p:sp>
      <p:sp>
        <p:nvSpPr>
          <p:cNvPr id="386" name="Line"/>
          <p:cNvSpPr/>
          <p:nvPr/>
        </p:nvSpPr>
        <p:spPr>
          <a:xfrm flipH="1">
            <a:off x="6388580" y="3686099"/>
            <a:ext cx="852171" cy="461369"/>
          </a:xfrm>
          <a:prstGeom prst="line">
            <a:avLst/>
          </a:prstGeom>
          <a:ln w="25400">
            <a:solidFill>
              <a:schemeClr val="accent1"/>
            </a:solidFill>
            <a:tailEnd type="triangle"/>
          </a:ln>
        </p:spPr>
        <p:txBody>
          <a:bodyPr lIns="45718" tIns="45718" rIns="45718" bIns="45718"/>
          <a:lstStyle/>
          <a:p>
            <a:pPr/>
          </a:p>
        </p:txBody>
      </p:sp>
      <p:sp>
        <p:nvSpPr>
          <p:cNvPr id="387" name="Oval"/>
          <p:cNvSpPr/>
          <p:nvPr/>
        </p:nvSpPr>
        <p:spPr>
          <a:xfrm>
            <a:off x="5607184" y="4175144"/>
            <a:ext cx="1580119" cy="757288"/>
          </a:xfrm>
          <a:prstGeom prst="ellipse">
            <a:avLst/>
          </a:prstGeom>
          <a:ln w="25400">
            <a:solidFill>
              <a:schemeClr val="accent1"/>
            </a:solidFill>
          </a:ln>
        </p:spPr>
        <p:txBody>
          <a:bodyPr lIns="45718" tIns="45718" rIns="45718" bIns="45718" anchor="ctr"/>
          <a:lstStyle/>
          <a:p>
            <a:pPr/>
          </a:p>
        </p:txBody>
      </p:sp>
      <p:sp>
        <p:nvSpPr>
          <p:cNvPr id="388" name="x2 &lt; v2"/>
          <p:cNvSpPr txBox="1"/>
          <p:nvPr/>
        </p:nvSpPr>
        <p:spPr>
          <a:xfrm>
            <a:off x="6944482" y="3118018"/>
            <a:ext cx="847535" cy="350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x2 &lt; v2</a:t>
            </a:r>
          </a:p>
        </p:txBody>
      </p:sp>
      <p:sp>
        <p:nvSpPr>
          <p:cNvPr id="389" name="-0.236"/>
          <p:cNvSpPr txBox="1"/>
          <p:nvPr/>
        </p:nvSpPr>
        <p:spPr>
          <a:xfrm>
            <a:off x="5973477" y="4378457"/>
            <a:ext cx="752322" cy="350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-0.236</a:t>
            </a:r>
          </a:p>
        </p:txBody>
      </p:sp>
      <p:sp>
        <p:nvSpPr>
          <p:cNvPr id="390" name="Oval"/>
          <p:cNvSpPr/>
          <p:nvPr/>
        </p:nvSpPr>
        <p:spPr>
          <a:xfrm>
            <a:off x="7771185" y="4167656"/>
            <a:ext cx="1580119" cy="757287"/>
          </a:xfrm>
          <a:prstGeom prst="ellipse">
            <a:avLst/>
          </a:prstGeom>
          <a:ln w="25400">
            <a:solidFill>
              <a:schemeClr val="accent1"/>
            </a:solidFill>
          </a:ln>
        </p:spPr>
        <p:txBody>
          <a:bodyPr lIns="45718" tIns="45718" rIns="45718" bIns="45718" anchor="ctr"/>
          <a:lstStyle/>
          <a:p>
            <a:pPr/>
          </a:p>
        </p:txBody>
      </p:sp>
      <p:sp>
        <p:nvSpPr>
          <p:cNvPr id="391" name="0.166"/>
          <p:cNvSpPr txBox="1"/>
          <p:nvPr/>
        </p:nvSpPr>
        <p:spPr>
          <a:xfrm>
            <a:off x="8137476" y="4370970"/>
            <a:ext cx="676198"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0.166</a:t>
            </a:r>
          </a:p>
        </p:txBody>
      </p:sp>
      <p:pic>
        <p:nvPicPr>
          <p:cNvPr id="392" name="Image" descr="Image"/>
          <p:cNvPicPr>
            <a:picLocks noChangeAspect="1"/>
          </p:cNvPicPr>
          <p:nvPr/>
        </p:nvPicPr>
        <p:blipFill>
          <a:blip r:embed="rId3">
            <a:extLst/>
          </a:blip>
          <a:stretch>
            <a:fillRect/>
          </a:stretch>
        </p:blipFill>
        <p:spPr>
          <a:xfrm>
            <a:off x="902304" y="2300956"/>
            <a:ext cx="3977645" cy="3826595"/>
          </a:xfrm>
          <a:prstGeom prst="rect">
            <a:avLst/>
          </a:prstGeom>
          <a:ln w="12700">
            <a:miter lim="400000"/>
          </a:ln>
        </p:spPr>
      </p:pic>
      <p:sp>
        <p:nvSpPr>
          <p:cNvPr id="393" name="Line"/>
          <p:cNvSpPr/>
          <p:nvPr/>
        </p:nvSpPr>
        <p:spPr>
          <a:xfrm flipV="1">
            <a:off x="1948758" y="3391309"/>
            <a:ext cx="109017" cy="109017"/>
          </a:xfrm>
          <a:prstGeom prst="line">
            <a:avLst/>
          </a:prstGeom>
          <a:ln w="25400">
            <a:solidFill>
              <a:srgbClr val="FF2600"/>
            </a:solidFill>
          </a:ln>
        </p:spPr>
        <p:txBody>
          <a:bodyPr lIns="45718" tIns="45718" rIns="45718" bIns="45718"/>
          <a:lstStyle/>
          <a:p>
            <a:pPr/>
          </a:p>
        </p:txBody>
      </p:sp>
      <p:sp>
        <p:nvSpPr>
          <p:cNvPr id="394" name="Line"/>
          <p:cNvSpPr/>
          <p:nvPr/>
        </p:nvSpPr>
        <p:spPr>
          <a:xfrm flipV="1">
            <a:off x="2350173" y="3148905"/>
            <a:ext cx="109016" cy="109017"/>
          </a:xfrm>
          <a:prstGeom prst="line">
            <a:avLst/>
          </a:prstGeom>
          <a:ln w="25400">
            <a:solidFill>
              <a:srgbClr val="FF2600"/>
            </a:solidFill>
          </a:ln>
        </p:spPr>
        <p:txBody>
          <a:bodyPr lIns="45718" tIns="45718" rIns="45718" bIns="45718"/>
          <a:lstStyle/>
          <a:p>
            <a:pPr/>
          </a:p>
        </p:txBody>
      </p:sp>
      <p:sp>
        <p:nvSpPr>
          <p:cNvPr id="395" name="Line"/>
          <p:cNvSpPr/>
          <p:nvPr/>
        </p:nvSpPr>
        <p:spPr>
          <a:xfrm flipV="1">
            <a:off x="3120991" y="3391309"/>
            <a:ext cx="109017" cy="109017"/>
          </a:xfrm>
          <a:prstGeom prst="line">
            <a:avLst/>
          </a:prstGeom>
          <a:ln w="25400">
            <a:solidFill>
              <a:srgbClr val="FF2600"/>
            </a:solidFill>
          </a:ln>
        </p:spPr>
        <p:txBody>
          <a:bodyPr lIns="45718" tIns="45718" rIns="45718" bIns="45718"/>
          <a:lstStyle/>
          <a:p>
            <a:pPr/>
          </a:p>
        </p:txBody>
      </p:sp>
      <p:sp>
        <p:nvSpPr>
          <p:cNvPr id="396" name="Line"/>
          <p:cNvSpPr/>
          <p:nvPr/>
        </p:nvSpPr>
        <p:spPr>
          <a:xfrm flipV="1">
            <a:off x="3701831" y="2987512"/>
            <a:ext cx="109016" cy="109016"/>
          </a:xfrm>
          <a:prstGeom prst="line">
            <a:avLst/>
          </a:prstGeom>
          <a:ln w="25400">
            <a:solidFill>
              <a:srgbClr val="FF2600"/>
            </a:solidFill>
          </a:ln>
        </p:spPr>
        <p:txBody>
          <a:bodyPr lIns="45718" tIns="45718" rIns="45718" bIns="45718"/>
          <a:lstStyle/>
          <a:p>
            <a:pPr/>
          </a:p>
        </p:txBody>
      </p:sp>
      <p:sp>
        <p:nvSpPr>
          <p:cNvPr id="397" name="Line"/>
          <p:cNvSpPr/>
          <p:nvPr/>
        </p:nvSpPr>
        <p:spPr>
          <a:xfrm flipV="1">
            <a:off x="3892157" y="3821657"/>
            <a:ext cx="109017" cy="109016"/>
          </a:xfrm>
          <a:prstGeom prst="line">
            <a:avLst/>
          </a:prstGeom>
          <a:ln w="25400">
            <a:solidFill>
              <a:srgbClr val="FF2600"/>
            </a:solidFill>
          </a:ln>
        </p:spPr>
        <p:txBody>
          <a:bodyPr lIns="45718" tIns="45718" rIns="45718" bIns="45718"/>
          <a:lstStyle/>
          <a:p>
            <a:pPr/>
          </a:p>
        </p:txBody>
      </p:sp>
      <p:sp>
        <p:nvSpPr>
          <p:cNvPr id="398" name="Line"/>
          <p:cNvSpPr/>
          <p:nvPr/>
        </p:nvSpPr>
        <p:spPr>
          <a:xfrm flipV="1">
            <a:off x="3304199" y="4159745"/>
            <a:ext cx="109016" cy="109016"/>
          </a:xfrm>
          <a:prstGeom prst="line">
            <a:avLst/>
          </a:prstGeom>
          <a:ln w="25400">
            <a:solidFill>
              <a:srgbClr val="FF2600"/>
            </a:solidFill>
          </a:ln>
        </p:spPr>
        <p:txBody>
          <a:bodyPr lIns="45718" tIns="45718" rIns="45718" bIns="45718"/>
          <a:lstStyle/>
          <a:p>
            <a:pPr/>
          </a:p>
        </p:txBody>
      </p:sp>
      <p:sp>
        <p:nvSpPr>
          <p:cNvPr id="399" name="Line"/>
          <p:cNvSpPr/>
          <p:nvPr/>
        </p:nvSpPr>
        <p:spPr>
          <a:xfrm flipV="1">
            <a:off x="3701831" y="4381387"/>
            <a:ext cx="109016" cy="109017"/>
          </a:xfrm>
          <a:prstGeom prst="line">
            <a:avLst/>
          </a:prstGeom>
          <a:ln w="25400">
            <a:solidFill>
              <a:srgbClr val="FF2600"/>
            </a:solidFill>
          </a:ln>
        </p:spPr>
        <p:txBody>
          <a:bodyPr lIns="45718" tIns="45718" rIns="45718" bIns="45718"/>
          <a:lstStyle/>
          <a:p>
            <a:pPr/>
          </a:p>
        </p:txBody>
      </p:sp>
      <p:sp>
        <p:nvSpPr>
          <p:cNvPr id="400" name="Line"/>
          <p:cNvSpPr/>
          <p:nvPr/>
        </p:nvSpPr>
        <p:spPr>
          <a:xfrm flipV="1">
            <a:off x="3892157" y="5152206"/>
            <a:ext cx="109017" cy="109017"/>
          </a:xfrm>
          <a:prstGeom prst="line">
            <a:avLst/>
          </a:prstGeom>
          <a:ln w="25400">
            <a:solidFill>
              <a:srgbClr val="FF2600"/>
            </a:solidFill>
          </a:ln>
        </p:spPr>
        <p:txBody>
          <a:bodyPr lIns="45718" tIns="45718" rIns="45718" bIns="45718"/>
          <a:lstStyle/>
          <a:p>
            <a:pPr/>
          </a:p>
        </p:txBody>
      </p:sp>
      <p:sp>
        <p:nvSpPr>
          <p:cNvPr id="401" name="Line"/>
          <p:cNvSpPr/>
          <p:nvPr/>
        </p:nvSpPr>
        <p:spPr>
          <a:xfrm flipV="1">
            <a:off x="3533655" y="5543066"/>
            <a:ext cx="109016" cy="109017"/>
          </a:xfrm>
          <a:prstGeom prst="line">
            <a:avLst/>
          </a:prstGeom>
          <a:ln w="25400">
            <a:solidFill>
              <a:srgbClr val="FF2600"/>
            </a:solidFill>
          </a:ln>
        </p:spPr>
        <p:txBody>
          <a:bodyPr lIns="45718" tIns="45718" rIns="45718" bIns="45718"/>
          <a:lstStyle/>
          <a:p>
            <a:pPr/>
          </a:p>
        </p:txBody>
      </p:sp>
      <p:sp>
        <p:nvSpPr>
          <p:cNvPr id="402" name="Line"/>
          <p:cNvSpPr/>
          <p:nvPr/>
        </p:nvSpPr>
        <p:spPr>
          <a:xfrm flipV="1">
            <a:off x="2985173" y="4772942"/>
            <a:ext cx="109016" cy="109016"/>
          </a:xfrm>
          <a:prstGeom prst="line">
            <a:avLst/>
          </a:prstGeom>
          <a:ln w="25400">
            <a:solidFill>
              <a:srgbClr val="FF2600"/>
            </a:solidFill>
          </a:ln>
        </p:spPr>
        <p:txBody>
          <a:bodyPr lIns="45718" tIns="45718" rIns="45718" bIns="45718"/>
          <a:lstStyle/>
          <a:p>
            <a:pPr/>
          </a:p>
        </p:txBody>
      </p:sp>
      <p:sp>
        <p:nvSpPr>
          <p:cNvPr id="403" name="Line"/>
          <p:cNvSpPr/>
          <p:nvPr/>
        </p:nvSpPr>
        <p:spPr>
          <a:xfrm flipV="1">
            <a:off x="2534181" y="3978381"/>
            <a:ext cx="109016" cy="109017"/>
          </a:xfrm>
          <a:prstGeom prst="line">
            <a:avLst/>
          </a:prstGeom>
          <a:ln w="25400">
            <a:solidFill>
              <a:srgbClr val="FF2600"/>
            </a:solidFill>
          </a:ln>
        </p:spPr>
        <p:txBody>
          <a:bodyPr lIns="45718" tIns="45718" rIns="45718" bIns="45718"/>
          <a:lstStyle/>
          <a:p>
            <a:pPr/>
          </a:p>
        </p:txBody>
      </p:sp>
      <p:sp>
        <p:nvSpPr>
          <p:cNvPr id="404" name="Line"/>
          <p:cNvSpPr/>
          <p:nvPr/>
        </p:nvSpPr>
        <p:spPr>
          <a:xfrm flipV="1">
            <a:off x="1948758" y="3783557"/>
            <a:ext cx="109017" cy="109016"/>
          </a:xfrm>
          <a:prstGeom prst="line">
            <a:avLst/>
          </a:prstGeom>
          <a:ln w="25400">
            <a:solidFill>
              <a:srgbClr val="FF2600"/>
            </a:solidFill>
          </a:ln>
        </p:spPr>
        <p:txBody>
          <a:bodyPr lIns="45718" tIns="45718" rIns="45718" bIns="45718"/>
          <a:lstStyle/>
          <a:p>
            <a:pPr/>
          </a:p>
        </p:txBody>
      </p:sp>
      <p:sp>
        <p:nvSpPr>
          <p:cNvPr id="405" name="Line"/>
          <p:cNvSpPr/>
          <p:nvPr/>
        </p:nvSpPr>
        <p:spPr>
          <a:xfrm flipV="1">
            <a:off x="1738017" y="4159745"/>
            <a:ext cx="109017" cy="109016"/>
          </a:xfrm>
          <a:prstGeom prst="line">
            <a:avLst/>
          </a:prstGeom>
          <a:ln w="25400">
            <a:solidFill>
              <a:srgbClr val="FF2600"/>
            </a:solidFill>
          </a:ln>
        </p:spPr>
        <p:txBody>
          <a:bodyPr lIns="45718" tIns="45718" rIns="45718" bIns="45718"/>
          <a:lstStyle/>
          <a:p>
            <a:pPr/>
          </a:p>
        </p:txBody>
      </p:sp>
      <p:sp>
        <p:nvSpPr>
          <p:cNvPr id="406" name="Line"/>
          <p:cNvSpPr/>
          <p:nvPr/>
        </p:nvSpPr>
        <p:spPr>
          <a:xfrm flipV="1">
            <a:off x="2171095" y="4772942"/>
            <a:ext cx="109016" cy="109016"/>
          </a:xfrm>
          <a:prstGeom prst="line">
            <a:avLst/>
          </a:prstGeom>
          <a:ln w="25400">
            <a:solidFill>
              <a:srgbClr val="FF2600"/>
            </a:solidFill>
          </a:ln>
        </p:spPr>
        <p:txBody>
          <a:bodyPr lIns="45718" tIns="45718" rIns="45718" bIns="45718"/>
          <a:lstStyle/>
          <a:p>
            <a:pPr/>
          </a:p>
        </p:txBody>
      </p:sp>
      <p:sp>
        <p:nvSpPr>
          <p:cNvPr id="407" name="Line"/>
          <p:cNvSpPr/>
          <p:nvPr/>
        </p:nvSpPr>
        <p:spPr>
          <a:xfrm flipV="1">
            <a:off x="2534181" y="4963268"/>
            <a:ext cx="109016" cy="109017"/>
          </a:xfrm>
          <a:prstGeom prst="line">
            <a:avLst/>
          </a:prstGeom>
          <a:ln w="25400">
            <a:solidFill>
              <a:srgbClr val="FF2600"/>
            </a:solidFill>
          </a:ln>
        </p:spPr>
        <p:txBody>
          <a:bodyPr lIns="45718" tIns="45718" rIns="45718" bIns="45718"/>
          <a:lstStyle/>
          <a:p>
            <a:pPr/>
          </a:p>
        </p:txBody>
      </p:sp>
      <p:sp>
        <p:nvSpPr>
          <p:cNvPr id="408" name="Line"/>
          <p:cNvSpPr/>
          <p:nvPr/>
        </p:nvSpPr>
        <p:spPr>
          <a:xfrm flipV="1">
            <a:off x="1948758" y="5322466"/>
            <a:ext cx="109017" cy="109016"/>
          </a:xfrm>
          <a:prstGeom prst="line">
            <a:avLst/>
          </a:prstGeom>
          <a:ln w="25400">
            <a:solidFill>
              <a:srgbClr val="FF2600"/>
            </a:solidFill>
          </a:ln>
        </p:spPr>
        <p:txBody>
          <a:bodyPr lIns="45718" tIns="45718" rIns="45718" bIns="45718"/>
          <a:lstStyle/>
          <a:p>
            <a:pPr/>
          </a:p>
        </p:txBody>
      </p:sp>
      <p:sp>
        <p:nvSpPr>
          <p:cNvPr id="409" name="Line"/>
          <p:cNvSpPr/>
          <p:nvPr/>
        </p:nvSpPr>
        <p:spPr>
          <a:xfrm flipV="1">
            <a:off x="1738017" y="4963268"/>
            <a:ext cx="109017" cy="109017"/>
          </a:xfrm>
          <a:prstGeom prst="line">
            <a:avLst/>
          </a:prstGeom>
          <a:ln w="25400">
            <a:solidFill>
              <a:srgbClr val="FF2600"/>
            </a:solidFill>
          </a:ln>
        </p:spPr>
        <p:txBody>
          <a:bodyPr lIns="45718" tIns="45718" rIns="45718" bIns="45718"/>
          <a:lstStyle/>
          <a:p>
            <a:pPr/>
          </a:p>
        </p:txBody>
      </p:sp>
      <p:sp>
        <p:nvSpPr>
          <p:cNvPr id="410" name="Rectangle"/>
          <p:cNvSpPr/>
          <p:nvPr/>
        </p:nvSpPr>
        <p:spPr>
          <a:xfrm>
            <a:off x="4556459" y="3655544"/>
            <a:ext cx="847536" cy="441242"/>
          </a:xfrm>
          <a:prstGeom prst="rect">
            <a:avLst/>
          </a:prstGeom>
          <a:solidFill>
            <a:srgbClr val="FFFFFF"/>
          </a:solidFill>
          <a:ln w="12700">
            <a:miter lim="400000"/>
          </a:ln>
        </p:spPr>
        <p:txBody>
          <a:bodyPr lIns="45718" tIns="45718" rIns="45718" bIns="45718" anchor="ctr"/>
          <a:lstStyle/>
          <a:p>
            <a:pPr/>
          </a:p>
        </p:txBody>
      </p:sp>
      <p:pic>
        <p:nvPicPr>
          <p:cNvPr id="411" name="latex-image-1.pdf" descr="latex-image-1.pdf"/>
          <p:cNvPicPr>
            <a:picLocks noChangeAspect="1"/>
          </p:cNvPicPr>
          <p:nvPr/>
        </p:nvPicPr>
        <p:blipFill>
          <a:blip r:embed="rId4">
            <a:extLst/>
          </a:blip>
          <a:stretch>
            <a:fillRect/>
          </a:stretch>
        </p:blipFill>
        <p:spPr>
          <a:xfrm>
            <a:off x="7889572" y="5019839"/>
            <a:ext cx="2035456" cy="921497"/>
          </a:xfrm>
          <a:prstGeom prst="rect">
            <a:avLst/>
          </a:prstGeom>
          <a:ln w="12700">
            <a:miter lim="400000"/>
          </a:ln>
        </p:spPr>
      </p:pic>
      <p:pic>
        <p:nvPicPr>
          <p:cNvPr id="412" name="latex-image-1.pdf" descr="latex-image-1.pdf"/>
          <p:cNvPicPr>
            <a:picLocks noChangeAspect="1"/>
          </p:cNvPicPr>
          <p:nvPr/>
        </p:nvPicPr>
        <p:blipFill>
          <a:blip r:embed="rId5">
            <a:extLst/>
          </a:blip>
          <a:stretch>
            <a:fillRect/>
          </a:stretch>
        </p:blipFill>
        <p:spPr>
          <a:xfrm>
            <a:off x="5255621" y="5055597"/>
            <a:ext cx="2188035" cy="990572"/>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RankNet [Burges et al. 2010]"/>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RankNet [Burges et al. 2010]</a:t>
            </a:r>
          </a:p>
        </p:txBody>
      </p:sp>
      <p:sp>
        <p:nvSpPr>
          <p:cNvPr id="417"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418" name="Use si to denote the ranking function:"/>
          <p:cNvSpPr txBox="1"/>
          <p:nvPr>
            <p:ph type="body" sz="quarter" idx="4294967295"/>
          </p:nvPr>
        </p:nvSpPr>
        <p:spPr>
          <a:xfrm>
            <a:off x="631530" y="1544531"/>
            <a:ext cx="10928940" cy="964727"/>
          </a:xfrm>
          <a:prstGeom prst="rect">
            <a:avLst/>
          </a:prstGeom>
        </p:spPr>
        <p:txBody>
          <a:bodyPr lIns="45719" tIns="45719" rIns="45719" bIns="45719"/>
          <a:lstStyle>
            <a:lvl1pPr>
              <a:spcBef>
                <a:spcPts val="500"/>
              </a:spcBef>
              <a:defRPr sz="2400">
                <a:solidFill>
                  <a:srgbClr val="000000"/>
                </a:solidFill>
                <a:latin typeface="Arial"/>
                <a:ea typeface="Arial"/>
                <a:cs typeface="Arial"/>
                <a:sym typeface="Arial"/>
              </a:defRPr>
            </a:lvl1pPr>
          </a:lstStyle>
          <a:p>
            <a:pPr/>
            <a:r>
              <a:t>Use si to denote the ranking function:</a:t>
            </a:r>
          </a:p>
        </p:txBody>
      </p:sp>
      <p:pic>
        <p:nvPicPr>
          <p:cNvPr id="419" name="latex-image-1.pdf" descr="latex-image-1.pdf"/>
          <p:cNvPicPr>
            <a:picLocks noChangeAspect="1"/>
          </p:cNvPicPr>
          <p:nvPr/>
        </p:nvPicPr>
        <p:blipFill>
          <a:blip r:embed="rId3">
            <a:extLst/>
          </a:blip>
          <a:stretch>
            <a:fillRect/>
          </a:stretch>
        </p:blipFill>
        <p:spPr>
          <a:xfrm>
            <a:off x="3904933" y="2416106"/>
            <a:ext cx="1571025" cy="260481"/>
          </a:xfrm>
          <a:prstGeom prst="rect">
            <a:avLst/>
          </a:prstGeom>
          <a:ln w="12700">
            <a:miter lim="400000"/>
          </a:ln>
        </p:spPr>
      </p:pic>
      <p:pic>
        <p:nvPicPr>
          <p:cNvPr id="420" name="latex-image-1.pdf" descr="latex-image-1.pdf"/>
          <p:cNvPicPr>
            <a:picLocks noChangeAspect="1"/>
          </p:cNvPicPr>
          <p:nvPr/>
        </p:nvPicPr>
        <p:blipFill>
          <a:blip r:embed="rId4">
            <a:extLst/>
          </a:blip>
          <a:stretch>
            <a:fillRect/>
          </a:stretch>
        </p:blipFill>
        <p:spPr>
          <a:xfrm>
            <a:off x="6126027" y="2276655"/>
            <a:ext cx="3021921" cy="539383"/>
          </a:xfrm>
          <a:prstGeom prst="rect">
            <a:avLst/>
          </a:prstGeom>
          <a:ln w="12700">
            <a:miter lim="400000"/>
          </a:ln>
        </p:spPr>
      </p:pic>
      <p:pic>
        <p:nvPicPr>
          <p:cNvPr id="421" name="Image" descr="Image"/>
          <p:cNvPicPr>
            <a:picLocks noChangeAspect="1"/>
          </p:cNvPicPr>
          <p:nvPr/>
        </p:nvPicPr>
        <p:blipFill>
          <a:blip r:embed="rId5">
            <a:extLst/>
          </a:blip>
          <a:stretch>
            <a:fillRect/>
          </a:stretch>
        </p:blipFill>
        <p:spPr>
          <a:xfrm>
            <a:off x="2604738" y="3003276"/>
            <a:ext cx="215572" cy="260481"/>
          </a:xfrm>
          <a:prstGeom prst="rect">
            <a:avLst/>
          </a:prstGeom>
          <a:ln w="12700">
            <a:miter lim="400000"/>
          </a:ln>
        </p:spPr>
      </p:pic>
      <p:pic>
        <p:nvPicPr>
          <p:cNvPr id="422" name="Image" descr="Image"/>
          <p:cNvPicPr>
            <a:picLocks noChangeAspect="1"/>
          </p:cNvPicPr>
          <p:nvPr/>
        </p:nvPicPr>
        <p:blipFill>
          <a:blip r:embed="rId5">
            <a:extLst/>
          </a:blip>
          <a:stretch>
            <a:fillRect/>
          </a:stretch>
        </p:blipFill>
        <p:spPr>
          <a:xfrm>
            <a:off x="6447211" y="3003276"/>
            <a:ext cx="215572" cy="260481"/>
          </a:xfrm>
          <a:prstGeom prst="rect">
            <a:avLst/>
          </a:prstGeom>
          <a:ln w="12700">
            <a:miter lim="400000"/>
          </a:ln>
        </p:spPr>
      </p:pic>
      <p:pic>
        <p:nvPicPr>
          <p:cNvPr id="423" name="latex-image-1.pdf" descr="latex-image-1.pdf"/>
          <p:cNvPicPr>
            <a:picLocks noChangeAspect="1"/>
          </p:cNvPicPr>
          <p:nvPr/>
        </p:nvPicPr>
        <p:blipFill>
          <a:blip r:embed="rId6">
            <a:extLst/>
          </a:blip>
          <a:stretch>
            <a:fillRect/>
          </a:stretch>
        </p:blipFill>
        <p:spPr>
          <a:xfrm>
            <a:off x="1633446" y="2960849"/>
            <a:ext cx="8439694" cy="603888"/>
          </a:xfrm>
          <a:prstGeom prst="rect">
            <a:avLst/>
          </a:prstGeom>
          <a:ln w="12700">
            <a:miter lim="400000"/>
          </a:ln>
        </p:spPr>
      </p:pic>
      <p:sp>
        <p:nvSpPr>
          <p:cNvPr id="424" name="Plugging in the probability gives rise to:"/>
          <p:cNvSpPr txBox="1"/>
          <p:nvPr/>
        </p:nvSpPr>
        <p:spPr>
          <a:xfrm>
            <a:off x="726520" y="3848999"/>
            <a:ext cx="8439694" cy="60388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marL="342900" indent="-342900">
              <a:spcBef>
                <a:spcPts val="500"/>
              </a:spcBef>
              <a:buSzPct val="100000"/>
              <a:buFont typeface="Arial"/>
              <a:buChar char="•"/>
              <a:defRPr sz="2400">
                <a:solidFill>
                  <a:srgbClr val="000000"/>
                </a:solidFill>
                <a:latin typeface="Arial"/>
                <a:ea typeface="Arial"/>
                <a:cs typeface="Arial"/>
                <a:sym typeface="Arial"/>
              </a:defRPr>
            </a:lvl1pPr>
          </a:lstStyle>
          <a:p>
            <a:pPr/>
            <a:r>
              <a:t>Plugging in the probability gives rise to:</a:t>
            </a:r>
          </a:p>
        </p:txBody>
      </p:sp>
      <p:pic>
        <p:nvPicPr>
          <p:cNvPr id="425" name="latex-image-1.pdf" descr="latex-image-1.pdf"/>
          <p:cNvPicPr>
            <a:picLocks noChangeAspect="1"/>
          </p:cNvPicPr>
          <p:nvPr/>
        </p:nvPicPr>
        <p:blipFill>
          <a:blip r:embed="rId7">
            <a:extLst/>
          </a:blip>
          <a:stretch>
            <a:fillRect/>
          </a:stretch>
        </p:blipFill>
        <p:spPr>
          <a:xfrm>
            <a:off x="5003124" y="4538241"/>
            <a:ext cx="1176355" cy="538889"/>
          </a:xfrm>
          <a:prstGeom prst="rect">
            <a:avLst/>
          </a:prstGeom>
          <a:ln w="12700">
            <a:miter lim="400000"/>
          </a:ln>
        </p:spPr>
      </p:pic>
      <p:pic>
        <p:nvPicPr>
          <p:cNvPr id="426" name="latex-image-1.pdf" descr="latex-image-1.pdf"/>
          <p:cNvPicPr>
            <a:picLocks noChangeAspect="1"/>
          </p:cNvPicPr>
          <p:nvPr/>
        </p:nvPicPr>
        <p:blipFill>
          <a:blip r:embed="rId8">
            <a:extLst/>
          </a:blip>
          <a:stretch>
            <a:fillRect/>
          </a:stretch>
        </p:blipFill>
        <p:spPr>
          <a:xfrm>
            <a:off x="2289614" y="5162483"/>
            <a:ext cx="7127358" cy="496167"/>
          </a:xfrm>
          <a:prstGeom prst="rect">
            <a:avLst/>
          </a:prstGeom>
          <a:ln w="12700">
            <a:miter lim="400000"/>
          </a:ln>
        </p:spPr>
      </p:pic>
      <p:pic>
        <p:nvPicPr>
          <p:cNvPr id="427" name="latex-image-1.pdf" descr="latex-image-1.pdf"/>
          <p:cNvPicPr>
            <a:picLocks noChangeAspect="1"/>
          </p:cNvPicPr>
          <p:nvPr/>
        </p:nvPicPr>
        <p:blipFill>
          <a:blip r:embed="rId9">
            <a:extLst/>
          </a:blip>
          <a:stretch>
            <a:fillRect/>
          </a:stretch>
        </p:blipFill>
        <p:spPr>
          <a:xfrm>
            <a:off x="2389770" y="3148963"/>
            <a:ext cx="215571" cy="19598"/>
          </a:xfrm>
          <a:prstGeom prst="rect">
            <a:avLst/>
          </a:prstGeom>
          <a:ln w="12700">
            <a:miter lim="400000"/>
          </a:ln>
        </p:spPr>
      </p:pic>
      <p:sp>
        <p:nvSpPr>
          <p:cNvPr id="428" name="Sij = 1 if di is more relevant than dj; –1 if the reverse, and…"/>
          <p:cNvSpPr txBox="1"/>
          <p:nvPr/>
        </p:nvSpPr>
        <p:spPr>
          <a:xfrm>
            <a:off x="2599870" y="5918918"/>
            <a:ext cx="9834283" cy="6173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latin typeface="Arial"/>
                <a:ea typeface="Arial"/>
                <a:cs typeface="Arial"/>
                <a:sym typeface="Arial"/>
              </a:defRPr>
            </a:pPr>
            <a:r>
              <a:t>Sij = 1 if di is more relevant than dj; –1 if the reverse, and</a:t>
            </a:r>
          </a:p>
          <a:p>
            <a:pPr>
              <a:defRPr>
                <a:latin typeface="Arial"/>
                <a:ea typeface="Arial"/>
                <a:cs typeface="Arial"/>
                <a:sym typeface="Arial"/>
              </a:defRPr>
            </a:pPr>
            <a:r>
              <a:t>0 if the they have the same label</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2" name="RankNet [Burges et al. 2010]"/>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RankNet [Burges et al. 2010]</a:t>
            </a:r>
          </a:p>
        </p:txBody>
      </p:sp>
      <p:sp>
        <p:nvSpPr>
          <p:cNvPr id="433"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pic>
        <p:nvPicPr>
          <p:cNvPr id="434" name="latex-image-1.pdf" descr="latex-image-1.pdf"/>
          <p:cNvPicPr>
            <a:picLocks noChangeAspect="1"/>
          </p:cNvPicPr>
          <p:nvPr/>
        </p:nvPicPr>
        <p:blipFill>
          <a:blip r:embed="rId3">
            <a:extLst/>
          </a:blip>
          <a:stretch>
            <a:fillRect/>
          </a:stretch>
        </p:blipFill>
        <p:spPr>
          <a:xfrm>
            <a:off x="2395158" y="1795107"/>
            <a:ext cx="7127358" cy="496167"/>
          </a:xfrm>
          <a:prstGeom prst="rect">
            <a:avLst/>
          </a:prstGeom>
          <a:ln w="12700">
            <a:miter lim="400000"/>
          </a:ln>
        </p:spPr>
      </p:pic>
      <p:pic>
        <p:nvPicPr>
          <p:cNvPr id="435" name="latex-image-1.pdf" descr="latex-image-1.pdf"/>
          <p:cNvPicPr>
            <a:picLocks noChangeAspect="1"/>
          </p:cNvPicPr>
          <p:nvPr/>
        </p:nvPicPr>
        <p:blipFill>
          <a:blip r:embed="rId4">
            <a:extLst/>
          </a:blip>
          <a:stretch>
            <a:fillRect/>
          </a:stretch>
        </p:blipFill>
        <p:spPr>
          <a:xfrm>
            <a:off x="2790587" y="2560234"/>
            <a:ext cx="5323142" cy="600776"/>
          </a:xfrm>
          <a:prstGeom prst="rect">
            <a:avLst/>
          </a:prstGeom>
          <a:ln w="12700">
            <a:miter lim="400000"/>
          </a:ln>
        </p:spPr>
      </p:pic>
      <p:pic>
        <p:nvPicPr>
          <p:cNvPr id="436" name="latex-image-1.pdf" descr="latex-image-1.pdf"/>
          <p:cNvPicPr>
            <a:picLocks noChangeAspect="1"/>
          </p:cNvPicPr>
          <p:nvPr/>
        </p:nvPicPr>
        <p:blipFill>
          <a:blip r:embed="rId5">
            <a:extLst/>
          </a:blip>
          <a:stretch>
            <a:fillRect/>
          </a:stretch>
        </p:blipFill>
        <p:spPr>
          <a:xfrm>
            <a:off x="1314365" y="3562471"/>
            <a:ext cx="9563270" cy="529924"/>
          </a:xfrm>
          <a:prstGeom prst="rect">
            <a:avLst/>
          </a:prstGeom>
          <a:ln w="12700">
            <a:miter lim="400000"/>
          </a:ln>
        </p:spPr>
      </p:pic>
      <p:pic>
        <p:nvPicPr>
          <p:cNvPr id="437" name="latex-image-1.pdf" descr="latex-image-1.pdf"/>
          <p:cNvPicPr>
            <a:picLocks noChangeAspect="1"/>
          </p:cNvPicPr>
          <p:nvPr/>
        </p:nvPicPr>
        <p:blipFill>
          <a:blip r:embed="rId6">
            <a:extLst/>
          </a:blip>
          <a:stretch>
            <a:fillRect/>
          </a:stretch>
        </p:blipFill>
        <p:spPr>
          <a:xfrm>
            <a:off x="1881833" y="4351984"/>
            <a:ext cx="7820475" cy="691838"/>
          </a:xfrm>
          <a:prstGeom prst="rect">
            <a:avLst/>
          </a:prstGeom>
          <a:ln w="12700">
            <a:miter lim="400000"/>
          </a:ln>
        </p:spPr>
      </p:pic>
      <p:sp>
        <p:nvSpPr>
          <p:cNvPr id="438" name="Rectangle"/>
          <p:cNvSpPr/>
          <p:nvPr/>
        </p:nvSpPr>
        <p:spPr>
          <a:xfrm>
            <a:off x="6945711" y="4278798"/>
            <a:ext cx="2876172" cy="976927"/>
          </a:xfrm>
          <a:prstGeom prst="rect">
            <a:avLst/>
          </a:prstGeom>
          <a:ln w="25400">
            <a:solidFill>
              <a:srgbClr val="FF2600"/>
            </a:solidFill>
          </a:ln>
        </p:spPr>
        <p:txBody>
          <a:bodyPr lIns="45718" tIns="45718" rIns="45718" bIns="45718" anchor="ctr"/>
          <a:lstStyle/>
          <a:p>
            <a:pPr/>
          </a:p>
        </p:txBody>
      </p:sp>
      <p:pic>
        <p:nvPicPr>
          <p:cNvPr id="439" name="latex-image-1.pdf" descr="latex-image-1.pdf"/>
          <p:cNvPicPr>
            <a:picLocks noChangeAspect="1"/>
          </p:cNvPicPr>
          <p:nvPr/>
        </p:nvPicPr>
        <p:blipFill>
          <a:blip r:embed="rId7">
            <a:extLst/>
          </a:blip>
          <a:stretch>
            <a:fillRect/>
          </a:stretch>
        </p:blipFill>
        <p:spPr>
          <a:xfrm>
            <a:off x="9242348" y="5442127"/>
            <a:ext cx="234224" cy="267685"/>
          </a:xfrm>
          <a:prstGeom prst="rect">
            <a:avLst/>
          </a:prstGeom>
          <a:ln w="12700">
            <a:miter lim="400000"/>
          </a:ln>
        </p:spPr>
      </p:pic>
      <p:pic>
        <p:nvPicPr>
          <p:cNvPr id="440" name="latex-image-1.pdf" descr="latex-image-1.pdf"/>
          <p:cNvPicPr>
            <a:picLocks noChangeAspect="1"/>
          </p:cNvPicPr>
          <p:nvPr/>
        </p:nvPicPr>
        <p:blipFill>
          <a:blip r:embed="rId8">
            <a:extLst/>
          </a:blip>
          <a:stretch>
            <a:fillRect/>
          </a:stretch>
        </p:blipFill>
        <p:spPr>
          <a:xfrm>
            <a:off x="2878537" y="4838543"/>
            <a:ext cx="166490" cy="190275"/>
          </a:xfrm>
          <a:prstGeom prst="rect">
            <a:avLst/>
          </a:prstGeom>
          <a:ln w="12700">
            <a:miter lim="400000"/>
          </a:ln>
        </p:spPr>
      </p:pic>
      <p:pic>
        <p:nvPicPr>
          <p:cNvPr id="441" name="latex-image-1.pdf" descr="latex-image-1.pdf"/>
          <p:cNvPicPr>
            <a:picLocks noChangeAspect="1"/>
          </p:cNvPicPr>
          <p:nvPr/>
        </p:nvPicPr>
        <p:blipFill>
          <a:blip r:embed="rId8">
            <a:extLst/>
          </a:blip>
          <a:stretch>
            <a:fillRect/>
          </a:stretch>
        </p:blipFill>
        <p:spPr>
          <a:xfrm>
            <a:off x="4237437" y="4838543"/>
            <a:ext cx="166490" cy="190275"/>
          </a:xfrm>
          <a:prstGeom prst="rect">
            <a:avLst/>
          </a:prstGeom>
          <a:ln w="12700">
            <a:miter lim="400000"/>
          </a:ln>
        </p:spPr>
      </p:pic>
      <p:pic>
        <p:nvPicPr>
          <p:cNvPr id="442" name="latex-image-1.pdf" descr="latex-image-1.pdf"/>
          <p:cNvPicPr>
            <a:picLocks noChangeAspect="1"/>
          </p:cNvPicPr>
          <p:nvPr/>
        </p:nvPicPr>
        <p:blipFill>
          <a:blip r:embed="rId9">
            <a:extLst/>
          </a:blip>
          <a:stretch>
            <a:fillRect/>
          </a:stretch>
        </p:blipFill>
        <p:spPr>
          <a:xfrm>
            <a:off x="9933664" y="4432941"/>
            <a:ext cx="398159" cy="496167"/>
          </a:xfrm>
          <a:prstGeom prst="rect">
            <a:avLst/>
          </a:prstGeom>
          <a:ln w="12700">
            <a:miter lim="400000"/>
          </a:ln>
        </p:spPr>
      </p:pic>
      <p:sp>
        <p:nvSpPr>
          <p:cNvPr id="443" name="{i, j} in I: for all pairs of i, j in the data (both positive and negative)"/>
          <p:cNvSpPr txBox="1"/>
          <p:nvPr/>
        </p:nvSpPr>
        <p:spPr>
          <a:xfrm>
            <a:off x="2599870" y="5918918"/>
            <a:ext cx="9834283" cy="3506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latin typeface="Arial"/>
                <a:ea typeface="Arial"/>
                <a:cs typeface="Arial"/>
                <a:sym typeface="Arial"/>
              </a:defRPr>
            </a:lvl1pPr>
          </a:lstStyle>
          <a:p>
            <a:pPr/>
            <a:r>
              <a:t>{i, j} in I: for all pairs of i, j in the data (both positive and negative)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 name="Recap of retrieval models"/>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Recap of retrieval models</a:t>
            </a:r>
          </a:p>
        </p:txBody>
      </p:sp>
      <p:sp>
        <p:nvSpPr>
          <p:cNvPr id="73" name="Slide Number"/>
          <p:cNvSpPr txBox="1"/>
          <p:nvPr>
            <p:ph type="sldNum" sz="quarter" idx="4294967295"/>
          </p:nvPr>
        </p:nvSpPr>
        <p:spPr>
          <a:xfrm>
            <a:off x="10857975" y="6049983"/>
            <a:ext cx="225402"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74" name="In Lecture 2, we learned how to measure the similarity between a query and a document"/>
          <p:cNvSpPr txBox="1"/>
          <p:nvPr>
            <p:ph type="body" sz="half" idx="4294967295"/>
          </p:nvPr>
        </p:nvSpPr>
        <p:spPr>
          <a:xfrm>
            <a:off x="631530" y="1544531"/>
            <a:ext cx="10959701" cy="2393067"/>
          </a:xfrm>
          <a:prstGeom prst="rect">
            <a:avLst/>
          </a:prstGeom>
        </p:spPr>
        <p:txBody>
          <a:bodyPr lIns="45719" tIns="45719" rIns="45719" bIns="45719"/>
          <a:lstStyle>
            <a:lvl1pPr>
              <a:spcBef>
                <a:spcPts val="500"/>
              </a:spcBef>
              <a:defRPr sz="2400">
                <a:solidFill>
                  <a:srgbClr val="000000"/>
                </a:solidFill>
                <a:latin typeface="Arial"/>
                <a:ea typeface="Arial"/>
                <a:cs typeface="Arial"/>
                <a:sym typeface="Arial"/>
              </a:defRPr>
            </a:lvl1pPr>
          </a:lstStyle>
          <a:p>
            <a:pPr/>
            <a:r>
              <a:t>In Lecture 2, we learned how to measure the similarity between a query and a document</a:t>
            </a:r>
          </a:p>
        </p:txBody>
      </p:sp>
      <p:pic>
        <p:nvPicPr>
          <p:cNvPr id="75" name="latex-image-1.pdf" descr="latex-image-1.pdf"/>
          <p:cNvPicPr>
            <a:picLocks noChangeAspect="1"/>
          </p:cNvPicPr>
          <p:nvPr/>
        </p:nvPicPr>
        <p:blipFill>
          <a:blip r:embed="rId3">
            <a:extLst/>
          </a:blip>
          <a:stretch>
            <a:fillRect/>
          </a:stretch>
        </p:blipFill>
        <p:spPr>
          <a:xfrm>
            <a:off x="2567698" y="5102720"/>
            <a:ext cx="6888095" cy="732777"/>
          </a:xfrm>
          <a:prstGeom prst="rect">
            <a:avLst/>
          </a:prstGeom>
          <a:ln w="12700">
            <a:miter lim="400000"/>
          </a:ln>
        </p:spPr>
      </p:pic>
      <p:pic>
        <p:nvPicPr>
          <p:cNvPr id="76" name="latex-image-1.pdf" descr="latex-image-1.pdf"/>
          <p:cNvPicPr>
            <a:picLocks noChangeAspect="1"/>
          </p:cNvPicPr>
          <p:nvPr/>
        </p:nvPicPr>
        <p:blipFill>
          <a:blip r:embed="rId4">
            <a:extLst/>
          </a:blip>
          <a:stretch>
            <a:fillRect/>
          </a:stretch>
        </p:blipFill>
        <p:spPr>
          <a:xfrm>
            <a:off x="2573265" y="2815679"/>
            <a:ext cx="2723716" cy="657449"/>
          </a:xfrm>
          <a:prstGeom prst="rect">
            <a:avLst/>
          </a:prstGeom>
          <a:ln w="12700">
            <a:miter lim="400000"/>
          </a:ln>
        </p:spPr>
      </p:pic>
      <p:pic>
        <p:nvPicPr>
          <p:cNvPr id="77" name="latex-image-1.pdf" descr="latex-image-1.pdf"/>
          <p:cNvPicPr>
            <a:picLocks noChangeAspect="1"/>
          </p:cNvPicPr>
          <p:nvPr/>
        </p:nvPicPr>
        <p:blipFill>
          <a:blip r:embed="rId5">
            <a:extLst/>
          </a:blip>
          <a:stretch>
            <a:fillRect/>
          </a:stretch>
        </p:blipFill>
        <p:spPr>
          <a:xfrm>
            <a:off x="2566845" y="3943958"/>
            <a:ext cx="6122625" cy="753658"/>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 name="LambdaRank"/>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LambdaRank</a:t>
            </a:r>
          </a:p>
        </p:txBody>
      </p:sp>
      <p:sp>
        <p:nvSpPr>
          <p:cNvPr id="448"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449" name="RankNet: minimize the pairwise ranking error…"/>
          <p:cNvSpPr txBox="1"/>
          <p:nvPr>
            <p:ph type="body" sz="half" idx="4294967295"/>
          </p:nvPr>
        </p:nvSpPr>
        <p:spPr>
          <a:xfrm>
            <a:off x="631530" y="1544531"/>
            <a:ext cx="11180419" cy="2917848"/>
          </a:xfrm>
          <a:prstGeom prst="rect">
            <a:avLst/>
          </a:prstGeom>
        </p:spPr>
        <p:txBody>
          <a:bodyPr lIns="45719" tIns="45719" rIns="45719" bIns="45719"/>
          <a:lstStyle/>
          <a:p>
            <a:pPr>
              <a:spcBef>
                <a:spcPts val="500"/>
              </a:spcBef>
              <a:defRPr b="1" sz="2400">
                <a:solidFill>
                  <a:srgbClr val="000000"/>
                </a:solidFill>
                <a:latin typeface="Arial"/>
                <a:ea typeface="Arial"/>
                <a:cs typeface="Arial"/>
                <a:sym typeface="Arial"/>
              </a:defRPr>
            </a:pPr>
            <a:r>
              <a:t>RankNet: </a:t>
            </a:r>
            <a:r>
              <a:rPr b="0"/>
              <a:t>minimize the pairwise ranking error</a:t>
            </a:r>
            <a:endParaRPr b="0"/>
          </a:p>
          <a:p>
            <a:pPr>
              <a:spcBef>
                <a:spcPts val="500"/>
              </a:spcBef>
              <a:defRPr b="1" sz="2400">
                <a:solidFill>
                  <a:srgbClr val="000000"/>
                </a:solidFill>
                <a:latin typeface="Arial"/>
                <a:ea typeface="Arial"/>
                <a:cs typeface="Arial"/>
                <a:sym typeface="Arial"/>
              </a:defRPr>
            </a:pPr>
            <a:endParaRPr b="0"/>
          </a:p>
          <a:p>
            <a:pPr>
              <a:spcBef>
                <a:spcPts val="500"/>
              </a:spcBef>
              <a:defRPr b="1" sz="2400">
                <a:solidFill>
                  <a:srgbClr val="000000"/>
                </a:solidFill>
                <a:latin typeface="Arial"/>
                <a:ea typeface="Arial"/>
                <a:cs typeface="Arial"/>
                <a:sym typeface="Arial"/>
              </a:defRPr>
            </a:pPr>
            <a:endParaRPr b="0"/>
          </a:p>
          <a:p>
            <a:pPr>
              <a:spcBef>
                <a:spcPts val="500"/>
              </a:spcBef>
              <a:defRPr b="1" sz="2400">
                <a:solidFill>
                  <a:srgbClr val="000000"/>
                </a:solidFill>
                <a:latin typeface="Arial"/>
                <a:ea typeface="Arial"/>
                <a:cs typeface="Arial"/>
                <a:sym typeface="Arial"/>
              </a:defRPr>
            </a:pPr>
            <a:endParaRPr b="0"/>
          </a:p>
          <a:p>
            <a:pPr>
              <a:spcBef>
                <a:spcPts val="500"/>
              </a:spcBef>
              <a:defRPr b="1" sz="2400">
                <a:solidFill>
                  <a:srgbClr val="000000"/>
                </a:solidFill>
                <a:latin typeface="Arial"/>
                <a:ea typeface="Arial"/>
                <a:cs typeface="Arial"/>
                <a:sym typeface="Arial"/>
              </a:defRPr>
            </a:pPr>
            <a:r>
              <a:t>LambdaRank</a:t>
            </a:r>
            <a:r>
              <a:rPr b="0"/>
              <a:t>: minimize the pairwise ranking error, scale by the change in NDCG</a:t>
            </a:r>
          </a:p>
        </p:txBody>
      </p:sp>
      <p:sp>
        <p:nvSpPr>
          <p:cNvPr id="450" name="Rectangle"/>
          <p:cNvSpPr/>
          <p:nvPr/>
        </p:nvSpPr>
        <p:spPr>
          <a:xfrm>
            <a:off x="7938992" y="5524544"/>
            <a:ext cx="4643970" cy="441242"/>
          </a:xfrm>
          <a:prstGeom prst="rect">
            <a:avLst/>
          </a:prstGeom>
          <a:solidFill>
            <a:srgbClr val="FFFFFF"/>
          </a:solidFill>
          <a:ln w="12700">
            <a:miter lim="400000"/>
          </a:ln>
        </p:spPr>
        <p:txBody>
          <a:bodyPr lIns="45718" tIns="45718" rIns="45718" bIns="45718" anchor="ctr"/>
          <a:lstStyle/>
          <a:p>
            <a:pPr/>
          </a:p>
        </p:txBody>
      </p:sp>
      <p:pic>
        <p:nvPicPr>
          <p:cNvPr id="451" name="latex-image-1.pdf" descr="latex-image-1.pdf"/>
          <p:cNvPicPr>
            <a:picLocks noChangeAspect="1"/>
          </p:cNvPicPr>
          <p:nvPr/>
        </p:nvPicPr>
        <p:blipFill>
          <a:blip r:embed="rId3">
            <a:extLst/>
          </a:blip>
          <a:stretch>
            <a:fillRect/>
          </a:stretch>
        </p:blipFill>
        <p:spPr>
          <a:xfrm>
            <a:off x="3721242" y="2298307"/>
            <a:ext cx="3647535" cy="501778"/>
          </a:xfrm>
          <a:prstGeom prst="rect">
            <a:avLst/>
          </a:prstGeom>
          <a:ln w="12700">
            <a:miter lim="400000"/>
          </a:ln>
        </p:spPr>
      </p:pic>
      <p:pic>
        <p:nvPicPr>
          <p:cNvPr id="452" name="latex-image-1.pdf" descr="latex-image-1.pdf"/>
          <p:cNvPicPr>
            <a:picLocks noChangeAspect="1"/>
          </p:cNvPicPr>
          <p:nvPr/>
        </p:nvPicPr>
        <p:blipFill>
          <a:blip r:embed="rId4">
            <a:extLst/>
          </a:blip>
          <a:stretch>
            <a:fillRect/>
          </a:stretch>
        </p:blipFill>
        <p:spPr>
          <a:xfrm>
            <a:off x="3629285" y="3912305"/>
            <a:ext cx="3648638" cy="501778"/>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6" name="LambdaMART [Burges et al. 2010]"/>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LambdaMART [Burges et al. 2010]</a:t>
            </a:r>
          </a:p>
        </p:txBody>
      </p:sp>
      <p:sp>
        <p:nvSpPr>
          <p:cNvPr id="457"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458" name="Lambdas are kind of “gradients” in RankNet…"/>
          <p:cNvSpPr txBox="1"/>
          <p:nvPr>
            <p:ph type="body" idx="4294967295"/>
          </p:nvPr>
        </p:nvSpPr>
        <p:spPr>
          <a:xfrm>
            <a:off x="631530" y="1544531"/>
            <a:ext cx="11320621" cy="4731843"/>
          </a:xfrm>
          <a:prstGeom prst="rect">
            <a:avLst/>
          </a:prstGeom>
        </p:spPr>
        <p:txBody>
          <a:bodyPr lIns="45719" tIns="45719" rIns="45719" bIns="45719"/>
          <a:lstStyle/>
          <a:p>
            <a:pPr>
              <a:spcBef>
                <a:spcPts val="500"/>
              </a:spcBef>
              <a:defRPr sz="2400">
                <a:solidFill>
                  <a:srgbClr val="000000"/>
                </a:solidFill>
                <a:latin typeface="Arial"/>
                <a:ea typeface="Arial"/>
                <a:cs typeface="Arial"/>
                <a:sym typeface="Arial"/>
              </a:defRPr>
            </a:pPr>
            <a:r>
              <a:t>Lambdas are kind of “gradients” in RankNet</a:t>
            </a:r>
          </a:p>
          <a:p>
            <a:pPr>
              <a:spcBef>
                <a:spcPts val="500"/>
              </a:spcBef>
              <a:defRPr sz="2400">
                <a:solidFill>
                  <a:srgbClr val="000000"/>
                </a:solidFill>
                <a:latin typeface="Arial"/>
                <a:ea typeface="Arial"/>
                <a:cs typeface="Arial"/>
                <a:sym typeface="Arial"/>
              </a:defRPr>
            </a:pPr>
            <a:r>
              <a:t>In MART, with the specific lambda as gradients, we get:</a:t>
            </a:r>
          </a:p>
          <a:p>
            <a:pPr lvl="1" marL="800100" indent="-342900">
              <a:spcBef>
                <a:spcPts val="500"/>
              </a:spcBef>
              <a:buChar char="•"/>
              <a:defRPr sz="2400">
                <a:solidFill>
                  <a:srgbClr val="000000"/>
                </a:solidFill>
                <a:latin typeface="Arial"/>
                <a:ea typeface="Arial"/>
                <a:cs typeface="Arial"/>
                <a:sym typeface="Arial"/>
              </a:defRPr>
            </a:pPr>
            <a:r>
              <a:t>LambdaMART = LambdaRank + MART (gradient boosting)</a:t>
            </a:r>
          </a:p>
        </p:txBody>
      </p:sp>
      <p:sp>
        <p:nvSpPr>
          <p:cNvPr id="459" name="Rectangle"/>
          <p:cNvSpPr/>
          <p:nvPr/>
        </p:nvSpPr>
        <p:spPr>
          <a:xfrm>
            <a:off x="7938992" y="5524544"/>
            <a:ext cx="4643970" cy="441242"/>
          </a:xfrm>
          <a:prstGeom prst="rect">
            <a:avLst/>
          </a:prstGeom>
          <a:solidFill>
            <a:srgbClr val="FFFFFF"/>
          </a:solidFill>
          <a:ln w="12700">
            <a:miter lim="400000"/>
          </a:ln>
        </p:spPr>
        <p:txBody>
          <a:bodyPr lIns="45718" tIns="45718" rIns="45718" bIns="45718" anchor="ctr"/>
          <a:lstStyle/>
          <a:p>
            <a:pPr/>
          </a:p>
        </p:txBody>
      </p:sp>
      <p:pic>
        <p:nvPicPr>
          <p:cNvPr id="460" name="Image" descr="Image"/>
          <p:cNvPicPr>
            <a:picLocks noChangeAspect="1"/>
          </p:cNvPicPr>
          <p:nvPr/>
        </p:nvPicPr>
        <p:blipFill>
          <a:blip r:embed="rId3">
            <a:extLst/>
          </a:blip>
          <a:stretch>
            <a:fillRect/>
          </a:stretch>
        </p:blipFill>
        <p:spPr>
          <a:xfrm>
            <a:off x="2200388" y="2981067"/>
            <a:ext cx="6320982" cy="3545579"/>
          </a:xfrm>
          <a:prstGeom prst="rect">
            <a:avLst/>
          </a:prstGeom>
          <a:ln w="12700">
            <a:miter lim="400000"/>
          </a:ln>
        </p:spPr>
      </p:pic>
      <p:sp>
        <p:nvSpPr>
          <p:cNvPr id="461" name="Rectangle"/>
          <p:cNvSpPr/>
          <p:nvPr/>
        </p:nvSpPr>
        <p:spPr>
          <a:xfrm>
            <a:off x="2299580" y="4497285"/>
            <a:ext cx="2227933" cy="329829"/>
          </a:xfrm>
          <a:prstGeom prst="rect">
            <a:avLst/>
          </a:prstGeom>
          <a:ln w="25400">
            <a:solidFill>
              <a:srgbClr val="FF2600"/>
            </a:solidFill>
          </a:ln>
        </p:spPr>
        <p:txBody>
          <a:bodyPr lIns="45718" tIns="45718" rIns="45718" bIns="45718" anchor="ctr"/>
          <a:lstStyle/>
          <a:p>
            <a:pP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5" name="XGBoost [Chen and Guestrin]"/>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XGBoost [Chen and Guestrin]</a:t>
            </a:r>
          </a:p>
        </p:txBody>
      </p:sp>
      <p:sp>
        <p:nvSpPr>
          <p:cNvPr id="466"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467" name="State-of-the-art algorithm for gradient boosting…"/>
          <p:cNvSpPr txBox="1"/>
          <p:nvPr>
            <p:ph type="body" idx="4294967295"/>
          </p:nvPr>
        </p:nvSpPr>
        <p:spPr>
          <a:xfrm>
            <a:off x="631530" y="1544531"/>
            <a:ext cx="11040724" cy="4994590"/>
          </a:xfrm>
          <a:prstGeom prst="rect">
            <a:avLst/>
          </a:prstGeom>
        </p:spPr>
        <p:txBody>
          <a:bodyPr lIns="45719" tIns="45719" rIns="45719" bIns="45719"/>
          <a:lstStyle/>
          <a:p>
            <a:pPr>
              <a:spcBef>
                <a:spcPts val="500"/>
              </a:spcBef>
              <a:defRPr sz="2400">
                <a:solidFill>
                  <a:srgbClr val="000000"/>
                </a:solidFill>
                <a:latin typeface="Arial"/>
                <a:ea typeface="Arial"/>
                <a:cs typeface="Arial"/>
                <a:sym typeface="Arial"/>
              </a:defRPr>
            </a:pPr>
            <a:r>
              <a:t>State-of-the-art algorithm for gradient boosting</a:t>
            </a:r>
          </a:p>
          <a:p>
            <a:pPr>
              <a:spcBef>
                <a:spcPts val="500"/>
              </a:spcBef>
              <a:defRPr sz="2400">
                <a:solidFill>
                  <a:srgbClr val="000000"/>
                </a:solidFill>
                <a:latin typeface="Arial"/>
                <a:ea typeface="Arial"/>
                <a:cs typeface="Arial"/>
                <a:sym typeface="Arial"/>
              </a:defRPr>
            </a:pPr>
          </a:p>
          <a:p>
            <a:pPr>
              <a:spcBef>
                <a:spcPts val="500"/>
              </a:spcBef>
              <a:defRPr sz="2400">
                <a:solidFill>
                  <a:srgbClr val="000000"/>
                </a:solidFill>
                <a:latin typeface="Arial"/>
                <a:ea typeface="Arial"/>
                <a:cs typeface="Arial"/>
                <a:sym typeface="Arial"/>
              </a:defRPr>
            </a:pPr>
            <a:r>
              <a:t>Ingredients</a:t>
            </a:r>
          </a:p>
          <a:p>
            <a:pPr lvl="1" marL="800100" indent="-342900">
              <a:spcBef>
                <a:spcPts val="500"/>
              </a:spcBef>
              <a:buChar char="•"/>
              <a:defRPr sz="2400">
                <a:solidFill>
                  <a:srgbClr val="000000"/>
                </a:solidFill>
                <a:latin typeface="Arial"/>
                <a:ea typeface="Arial"/>
                <a:cs typeface="Arial"/>
                <a:sym typeface="Arial"/>
              </a:defRPr>
            </a:pPr>
            <a:r>
              <a:t>Regularization</a:t>
            </a:r>
          </a:p>
          <a:p>
            <a:pPr lvl="1" marL="800100" indent="-342900">
              <a:spcBef>
                <a:spcPts val="500"/>
              </a:spcBef>
              <a:buChar char="•"/>
              <a:defRPr sz="2400">
                <a:solidFill>
                  <a:srgbClr val="000000"/>
                </a:solidFill>
                <a:latin typeface="Arial"/>
                <a:ea typeface="Arial"/>
                <a:cs typeface="Arial"/>
                <a:sym typeface="Arial"/>
              </a:defRPr>
            </a:pPr>
            <a:r>
              <a:t>Gradient boosting</a:t>
            </a:r>
          </a:p>
          <a:p>
            <a:pPr lvl="1" marL="800100" indent="-342900">
              <a:spcBef>
                <a:spcPts val="500"/>
              </a:spcBef>
              <a:buChar char="•"/>
              <a:defRPr sz="2400">
                <a:solidFill>
                  <a:srgbClr val="000000"/>
                </a:solidFill>
                <a:latin typeface="Arial"/>
                <a:ea typeface="Arial"/>
                <a:cs typeface="Arial"/>
                <a:sym typeface="Arial"/>
              </a:defRPr>
            </a:pPr>
            <a:r>
              <a:t>Approximate greedy algorithm</a:t>
            </a:r>
          </a:p>
          <a:p>
            <a:pPr lvl="1" marL="800100" indent="-342900">
              <a:spcBef>
                <a:spcPts val="500"/>
              </a:spcBef>
              <a:buChar char="•"/>
              <a:defRPr sz="2400">
                <a:solidFill>
                  <a:srgbClr val="000000"/>
                </a:solidFill>
                <a:latin typeface="Arial"/>
                <a:ea typeface="Arial"/>
                <a:cs typeface="Arial"/>
                <a:sym typeface="Arial"/>
              </a:defRPr>
            </a:pPr>
            <a:r>
              <a:t>Weighted quantile sketch</a:t>
            </a:r>
          </a:p>
          <a:p>
            <a:pPr lvl="1" marL="800100" indent="-342900">
              <a:spcBef>
                <a:spcPts val="500"/>
              </a:spcBef>
              <a:buChar char="•"/>
              <a:defRPr sz="2400">
                <a:solidFill>
                  <a:srgbClr val="000000"/>
                </a:solidFill>
                <a:latin typeface="Arial"/>
                <a:ea typeface="Arial"/>
                <a:cs typeface="Arial"/>
                <a:sym typeface="Arial"/>
              </a:defRPr>
            </a:pPr>
            <a:r>
              <a:t>Sparsity aware split finding</a:t>
            </a:r>
          </a:p>
          <a:p>
            <a:pPr lvl="1" marL="800100" indent="-342900">
              <a:spcBef>
                <a:spcPts val="500"/>
              </a:spcBef>
              <a:buChar char="•"/>
              <a:defRPr sz="2400">
                <a:solidFill>
                  <a:srgbClr val="000000"/>
                </a:solidFill>
                <a:latin typeface="Arial"/>
                <a:ea typeface="Arial"/>
                <a:cs typeface="Arial"/>
                <a:sym typeface="Arial"/>
              </a:defRPr>
            </a:pPr>
            <a:r>
              <a:t>Parallel learning</a:t>
            </a:r>
          </a:p>
          <a:p>
            <a:pPr lvl="1" marL="800100" indent="-342900">
              <a:spcBef>
                <a:spcPts val="500"/>
              </a:spcBef>
              <a:buChar char="•"/>
              <a:defRPr sz="2400">
                <a:solidFill>
                  <a:srgbClr val="000000"/>
                </a:solidFill>
                <a:latin typeface="Arial"/>
                <a:ea typeface="Arial"/>
                <a:cs typeface="Arial"/>
                <a:sym typeface="Arial"/>
              </a:defRPr>
            </a:pPr>
            <a:r>
              <a:t>…</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1" name="LTR: real world use"/>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LTR: real world use</a:t>
            </a:r>
          </a:p>
        </p:txBody>
      </p:sp>
      <p:sp>
        <p:nvSpPr>
          <p:cNvPr id="472"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473" name="Systems that currently used LambdaMART:…"/>
          <p:cNvSpPr txBox="1"/>
          <p:nvPr>
            <p:ph type="body" idx="4294967295"/>
          </p:nvPr>
        </p:nvSpPr>
        <p:spPr>
          <a:xfrm>
            <a:off x="631530" y="1544531"/>
            <a:ext cx="11040724" cy="4994590"/>
          </a:xfrm>
          <a:prstGeom prst="rect">
            <a:avLst/>
          </a:prstGeom>
        </p:spPr>
        <p:txBody>
          <a:bodyPr lIns="45719" tIns="45719" rIns="45719" bIns="45719"/>
          <a:lstStyle/>
          <a:p>
            <a:pPr>
              <a:spcBef>
                <a:spcPts val="500"/>
              </a:spcBef>
              <a:defRPr sz="2400">
                <a:solidFill>
                  <a:srgbClr val="000000"/>
                </a:solidFill>
                <a:latin typeface="Arial"/>
                <a:ea typeface="Arial"/>
                <a:cs typeface="Arial"/>
                <a:sym typeface="Arial"/>
              </a:defRPr>
            </a:pPr>
            <a:r>
              <a:t>Systems that currently used LambdaMART:</a:t>
            </a:r>
          </a:p>
          <a:p>
            <a:pPr lvl="1" marL="800100" indent="-342900">
              <a:spcBef>
                <a:spcPts val="500"/>
              </a:spcBef>
              <a:buChar char="•"/>
              <a:defRPr sz="2400">
                <a:solidFill>
                  <a:srgbClr val="000000"/>
                </a:solidFill>
                <a:latin typeface="Arial"/>
                <a:ea typeface="Arial"/>
                <a:cs typeface="Arial"/>
                <a:sym typeface="Arial"/>
              </a:defRPr>
            </a:pPr>
            <a:r>
              <a:t>Bing, search ads</a:t>
            </a:r>
          </a:p>
          <a:p>
            <a:pPr>
              <a:spcBef>
                <a:spcPts val="500"/>
              </a:spcBef>
              <a:defRPr sz="2400">
                <a:solidFill>
                  <a:srgbClr val="000000"/>
                </a:solidFill>
                <a:latin typeface="Arial"/>
                <a:ea typeface="Arial"/>
                <a:cs typeface="Arial"/>
                <a:sym typeface="Arial"/>
              </a:defRPr>
            </a:pPr>
            <a:r>
              <a:t>However: </a:t>
            </a:r>
          </a:p>
          <a:p>
            <a:pPr lvl="1" marL="800100" indent="-342900">
              <a:spcBef>
                <a:spcPts val="500"/>
              </a:spcBef>
              <a:buChar char="•"/>
              <a:defRPr sz="2400">
                <a:solidFill>
                  <a:srgbClr val="000000"/>
                </a:solidFill>
                <a:latin typeface="Arial"/>
                <a:ea typeface="Arial"/>
                <a:cs typeface="Arial"/>
                <a:sym typeface="Arial"/>
              </a:defRPr>
            </a:pPr>
            <a:r>
              <a:t>Machine learning was not heavily used in Google! (</a:t>
            </a:r>
            <a:r>
              <a:rPr b="1">
                <a:solidFill>
                  <a:srgbClr val="FF2600"/>
                </a:solidFill>
              </a:rPr>
              <a:t>why?</a:t>
            </a:r>
            <a:r>
              <a:t>)</a:t>
            </a:r>
          </a:p>
          <a:p>
            <a:pPr lvl="1" marL="800100" indent="-342900">
              <a:spcBef>
                <a:spcPts val="500"/>
              </a:spcBef>
              <a:buChar char="•"/>
              <a:defRPr sz="2400">
                <a:solidFill>
                  <a:srgbClr val="000000"/>
                </a:solidFill>
                <a:latin typeface="Arial"/>
                <a:ea typeface="Arial"/>
                <a:cs typeface="Arial"/>
                <a:sym typeface="Arial"/>
              </a:defRPr>
            </a:pPr>
            <a:r>
              <a:t>Rule based systems are more interpretable and easy to debug:</a:t>
            </a:r>
          </a:p>
        </p:txBody>
      </p:sp>
      <p:sp>
        <p:nvSpPr>
          <p:cNvPr id="474" name="https://www.quora.com/Why-is-machine-learning-used-heavily-for-Googles-ad-ranking-and-less-for-their-search-ranking-What-led-to-this-difference"/>
          <p:cNvSpPr txBox="1"/>
          <p:nvPr/>
        </p:nvSpPr>
        <p:spPr>
          <a:xfrm>
            <a:off x="471179" y="6105157"/>
            <a:ext cx="8484964" cy="624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r>
              <a:t>https://www.quora.com/Why-is-machine-learning-used-heavily-for-Googles-ad-ranking-and-less-for-their-search-ranking-What-led-to-this-difference</a:t>
            </a:r>
          </a:p>
        </p:txBody>
      </p:sp>
      <p:sp>
        <p:nvSpPr>
          <p:cNvPr id="475" name="From Google's dominance in web search, it's fairly clear that the decision to optimize for explainability and control over search result rankings has been successful at allowing the team to iterate and improve rapidly on search ranking quality"/>
          <p:cNvSpPr txBox="1"/>
          <p:nvPr/>
        </p:nvSpPr>
        <p:spPr>
          <a:xfrm>
            <a:off x="1407917" y="4083468"/>
            <a:ext cx="7793005" cy="1209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ts val="3900"/>
              </a:lnSpc>
              <a:defRPr i="1">
                <a:solidFill>
                  <a:srgbClr val="282829"/>
                </a:solidFill>
                <a:latin typeface="+mj-lt"/>
                <a:ea typeface="+mj-ea"/>
                <a:cs typeface="+mj-cs"/>
                <a:sym typeface="Helvetica"/>
              </a:defRPr>
            </a:lvl1pPr>
          </a:lstStyle>
          <a:p>
            <a:pPr/>
            <a:r>
              <a:t>From Google's dominance in web search, it's fairly clear that the decision to optimize for explainability and control over search result rankings has been successful at allowing the team to iterate and improve rapidly on search ranking quality</a:t>
            </a:r>
          </a:p>
        </p:txBody>
      </p:sp>
      <p:sp>
        <p:nvSpPr>
          <p:cNvPr id="476" name="(answer from Quora, 2011)"/>
          <p:cNvSpPr txBox="1"/>
          <p:nvPr/>
        </p:nvSpPr>
        <p:spPr>
          <a:xfrm>
            <a:off x="6071941" y="5287017"/>
            <a:ext cx="7793004" cy="370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ts val="3900"/>
              </a:lnSpc>
              <a:defRPr b="1" i="1">
                <a:solidFill>
                  <a:srgbClr val="FF2600"/>
                </a:solidFill>
                <a:latin typeface="+mj-lt"/>
                <a:ea typeface="+mj-ea"/>
                <a:cs typeface="+mj-cs"/>
                <a:sym typeface="Helvetica"/>
              </a:defRPr>
            </a:lvl1pPr>
          </a:lstStyle>
          <a:p>
            <a:pPr/>
            <a:r>
              <a:t>(answer from Quora, 2011)</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0" name="LTR: real world use"/>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LTR: real world use</a:t>
            </a:r>
          </a:p>
        </p:txBody>
      </p:sp>
      <p:sp>
        <p:nvSpPr>
          <p:cNvPr id="481"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482" name="In 2015, Google introduced RankBrain, a query interpretability approach…"/>
          <p:cNvSpPr txBox="1"/>
          <p:nvPr>
            <p:ph type="body" idx="4294967295"/>
          </p:nvPr>
        </p:nvSpPr>
        <p:spPr>
          <a:xfrm>
            <a:off x="631530" y="1544531"/>
            <a:ext cx="11040724" cy="4994590"/>
          </a:xfrm>
          <a:prstGeom prst="rect">
            <a:avLst/>
          </a:prstGeom>
        </p:spPr>
        <p:txBody>
          <a:bodyPr lIns="45719" tIns="45719" rIns="45719" bIns="45719"/>
          <a:lstStyle/>
          <a:p>
            <a:pPr>
              <a:spcBef>
                <a:spcPts val="500"/>
              </a:spcBef>
              <a:defRPr sz="2400">
                <a:solidFill>
                  <a:srgbClr val="000000"/>
                </a:solidFill>
                <a:latin typeface="Arial"/>
                <a:ea typeface="Arial"/>
                <a:cs typeface="Arial"/>
                <a:sym typeface="Arial"/>
              </a:defRPr>
            </a:pPr>
            <a:r>
              <a:t>In 2015, Google introduced RankBrain, a query interpretability approach</a:t>
            </a:r>
          </a:p>
          <a:p>
            <a:pPr>
              <a:spcBef>
                <a:spcPts val="500"/>
              </a:spcBef>
              <a:defRPr sz="2400">
                <a:solidFill>
                  <a:srgbClr val="000000"/>
                </a:solidFill>
                <a:latin typeface="Arial"/>
                <a:ea typeface="Arial"/>
                <a:cs typeface="Arial"/>
                <a:sym typeface="Arial"/>
              </a:defRPr>
            </a:pPr>
          </a:p>
          <a:p>
            <a:pPr>
              <a:spcBef>
                <a:spcPts val="500"/>
              </a:spcBef>
              <a:defRPr sz="2400">
                <a:solidFill>
                  <a:srgbClr val="000000"/>
                </a:solidFill>
                <a:latin typeface="Arial"/>
                <a:ea typeface="Arial"/>
                <a:cs typeface="Arial"/>
                <a:sym typeface="Arial"/>
              </a:defRPr>
            </a:pPr>
            <a:r>
              <a:t>The 3rd important feature of Google</a:t>
            </a:r>
          </a:p>
          <a:p>
            <a:pPr>
              <a:spcBef>
                <a:spcPts val="500"/>
              </a:spcBef>
              <a:defRPr sz="2400">
                <a:solidFill>
                  <a:srgbClr val="000000"/>
                </a:solidFill>
                <a:latin typeface="Arial"/>
                <a:ea typeface="Arial"/>
                <a:cs typeface="Arial"/>
                <a:sym typeface="Arial"/>
              </a:defRPr>
            </a:pPr>
          </a:p>
          <a:p>
            <a:pPr>
              <a:spcBef>
                <a:spcPts val="500"/>
              </a:spcBef>
              <a:defRPr sz="2400">
                <a:solidFill>
                  <a:srgbClr val="000000"/>
                </a:solidFill>
                <a:latin typeface="Arial"/>
                <a:ea typeface="Arial"/>
                <a:cs typeface="Arial"/>
                <a:sym typeface="Arial"/>
              </a:defRPr>
            </a:pPr>
            <a:r>
              <a:t>Guessing game of what ambiguous queries mean</a:t>
            </a:r>
          </a:p>
          <a:p>
            <a:pPr lvl="1" marL="800100" indent="-342900">
              <a:spcBef>
                <a:spcPts val="500"/>
              </a:spcBef>
              <a:buChar char="•"/>
              <a:defRPr sz="2400">
                <a:solidFill>
                  <a:srgbClr val="000000"/>
                </a:solidFill>
                <a:latin typeface="Arial"/>
                <a:ea typeface="Arial"/>
                <a:cs typeface="Arial"/>
                <a:sym typeface="Arial"/>
              </a:defRPr>
            </a:pPr>
            <a:r>
              <a:t>Human: 70%</a:t>
            </a:r>
          </a:p>
          <a:p>
            <a:pPr lvl="1" marL="800100" indent="-342900">
              <a:spcBef>
                <a:spcPts val="500"/>
              </a:spcBef>
              <a:buChar char="•"/>
              <a:defRPr sz="2400">
                <a:solidFill>
                  <a:srgbClr val="000000"/>
                </a:solidFill>
                <a:latin typeface="Arial"/>
                <a:ea typeface="Arial"/>
                <a:cs typeface="Arial"/>
                <a:sym typeface="Arial"/>
              </a:defRPr>
            </a:pPr>
            <a:r>
              <a:t>RankBrain: 80%</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6" name="Optimizing CTR for industry search engine"/>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Optimizing CTR for industry search engine</a:t>
            </a:r>
          </a:p>
        </p:txBody>
      </p:sp>
      <p:sp>
        <p:nvSpPr>
          <p:cNvPr id="487"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pic>
        <p:nvPicPr>
          <p:cNvPr id="488" name="Image" descr="Image"/>
          <p:cNvPicPr>
            <a:picLocks noChangeAspect="1"/>
          </p:cNvPicPr>
          <p:nvPr/>
        </p:nvPicPr>
        <p:blipFill>
          <a:blip r:embed="rId3">
            <a:extLst/>
          </a:blip>
          <a:stretch>
            <a:fillRect/>
          </a:stretch>
        </p:blipFill>
        <p:spPr>
          <a:xfrm>
            <a:off x="1445448" y="1439452"/>
            <a:ext cx="5673545" cy="4180919"/>
          </a:xfrm>
          <a:prstGeom prst="rect">
            <a:avLst/>
          </a:prstGeom>
          <a:ln w="12700">
            <a:miter lim="400000"/>
          </a:ln>
        </p:spPr>
      </p:pic>
      <p:pic>
        <p:nvPicPr>
          <p:cNvPr id="489" name="Image" descr="Image"/>
          <p:cNvPicPr>
            <a:picLocks noChangeAspect="1"/>
          </p:cNvPicPr>
          <p:nvPr/>
        </p:nvPicPr>
        <p:blipFill>
          <a:blip r:embed="rId4">
            <a:extLst/>
          </a:blip>
          <a:stretch>
            <a:fillRect/>
          </a:stretch>
        </p:blipFill>
        <p:spPr>
          <a:xfrm>
            <a:off x="7775222" y="4440903"/>
            <a:ext cx="1107454" cy="1107454"/>
          </a:xfrm>
          <a:prstGeom prst="rect">
            <a:avLst/>
          </a:prstGeom>
          <a:ln w="12700">
            <a:miter lim="400000"/>
          </a:ln>
        </p:spPr>
      </p:pic>
      <p:sp>
        <p:nvSpPr>
          <p:cNvPr id="490" name="Boss: I have all the user click logs (3 million records) for the last year, implement an algorithm for improving the click through rate for the next quarter"/>
          <p:cNvSpPr txBox="1"/>
          <p:nvPr/>
        </p:nvSpPr>
        <p:spPr>
          <a:xfrm>
            <a:off x="7433840" y="2016078"/>
            <a:ext cx="3895081" cy="14174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latin typeface="Arial"/>
                <a:ea typeface="Arial"/>
                <a:cs typeface="Arial"/>
                <a:sym typeface="Arial"/>
              </a:defRPr>
            </a:pPr>
            <a:r>
              <a:rPr b="1"/>
              <a:t>Boss</a:t>
            </a:r>
            <a:r>
              <a:t>: I have all the </a:t>
            </a:r>
            <a:r>
              <a:rPr b="1">
                <a:solidFill>
                  <a:srgbClr val="FF2600"/>
                </a:solidFill>
              </a:rPr>
              <a:t>user click logs</a:t>
            </a:r>
            <a:r>
              <a:t> (3 million records) for the last year, implement an algorithm for improving the click through rate for the next quarter</a:t>
            </a:r>
          </a:p>
        </p:txBody>
      </p:sp>
      <p:pic>
        <p:nvPicPr>
          <p:cNvPr id="491" name="Image" descr="Image"/>
          <p:cNvPicPr>
            <a:picLocks noChangeAspect="1"/>
          </p:cNvPicPr>
          <p:nvPr/>
        </p:nvPicPr>
        <p:blipFill>
          <a:blip r:embed="rId5">
            <a:extLst/>
          </a:blip>
          <a:stretch>
            <a:fillRect/>
          </a:stretch>
        </p:blipFill>
        <p:spPr>
          <a:xfrm>
            <a:off x="9135577" y="4263530"/>
            <a:ext cx="491608" cy="860313"/>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5" name="Web search: how clicks happen"/>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Web search: how clicks happen</a:t>
            </a:r>
          </a:p>
        </p:txBody>
      </p:sp>
      <p:sp>
        <p:nvSpPr>
          <p:cNvPr id="496"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pic>
        <p:nvPicPr>
          <p:cNvPr id="497" name="Image" descr="Image"/>
          <p:cNvPicPr>
            <a:picLocks noChangeAspect="1"/>
          </p:cNvPicPr>
          <p:nvPr/>
        </p:nvPicPr>
        <p:blipFill>
          <a:blip r:embed="rId3">
            <a:extLst/>
          </a:blip>
          <a:stretch>
            <a:fillRect/>
          </a:stretch>
        </p:blipFill>
        <p:spPr>
          <a:xfrm>
            <a:off x="899986" y="1398339"/>
            <a:ext cx="9159281" cy="5037177"/>
          </a:xfrm>
          <a:prstGeom prst="rect">
            <a:avLst/>
          </a:prstGeom>
          <a:ln w="12700">
            <a:miter lim="400000"/>
          </a:ln>
        </p:spPr>
      </p:pic>
      <p:sp>
        <p:nvSpPr>
          <p:cNvPr id="498" name="Rectangle"/>
          <p:cNvSpPr/>
          <p:nvPr/>
        </p:nvSpPr>
        <p:spPr>
          <a:xfrm>
            <a:off x="7162536" y="1463022"/>
            <a:ext cx="3215210" cy="5186182"/>
          </a:xfrm>
          <a:prstGeom prst="rect">
            <a:avLst/>
          </a:prstGeom>
          <a:solidFill>
            <a:srgbClr val="FFFFFF"/>
          </a:solidFill>
          <a:ln w="12700">
            <a:miter lim="400000"/>
          </a:ln>
        </p:spPr>
        <p:txBody>
          <a:bodyPr lIns="45718" tIns="45718" rIns="45718" bIns="45718" anchor="ctr"/>
          <a:lstStyle/>
          <a:p>
            <a:pPr/>
          </a:p>
        </p:txBody>
      </p:sp>
      <p:sp>
        <p:nvSpPr>
          <p:cNvPr id="499" name="query = “CIKM” (year = 2009)"/>
          <p:cNvSpPr txBox="1"/>
          <p:nvPr/>
        </p:nvSpPr>
        <p:spPr>
          <a:xfrm>
            <a:off x="7781149" y="1591230"/>
            <a:ext cx="2722188" cy="114014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spcBef>
                <a:spcPts val="500"/>
              </a:spcBef>
              <a:defRPr sz="2400">
                <a:solidFill>
                  <a:srgbClr val="000000"/>
                </a:solidFill>
                <a:latin typeface="Arial"/>
                <a:ea typeface="Arial"/>
                <a:cs typeface="Arial"/>
                <a:sym typeface="Arial"/>
              </a:defRPr>
            </a:lvl1pPr>
          </a:lstStyle>
          <a:p>
            <a:pPr/>
            <a:r>
              <a:t>query = “CIKM” (year = 2009)</a:t>
            </a:r>
          </a:p>
        </p:txBody>
      </p:sp>
      <p:sp>
        <p:nvSpPr>
          <p:cNvPr id="500" name="Which websites are most clicked?"/>
          <p:cNvSpPr txBox="1"/>
          <p:nvPr/>
        </p:nvSpPr>
        <p:spPr>
          <a:xfrm>
            <a:off x="7781149" y="3009957"/>
            <a:ext cx="2722188" cy="114014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spcBef>
                <a:spcPts val="500"/>
              </a:spcBef>
              <a:defRPr b="1" sz="2400">
                <a:solidFill>
                  <a:srgbClr val="FF2600"/>
                </a:solidFill>
                <a:latin typeface="Arial"/>
                <a:ea typeface="Arial"/>
                <a:cs typeface="Arial"/>
                <a:sym typeface="Arial"/>
              </a:defRPr>
            </a:lvl1pPr>
          </a:lstStyle>
          <a:p>
            <a:pPr/>
            <a:r>
              <a:t>Which websites are most clicked?</a:t>
            </a:r>
          </a:p>
        </p:txBody>
      </p:sp>
      <p:sp>
        <p:nvSpPr>
          <p:cNvPr id="501" name="Relevance…"/>
          <p:cNvSpPr txBox="1"/>
          <p:nvPr/>
        </p:nvSpPr>
        <p:spPr>
          <a:xfrm>
            <a:off x="7781149" y="4123968"/>
            <a:ext cx="2722188" cy="225151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40631" indent="-240631">
              <a:spcBef>
                <a:spcPts val="500"/>
              </a:spcBef>
              <a:buSzPct val="100000"/>
              <a:buChar char="•"/>
              <a:defRPr sz="2400">
                <a:solidFill>
                  <a:srgbClr val="000000"/>
                </a:solidFill>
                <a:latin typeface="Arial"/>
                <a:ea typeface="Arial"/>
                <a:cs typeface="Arial"/>
                <a:sym typeface="Arial"/>
              </a:defRPr>
            </a:pPr>
            <a:r>
              <a:t>Relevance</a:t>
            </a:r>
          </a:p>
          <a:p>
            <a:pPr marL="240631" indent="-240631">
              <a:spcBef>
                <a:spcPts val="500"/>
              </a:spcBef>
              <a:buSzPct val="100000"/>
              <a:buChar char="•"/>
              <a:defRPr sz="2400">
                <a:solidFill>
                  <a:srgbClr val="000000"/>
                </a:solidFill>
                <a:latin typeface="Arial"/>
                <a:ea typeface="Arial"/>
                <a:cs typeface="Arial"/>
                <a:sym typeface="Arial"/>
              </a:defRPr>
            </a:pPr>
            <a:r>
              <a:t>Context (location, time)</a:t>
            </a:r>
          </a:p>
          <a:p>
            <a:pPr marL="240631" indent="-240631">
              <a:spcBef>
                <a:spcPts val="500"/>
              </a:spcBef>
              <a:buSzPct val="100000"/>
              <a:buChar char="•"/>
              <a:defRPr sz="2400">
                <a:solidFill>
                  <a:srgbClr val="000000"/>
                </a:solidFill>
                <a:latin typeface="Arial"/>
                <a:ea typeface="Arial"/>
                <a:cs typeface="Arial"/>
                <a:sym typeface="Arial"/>
              </a:defRPr>
            </a:pPr>
            <a:r>
              <a:t>Personalization</a:t>
            </a:r>
          </a:p>
          <a:p>
            <a:pPr marL="240631" indent="-240631">
              <a:spcBef>
                <a:spcPts val="500"/>
              </a:spcBef>
              <a:buSzPct val="100000"/>
              <a:buChar char="•"/>
              <a:defRPr sz="2400">
                <a:solidFill>
                  <a:srgbClr val="000000"/>
                </a:solidFill>
                <a:latin typeface="Arial"/>
                <a:ea typeface="Arial"/>
                <a:cs typeface="Arial"/>
                <a:sym typeface="Arial"/>
              </a:defRPr>
            </a:pPr>
            <a:r>
              <a:t>Other bias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0" presetID="1" grpId="1" fill="hold">
                                  <p:stCondLst>
                                    <p:cond delay="0"/>
                                  </p:stCondLst>
                                  <p:iterate type="el" backwards="0">
                                    <p:tmAbs val="0"/>
                                  </p:iterate>
                                  <p:childTnLst>
                                    <p:set>
                                      <p:cBhvr>
                                        <p:cTn id="6" fill="hold">
                                          <p:stCondLst>
                                            <p:cond delay="0"/>
                                          </p:stCondLst>
                                        </p:cTn>
                                        <p:tgtEl>
                                          <p:spTgt spid="500"/>
                                        </p:tgtEl>
                                        <p:attrNameLst>
                                          <p:attrName>style.visibility</p:attrName>
                                        </p:attrNameLst>
                                      </p:cBhvr>
                                      <p:to>
                                        <p:strVal val="hidden"/>
                                      </p:to>
                                    </p:set>
                                  </p:childTnLst>
                                </p:cTn>
                              </p:par>
                            </p:childTnLst>
                          </p:cTn>
                        </p:par>
                        <p:par>
                          <p:cTn id="7" fill="hold">
                            <p:stCondLst>
                              <p:cond delay="0"/>
                            </p:stCondLst>
                            <p:childTnLst>
                              <p:par>
                                <p:cTn id="8" presetClass="exit" nodeType="afterEffect" presetSubtype="0" presetID="1" grpId="2" fill="hold">
                                  <p:stCondLst>
                                    <p:cond delay="0"/>
                                  </p:stCondLst>
                                  <p:iterate type="el" backwards="0">
                                    <p:tmAbs val="0"/>
                                  </p:iterate>
                                  <p:childTnLst>
                                    <p:set>
                                      <p:cBhvr>
                                        <p:cTn id="9" fill="hold">
                                          <p:stCondLst>
                                            <p:cond delay="0"/>
                                          </p:stCondLst>
                                        </p:cTn>
                                        <p:tgtEl>
                                          <p:spTgt spid="498"/>
                                        </p:tgtEl>
                                        <p:attrNameLst>
                                          <p:attrName>style.visibility</p:attrName>
                                        </p:attrNameLst>
                                      </p:cBhvr>
                                      <p:to>
                                        <p:strVal val="hidden"/>
                                      </p:to>
                                    </p:set>
                                  </p:childTnLst>
                                </p:cTn>
                              </p:par>
                            </p:childTnLst>
                          </p:cTn>
                        </p:par>
                        <p:par>
                          <p:cTn id="10" fill="hold">
                            <p:stCondLst>
                              <p:cond delay="0"/>
                            </p:stCondLst>
                            <p:childTnLst>
                              <p:par>
                                <p:cTn id="11" presetClass="exit" nodeType="afterEffect" presetSubtype="0" presetID="1" grpId="3" fill="hold">
                                  <p:stCondLst>
                                    <p:cond delay="0"/>
                                  </p:stCondLst>
                                  <p:iterate type="el" backwards="0">
                                    <p:tmAbs val="0"/>
                                  </p:iterate>
                                  <p:childTnLst>
                                    <p:set>
                                      <p:cBhvr>
                                        <p:cTn id="12" fill="hold">
                                          <p:stCondLst>
                                            <p:cond delay="0"/>
                                          </p:stCondLst>
                                        </p:cTn>
                                        <p:tgtEl>
                                          <p:spTgt spid="499"/>
                                        </p:tgtEl>
                                        <p:attrNameLst>
                                          <p:attrName>style.visibility</p:attrName>
                                        </p:attrNameLst>
                                      </p:cBhvr>
                                      <p:to>
                                        <p:strVal val="hidden"/>
                                      </p:to>
                                    </p:set>
                                  </p:childTnLst>
                                </p:cTn>
                              </p:par>
                            </p:childTnLst>
                          </p:cTn>
                        </p:par>
                        <p:par>
                          <p:cTn id="13" fill="hold">
                            <p:stCondLst>
                              <p:cond delay="0"/>
                            </p:stCondLst>
                            <p:childTnLst>
                              <p:par>
                                <p:cTn id="14" presetClass="exit" nodeType="afterEffect" presetSubtype="0" presetID="1" grpId="4" fill="hold">
                                  <p:stCondLst>
                                    <p:cond delay="0"/>
                                  </p:stCondLst>
                                  <p:iterate type="el" backwards="0">
                                    <p:tmAbs val="0"/>
                                  </p:iterate>
                                  <p:childTnLst>
                                    <p:set>
                                      <p:cBhvr>
                                        <p:cTn id="15" fill="hold">
                                          <p:stCondLst>
                                            <p:cond delay="0"/>
                                          </p:stCondLst>
                                        </p:cTn>
                                        <p:tgtEl>
                                          <p:spTgt spid="50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1" grpId="4"/>
      <p:bldP build="whole" bldLvl="1" animBg="1" rev="0" advAuto="0" spid="499" grpId="3"/>
      <p:bldP build="whole" bldLvl="1" animBg="1" rev="0" advAuto="0" spid="498" grpId="2"/>
      <p:bldP build="whole" bldLvl="1" animBg="1" rev="0" advAuto="0" spid="500" grpId="1"/>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5" name="User clicks as implicit feedback"/>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User clicks as implicit feedback</a:t>
            </a:r>
          </a:p>
        </p:txBody>
      </p:sp>
      <p:sp>
        <p:nvSpPr>
          <p:cNvPr id="506"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507" name="User clicks != explicit relevance judgment…"/>
          <p:cNvSpPr txBox="1"/>
          <p:nvPr>
            <p:ph type="body" idx="4294967295"/>
          </p:nvPr>
        </p:nvSpPr>
        <p:spPr>
          <a:xfrm>
            <a:off x="631530" y="1544531"/>
            <a:ext cx="11040724" cy="4994590"/>
          </a:xfrm>
          <a:prstGeom prst="rect">
            <a:avLst/>
          </a:prstGeom>
        </p:spPr>
        <p:txBody>
          <a:bodyPr lIns="45719" tIns="45719" rIns="45719" bIns="45719"/>
          <a:lstStyle/>
          <a:p>
            <a:pPr>
              <a:spcBef>
                <a:spcPts val="500"/>
              </a:spcBef>
              <a:defRPr sz="2400">
                <a:solidFill>
                  <a:srgbClr val="000000"/>
                </a:solidFill>
                <a:latin typeface="Arial"/>
                <a:ea typeface="Arial"/>
                <a:cs typeface="Arial"/>
                <a:sym typeface="Arial"/>
              </a:defRPr>
            </a:pPr>
            <a:r>
              <a:t>User clicks != explicit relevance judgment</a:t>
            </a:r>
          </a:p>
          <a:p>
            <a:pPr lvl="1" marL="800100" indent="-342900">
              <a:spcBef>
                <a:spcPts val="500"/>
              </a:spcBef>
              <a:buChar char="•"/>
              <a:defRPr sz="2400">
                <a:solidFill>
                  <a:srgbClr val="000000"/>
                </a:solidFill>
                <a:latin typeface="Arial"/>
                <a:ea typeface="Arial"/>
                <a:cs typeface="Arial"/>
                <a:sym typeface="Arial"/>
              </a:defRPr>
            </a:pPr>
            <a:r>
              <a:t>Position bias</a:t>
            </a:r>
          </a:p>
          <a:p>
            <a:pPr lvl="1" marL="800100" indent="-342900">
              <a:spcBef>
                <a:spcPts val="500"/>
              </a:spcBef>
              <a:buChar char="•"/>
              <a:defRPr sz="2400">
                <a:solidFill>
                  <a:srgbClr val="000000"/>
                </a:solidFill>
                <a:latin typeface="Arial"/>
                <a:ea typeface="Arial"/>
                <a:cs typeface="Arial"/>
                <a:sym typeface="Arial"/>
              </a:defRPr>
            </a:pPr>
            <a:r>
              <a:t>Exploratory search: clicks on A, not click on B does not always mean A is more relevant than B</a:t>
            </a:r>
          </a:p>
          <a:p>
            <a:pPr lvl="1" marL="800100" indent="-342900">
              <a:spcBef>
                <a:spcPts val="500"/>
              </a:spcBef>
              <a:buChar char="•"/>
              <a:defRPr sz="2400">
                <a:solidFill>
                  <a:srgbClr val="000000"/>
                </a:solidFill>
                <a:latin typeface="Arial"/>
                <a:ea typeface="Arial"/>
                <a:cs typeface="Arial"/>
                <a:sym typeface="Arial"/>
              </a:defRPr>
            </a:pPr>
            <a:r>
              <a:t>Clicks are inconsistent</a:t>
            </a:r>
          </a:p>
          <a:p>
            <a:pPr lvl="1" marL="800100" indent="-342900">
              <a:spcBef>
                <a:spcPts val="500"/>
              </a:spcBef>
              <a:buChar char="•"/>
              <a:defRPr sz="2400">
                <a:solidFill>
                  <a:srgbClr val="000000"/>
                </a:solidFill>
                <a:latin typeface="Arial"/>
                <a:ea typeface="Arial"/>
                <a:cs typeface="Arial"/>
                <a:sym typeface="Arial"/>
              </a:defRPr>
            </a:pPr>
          </a:p>
          <a:p>
            <a:pPr>
              <a:spcBef>
                <a:spcPts val="500"/>
              </a:spcBef>
              <a:defRPr sz="2400">
                <a:solidFill>
                  <a:srgbClr val="000000"/>
                </a:solidFill>
                <a:latin typeface="Arial"/>
                <a:ea typeface="Arial"/>
                <a:cs typeface="Arial"/>
                <a:sym typeface="Arial"/>
              </a:defRPr>
            </a:pPr>
            <a:r>
              <a:t>User clicks ~ noisy relevance feedback</a:t>
            </a:r>
          </a:p>
          <a:p>
            <a:pPr lvl="1" marL="800100" indent="-342900">
              <a:spcBef>
                <a:spcPts val="500"/>
              </a:spcBef>
              <a:buChar char="•"/>
              <a:defRPr sz="2400">
                <a:solidFill>
                  <a:srgbClr val="000000"/>
                </a:solidFill>
                <a:latin typeface="Arial"/>
                <a:ea typeface="Arial"/>
                <a:cs typeface="Arial"/>
                <a:sym typeface="Arial"/>
              </a:defRPr>
            </a:pPr>
            <a:r>
              <a:t>Debias the feedback</a:t>
            </a:r>
          </a:p>
          <a:p>
            <a:pPr lvl="1" marL="800100" indent="-342900">
              <a:spcBef>
                <a:spcPts val="500"/>
              </a:spcBef>
              <a:buChar char="•"/>
              <a:defRPr sz="2400">
                <a:solidFill>
                  <a:srgbClr val="000000"/>
                </a:solidFill>
                <a:latin typeface="Arial"/>
                <a:ea typeface="Arial"/>
                <a:cs typeface="Arial"/>
                <a:sym typeface="Arial"/>
              </a:defRPr>
            </a:pPr>
            <a:r>
              <a:t>Processing user clicks for better quality</a:t>
            </a:r>
          </a:p>
          <a:p>
            <a:pPr lvl="1" marL="800100" indent="-342900">
              <a:spcBef>
                <a:spcPts val="500"/>
              </a:spcBef>
              <a:buChar char="•"/>
              <a:defRPr sz="2400">
                <a:solidFill>
                  <a:srgbClr val="000000"/>
                </a:solidFill>
                <a:latin typeface="Arial"/>
                <a:ea typeface="Arial"/>
                <a:cs typeface="Arial"/>
                <a:sym typeface="Arial"/>
              </a:defRPr>
            </a:pPr>
            <a:r>
              <a:t>Using comparative user feedback</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1" name="Position bias"/>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Position bias</a:t>
            </a:r>
          </a:p>
        </p:txBody>
      </p:sp>
      <p:sp>
        <p:nvSpPr>
          <p:cNvPr id="512"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513" name="Users always click higher ranked items, regardless of their (relative) relevance"/>
          <p:cNvSpPr txBox="1"/>
          <p:nvPr>
            <p:ph type="body" idx="4294967295"/>
          </p:nvPr>
        </p:nvSpPr>
        <p:spPr>
          <a:xfrm>
            <a:off x="631530" y="1544531"/>
            <a:ext cx="11040724" cy="4994590"/>
          </a:xfrm>
          <a:prstGeom prst="rect">
            <a:avLst/>
          </a:prstGeom>
        </p:spPr>
        <p:txBody>
          <a:bodyPr lIns="45719" tIns="45719" rIns="45719" bIns="45719"/>
          <a:lstStyle>
            <a:lvl1pPr>
              <a:spcBef>
                <a:spcPts val="500"/>
              </a:spcBef>
              <a:defRPr sz="2400">
                <a:solidFill>
                  <a:srgbClr val="000000"/>
                </a:solidFill>
                <a:latin typeface="Arial"/>
                <a:ea typeface="Arial"/>
                <a:cs typeface="Arial"/>
                <a:sym typeface="Arial"/>
              </a:defRPr>
            </a:lvl1pPr>
          </a:lstStyle>
          <a:p>
            <a:pPr/>
            <a:r>
              <a:t>Users always click higher ranked items, regardless of their (relative) relevance</a:t>
            </a:r>
          </a:p>
        </p:txBody>
      </p:sp>
      <p:pic>
        <p:nvPicPr>
          <p:cNvPr id="514" name="Image" descr="Image"/>
          <p:cNvPicPr>
            <a:picLocks noChangeAspect="1"/>
          </p:cNvPicPr>
          <p:nvPr/>
        </p:nvPicPr>
        <p:blipFill>
          <a:blip r:embed="rId3">
            <a:extLst/>
          </a:blip>
          <a:stretch>
            <a:fillRect/>
          </a:stretch>
        </p:blipFill>
        <p:spPr>
          <a:xfrm>
            <a:off x="1583113" y="2011323"/>
            <a:ext cx="7145642" cy="4297679"/>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8" name="Position bias modeling"/>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Position bias modeling</a:t>
            </a:r>
          </a:p>
        </p:txBody>
      </p:sp>
      <p:sp>
        <p:nvSpPr>
          <p:cNvPr id="519"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520" name="Hypothesis testing on user click models:"/>
          <p:cNvSpPr txBox="1"/>
          <p:nvPr>
            <p:ph type="body" sz="quarter" idx="4294967295"/>
          </p:nvPr>
        </p:nvSpPr>
        <p:spPr>
          <a:xfrm>
            <a:off x="631530" y="1544531"/>
            <a:ext cx="10061431" cy="1059571"/>
          </a:xfrm>
          <a:prstGeom prst="rect">
            <a:avLst/>
          </a:prstGeom>
        </p:spPr>
        <p:txBody>
          <a:bodyPr lIns="45719" tIns="45719" rIns="45719" bIns="45719"/>
          <a:lstStyle>
            <a:lvl1pPr>
              <a:spcBef>
                <a:spcPts val="500"/>
              </a:spcBef>
              <a:defRPr sz="2400">
                <a:solidFill>
                  <a:srgbClr val="000000"/>
                </a:solidFill>
                <a:latin typeface="Arial"/>
                <a:ea typeface="Arial"/>
                <a:cs typeface="Arial"/>
                <a:sym typeface="Arial"/>
              </a:defRPr>
            </a:lvl1pPr>
          </a:lstStyle>
          <a:p>
            <a:pPr/>
            <a:r>
              <a:t>Hypothesis testing on user click models:</a:t>
            </a:r>
          </a:p>
        </p:txBody>
      </p:sp>
      <p:sp>
        <p:nvSpPr>
          <p:cNvPr id="521" name="Hypothesis 1: Click probability is independent of position"/>
          <p:cNvSpPr txBox="1"/>
          <p:nvPr/>
        </p:nvSpPr>
        <p:spPr>
          <a:xfrm>
            <a:off x="914252" y="2204082"/>
            <a:ext cx="8627309" cy="105957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spcBef>
                <a:spcPts val="500"/>
              </a:spcBef>
              <a:defRPr sz="2400">
                <a:solidFill>
                  <a:srgbClr val="000000"/>
                </a:solidFill>
                <a:latin typeface="Arial"/>
                <a:ea typeface="Arial"/>
                <a:cs typeface="Arial"/>
                <a:sym typeface="Arial"/>
              </a:defRPr>
            </a:pPr>
            <a:r>
              <a:rPr b="1" i="1"/>
              <a:t>Hypothesis 1</a:t>
            </a:r>
            <a:r>
              <a:t>: Click probability is independent of position</a:t>
            </a:r>
          </a:p>
        </p:txBody>
      </p:sp>
      <p:sp>
        <p:nvSpPr>
          <p:cNvPr id="522" name="Hypothesis 2: Click probability is a mixture model"/>
          <p:cNvSpPr txBox="1"/>
          <p:nvPr/>
        </p:nvSpPr>
        <p:spPr>
          <a:xfrm>
            <a:off x="914252" y="3195517"/>
            <a:ext cx="8627309" cy="105957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spcBef>
                <a:spcPts val="500"/>
              </a:spcBef>
              <a:defRPr sz="2400">
                <a:solidFill>
                  <a:srgbClr val="000000"/>
                </a:solidFill>
                <a:latin typeface="Arial"/>
                <a:ea typeface="Arial"/>
                <a:cs typeface="Arial"/>
                <a:sym typeface="Arial"/>
              </a:defRPr>
            </a:pPr>
            <a:r>
              <a:rPr b="1" i="1"/>
              <a:t>Hypothesis 2</a:t>
            </a:r>
            <a:r>
              <a:t>: Click probability is a mixture model</a:t>
            </a:r>
          </a:p>
        </p:txBody>
      </p:sp>
      <p:sp>
        <p:nvSpPr>
          <p:cNvPr id="523" name="Hypothesis 3: Click probability follows a cascade model"/>
          <p:cNvSpPr txBox="1"/>
          <p:nvPr/>
        </p:nvSpPr>
        <p:spPr>
          <a:xfrm>
            <a:off x="914252" y="4480644"/>
            <a:ext cx="8627309" cy="105957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spcBef>
                <a:spcPts val="500"/>
              </a:spcBef>
              <a:defRPr sz="2400">
                <a:solidFill>
                  <a:srgbClr val="000000"/>
                </a:solidFill>
                <a:latin typeface="Arial"/>
                <a:ea typeface="Arial"/>
                <a:cs typeface="Arial"/>
                <a:sym typeface="Arial"/>
              </a:defRPr>
            </a:pPr>
            <a:r>
              <a:rPr b="1" i="1"/>
              <a:t>Hypothesis 3</a:t>
            </a:r>
            <a:r>
              <a:t>: Click probability follows a cascade model</a:t>
            </a:r>
          </a:p>
        </p:txBody>
      </p:sp>
      <p:pic>
        <p:nvPicPr>
          <p:cNvPr id="524" name="Image" descr="Image"/>
          <p:cNvPicPr>
            <a:picLocks noChangeAspect="1"/>
          </p:cNvPicPr>
          <p:nvPr/>
        </p:nvPicPr>
        <p:blipFill>
          <a:blip r:embed="rId3">
            <a:extLst/>
          </a:blip>
          <a:stretch>
            <a:fillRect/>
          </a:stretch>
        </p:blipFill>
        <p:spPr>
          <a:xfrm>
            <a:off x="4818242" y="2760076"/>
            <a:ext cx="2070101" cy="444501"/>
          </a:xfrm>
          <a:prstGeom prst="rect">
            <a:avLst/>
          </a:prstGeom>
          <a:ln w="12700">
            <a:miter lim="400000"/>
          </a:ln>
        </p:spPr>
      </p:pic>
      <p:pic>
        <p:nvPicPr>
          <p:cNvPr id="525" name="Image" descr="Image"/>
          <p:cNvPicPr>
            <a:picLocks noChangeAspect="1"/>
          </p:cNvPicPr>
          <p:nvPr/>
        </p:nvPicPr>
        <p:blipFill>
          <a:blip r:embed="rId4">
            <a:extLst/>
          </a:blip>
          <a:stretch>
            <a:fillRect/>
          </a:stretch>
        </p:blipFill>
        <p:spPr>
          <a:xfrm>
            <a:off x="4339919" y="3788729"/>
            <a:ext cx="3073401" cy="558801"/>
          </a:xfrm>
          <a:prstGeom prst="rect">
            <a:avLst/>
          </a:prstGeom>
          <a:ln w="12700">
            <a:miter lim="400000"/>
          </a:ln>
        </p:spPr>
      </p:pic>
      <p:pic>
        <p:nvPicPr>
          <p:cNvPr id="526" name="Image" descr="Image"/>
          <p:cNvPicPr>
            <a:picLocks noChangeAspect="1"/>
          </p:cNvPicPr>
          <p:nvPr/>
        </p:nvPicPr>
        <p:blipFill>
          <a:blip r:embed="rId5">
            <a:extLst/>
          </a:blip>
          <a:stretch>
            <a:fillRect/>
          </a:stretch>
        </p:blipFill>
        <p:spPr>
          <a:xfrm>
            <a:off x="4256944" y="4977779"/>
            <a:ext cx="3493168" cy="912732"/>
          </a:xfrm>
          <a:prstGeom prst="rect">
            <a:avLst/>
          </a:prstGeom>
          <a:ln w="12700">
            <a:miter lim="400000"/>
          </a:ln>
        </p:spPr>
      </p:pic>
      <p:sp>
        <p:nvSpPr>
          <p:cNvPr id="527" name="Craswell et al. An Experimental Comparison of Click Position-Bias Models. WSDM 2008"/>
          <p:cNvSpPr txBox="1"/>
          <p:nvPr/>
        </p:nvSpPr>
        <p:spPr>
          <a:xfrm>
            <a:off x="365577" y="6021349"/>
            <a:ext cx="10975431" cy="4124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ts val="4000"/>
              </a:lnSpc>
              <a:defRPr i="1" sz="2200">
                <a:solidFill>
                  <a:srgbClr val="000000"/>
                </a:solidFill>
                <a:latin typeface="Arial"/>
                <a:ea typeface="Arial"/>
                <a:cs typeface="Arial"/>
                <a:sym typeface="Arial"/>
              </a:defRPr>
            </a:pPr>
            <a:r>
              <a:rPr i="0"/>
              <a:t>Craswell et al</a:t>
            </a:r>
            <a:r>
              <a:t>. An Experimental Comparison of Click Position-Bias Models. </a:t>
            </a:r>
            <a:r>
              <a:rPr i="0"/>
              <a:t>WSDM 2008</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The disadvantage of retrieval models"/>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The disadvantage of retrieval models</a:t>
            </a:r>
          </a:p>
        </p:txBody>
      </p:sp>
      <p:sp>
        <p:nvSpPr>
          <p:cNvPr id="82" name="Slide Number"/>
          <p:cNvSpPr txBox="1"/>
          <p:nvPr>
            <p:ph type="sldNum" sz="quarter" idx="4294967295"/>
          </p:nvPr>
        </p:nvSpPr>
        <p:spPr>
          <a:xfrm>
            <a:off x="10857975" y="6049983"/>
            <a:ext cx="225402"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83" name="Cannot adapt to users’ fine-grained intents…"/>
          <p:cNvSpPr txBox="1"/>
          <p:nvPr>
            <p:ph type="body" idx="4294967295"/>
          </p:nvPr>
        </p:nvSpPr>
        <p:spPr>
          <a:xfrm>
            <a:off x="631530" y="1544531"/>
            <a:ext cx="11040724" cy="4994590"/>
          </a:xfrm>
          <a:prstGeom prst="rect">
            <a:avLst/>
          </a:prstGeom>
        </p:spPr>
        <p:txBody>
          <a:bodyPr lIns="45719" tIns="45719" rIns="45719" bIns="45719"/>
          <a:lstStyle/>
          <a:p>
            <a:pPr>
              <a:spcBef>
                <a:spcPts val="500"/>
              </a:spcBef>
              <a:defRPr sz="2400">
                <a:solidFill>
                  <a:srgbClr val="000000"/>
                </a:solidFill>
                <a:latin typeface="Arial"/>
                <a:ea typeface="Arial"/>
                <a:cs typeface="Arial"/>
                <a:sym typeface="Arial"/>
              </a:defRPr>
            </a:pPr>
            <a:r>
              <a:t>Cannot adapt to users’ fine-grained intents</a:t>
            </a:r>
          </a:p>
          <a:p>
            <a:pPr lvl="1" marL="800100" indent="-342900">
              <a:spcBef>
                <a:spcPts val="500"/>
              </a:spcBef>
              <a:buChar char="•"/>
              <a:defRPr sz="2400">
                <a:solidFill>
                  <a:srgbClr val="000000"/>
                </a:solidFill>
                <a:latin typeface="Arial"/>
                <a:ea typeface="Arial"/>
                <a:cs typeface="Arial"/>
                <a:sym typeface="Arial"/>
              </a:defRPr>
            </a:pPr>
            <a:r>
              <a:t>e.g., adapting to certain context (location, demographic information)</a:t>
            </a:r>
          </a:p>
          <a:p>
            <a:pPr lvl="1" marL="800100" indent="-342900">
              <a:spcBef>
                <a:spcPts val="500"/>
              </a:spcBef>
              <a:buChar char="•"/>
              <a:defRPr sz="2400">
                <a:solidFill>
                  <a:srgbClr val="000000"/>
                </a:solidFill>
                <a:latin typeface="Arial"/>
                <a:ea typeface="Arial"/>
                <a:cs typeface="Arial"/>
                <a:sym typeface="Arial"/>
              </a:defRPr>
            </a:pPr>
            <a:r>
              <a:t>no personalization</a:t>
            </a:r>
          </a:p>
          <a:p>
            <a:pPr>
              <a:spcBef>
                <a:spcPts val="500"/>
              </a:spcBef>
              <a:defRPr sz="2400">
                <a:solidFill>
                  <a:srgbClr val="000000"/>
                </a:solidFill>
                <a:latin typeface="Arial"/>
                <a:ea typeface="Arial"/>
                <a:cs typeface="Arial"/>
                <a:sym typeface="Arial"/>
              </a:defRPr>
            </a:pPr>
            <a:r>
              <a:t>Cannot naturally leverage the massive amount of user feedback signals</a:t>
            </a:r>
          </a:p>
          <a:p>
            <a:pPr>
              <a:spcBef>
                <a:spcPts val="500"/>
              </a:spcBef>
              <a:defRPr sz="2400">
                <a:solidFill>
                  <a:srgbClr val="000000"/>
                </a:solidFill>
                <a:latin typeface="Arial"/>
                <a:ea typeface="Arial"/>
                <a:cs typeface="Arial"/>
                <a:sym typeface="Arial"/>
              </a:defRPr>
            </a:pPr>
            <a:r>
              <a:t>Formulation is complicated, difficult to tune parameter, e.g., the two-Poisson model</a:t>
            </a:r>
          </a:p>
          <a:p>
            <a:pPr>
              <a:spcBef>
                <a:spcPts val="500"/>
              </a:spcBef>
              <a:defRPr sz="2400">
                <a:solidFill>
                  <a:srgbClr val="000000"/>
                </a:solidFill>
                <a:latin typeface="Arial"/>
                <a:ea typeface="Arial"/>
                <a:cs typeface="Arial"/>
                <a:sym typeface="Arial"/>
              </a:defRPr>
            </a:pPr>
            <a:r>
              <a:t>Difficulty choosing a retrieval model</a:t>
            </a:r>
          </a:p>
        </p:txBody>
      </p:sp>
      <p:pic>
        <p:nvPicPr>
          <p:cNvPr id="84" name="Image" descr="Image"/>
          <p:cNvPicPr>
            <a:picLocks noChangeAspect="1"/>
          </p:cNvPicPr>
          <p:nvPr/>
        </p:nvPicPr>
        <p:blipFill>
          <a:blip r:embed="rId3">
            <a:extLst/>
          </a:blip>
          <a:stretch>
            <a:fillRect/>
          </a:stretch>
        </p:blipFill>
        <p:spPr>
          <a:xfrm>
            <a:off x="2021782" y="4620113"/>
            <a:ext cx="7280927" cy="1085945"/>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1" name="Position bias modeling"/>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Position bias modeling</a:t>
            </a:r>
          </a:p>
        </p:txBody>
      </p:sp>
      <p:sp>
        <p:nvSpPr>
          <p:cNvPr id="532"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533" name="Testing hypothesis using a small portion of users in a search engine…"/>
          <p:cNvSpPr txBox="1"/>
          <p:nvPr>
            <p:ph type="body" idx="4294967295"/>
          </p:nvPr>
        </p:nvSpPr>
        <p:spPr>
          <a:xfrm>
            <a:off x="631530" y="1544531"/>
            <a:ext cx="11040724" cy="4994590"/>
          </a:xfrm>
          <a:prstGeom prst="rect">
            <a:avLst/>
          </a:prstGeom>
        </p:spPr>
        <p:txBody>
          <a:bodyPr lIns="45719" tIns="45719" rIns="45719" bIns="45719"/>
          <a:lstStyle/>
          <a:p>
            <a:pPr>
              <a:spcBef>
                <a:spcPts val="500"/>
              </a:spcBef>
              <a:defRPr sz="2400">
                <a:solidFill>
                  <a:srgbClr val="000000"/>
                </a:solidFill>
                <a:latin typeface="Arial"/>
                <a:ea typeface="Arial"/>
                <a:cs typeface="Arial"/>
                <a:sym typeface="Arial"/>
              </a:defRPr>
            </a:pPr>
            <a:r>
              <a:t>Testing hypothesis using a small portion of users in a search engine</a:t>
            </a:r>
          </a:p>
          <a:p>
            <a:pPr lvl="1" marL="800100" indent="-342900">
              <a:spcBef>
                <a:spcPts val="500"/>
              </a:spcBef>
              <a:buChar char="•"/>
              <a:defRPr sz="2400">
                <a:solidFill>
                  <a:srgbClr val="000000"/>
                </a:solidFill>
                <a:latin typeface="Arial"/>
                <a:ea typeface="Arial"/>
                <a:cs typeface="Arial"/>
                <a:sym typeface="Arial"/>
              </a:defRPr>
            </a:pPr>
            <a:r>
              <a:t>query, A, B, m</a:t>
            </a:r>
          </a:p>
          <a:p>
            <a:pPr lvl="1" marL="800100" indent="-342900">
              <a:spcBef>
                <a:spcPts val="500"/>
              </a:spcBef>
              <a:buChar char="•"/>
              <a:defRPr sz="2400">
                <a:solidFill>
                  <a:srgbClr val="000000"/>
                </a:solidFill>
                <a:latin typeface="Arial"/>
                <a:ea typeface="Arial"/>
                <a:cs typeface="Arial"/>
                <a:sym typeface="Arial"/>
              </a:defRPr>
            </a:pPr>
            <a:r>
              <a:t>query, B, A, m</a:t>
            </a:r>
          </a:p>
          <a:p>
            <a:pPr lvl="1" marL="800100" indent="-342900">
              <a:spcBef>
                <a:spcPts val="500"/>
              </a:spcBef>
              <a:buChar char="•"/>
              <a:defRPr sz="2400">
                <a:solidFill>
                  <a:srgbClr val="000000"/>
                </a:solidFill>
                <a:latin typeface="Arial"/>
                <a:ea typeface="Arial"/>
                <a:cs typeface="Arial"/>
                <a:sym typeface="Arial"/>
              </a:defRPr>
            </a:pPr>
          </a:p>
          <a:p>
            <a:pPr>
              <a:spcBef>
                <a:spcPts val="500"/>
              </a:spcBef>
              <a:defRPr sz="2400">
                <a:solidFill>
                  <a:srgbClr val="000000"/>
                </a:solidFill>
                <a:latin typeface="Arial"/>
                <a:ea typeface="Arial"/>
                <a:cs typeface="Arial"/>
                <a:sym typeface="Arial"/>
              </a:defRPr>
            </a:pPr>
            <a:r>
              <a:t>There are four types of events: </a:t>
            </a:r>
          </a:p>
          <a:p>
            <a:pPr lvl="1" marL="800100" indent="-342900">
              <a:spcBef>
                <a:spcPts val="500"/>
              </a:spcBef>
              <a:buChar char="•"/>
              <a:defRPr sz="2400">
                <a:solidFill>
                  <a:srgbClr val="000000"/>
                </a:solidFill>
                <a:latin typeface="Arial"/>
                <a:ea typeface="Arial"/>
                <a:cs typeface="Arial"/>
                <a:sym typeface="Arial"/>
              </a:defRPr>
            </a:pPr>
            <a:r>
              <a:t>A clicked, B not clicked</a:t>
            </a:r>
          </a:p>
          <a:p>
            <a:pPr lvl="1" marL="800100" indent="-342900">
              <a:spcBef>
                <a:spcPts val="500"/>
              </a:spcBef>
              <a:buChar char="•"/>
              <a:defRPr sz="2400">
                <a:solidFill>
                  <a:srgbClr val="000000"/>
                </a:solidFill>
                <a:latin typeface="Arial"/>
                <a:ea typeface="Arial"/>
                <a:cs typeface="Arial"/>
                <a:sym typeface="Arial"/>
              </a:defRPr>
            </a:pPr>
            <a:r>
              <a:t>B clicked, A not clicked</a:t>
            </a:r>
          </a:p>
          <a:p>
            <a:pPr lvl="1" marL="800100" indent="-342900">
              <a:spcBef>
                <a:spcPts val="500"/>
              </a:spcBef>
              <a:buChar char="•"/>
              <a:defRPr sz="2400">
                <a:solidFill>
                  <a:srgbClr val="000000"/>
                </a:solidFill>
                <a:latin typeface="Arial"/>
                <a:ea typeface="Arial"/>
                <a:cs typeface="Arial"/>
                <a:sym typeface="Arial"/>
              </a:defRPr>
            </a:pPr>
            <a:r>
              <a:t>both A/B clicked</a:t>
            </a:r>
          </a:p>
          <a:p>
            <a:pPr lvl="1" marL="800100" indent="-342900">
              <a:spcBef>
                <a:spcPts val="500"/>
              </a:spcBef>
              <a:buChar char="•"/>
              <a:defRPr sz="2400">
                <a:solidFill>
                  <a:srgbClr val="000000"/>
                </a:solidFill>
                <a:latin typeface="Arial"/>
                <a:ea typeface="Arial"/>
                <a:cs typeface="Arial"/>
                <a:sym typeface="Arial"/>
              </a:defRPr>
            </a:pPr>
            <a:r>
              <a:t>neither A/B clicked</a:t>
            </a:r>
          </a:p>
          <a:p>
            <a:pPr lvl="1" marL="800100" indent="-342900">
              <a:spcBef>
                <a:spcPts val="500"/>
              </a:spcBef>
              <a:buChar char="•"/>
              <a:defRPr sz="2400">
                <a:solidFill>
                  <a:srgbClr val="000000"/>
                </a:solidFill>
                <a:latin typeface="Arial"/>
                <a:ea typeface="Arial"/>
                <a:cs typeface="Arial"/>
                <a:sym typeface="Arial"/>
              </a:defRPr>
            </a:pPr>
          </a:p>
          <a:p>
            <a:pPr>
              <a:spcBef>
                <a:spcPts val="500"/>
              </a:spcBef>
              <a:defRPr sz="2400">
                <a:solidFill>
                  <a:srgbClr val="000000"/>
                </a:solidFill>
                <a:latin typeface="Arial"/>
                <a:ea typeface="Arial"/>
                <a:cs typeface="Arial"/>
                <a:sym typeface="Arial"/>
              </a:defRPr>
            </a:pPr>
            <a:r>
              <a:t>Based on query,A,B,m’s result + hypothesis, estimate query, B,A,m’s result</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7" name="Position bias modeling [Craswell 2009]"/>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Position bias modeling [Craswell 2009]</a:t>
            </a:r>
          </a:p>
        </p:txBody>
      </p:sp>
      <p:sp>
        <p:nvSpPr>
          <p:cNvPr id="538"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539" name="Using cross entropy to examine hypothesis…"/>
          <p:cNvSpPr txBox="1"/>
          <p:nvPr>
            <p:ph type="body" idx="4294967295"/>
          </p:nvPr>
        </p:nvSpPr>
        <p:spPr>
          <a:xfrm>
            <a:off x="631530" y="1544531"/>
            <a:ext cx="11040724" cy="4994590"/>
          </a:xfrm>
          <a:prstGeom prst="rect">
            <a:avLst/>
          </a:prstGeom>
        </p:spPr>
        <p:txBody>
          <a:bodyPr lIns="45719" tIns="45719" rIns="45719" bIns="45719"/>
          <a:lstStyle/>
          <a:p>
            <a:pPr>
              <a:spcBef>
                <a:spcPts val="500"/>
              </a:spcBef>
              <a:defRPr sz="2400">
                <a:solidFill>
                  <a:srgbClr val="000000"/>
                </a:solidFill>
                <a:latin typeface="Arial"/>
                <a:ea typeface="Arial"/>
                <a:cs typeface="Arial"/>
                <a:sym typeface="Arial"/>
              </a:defRPr>
            </a:pPr>
            <a:r>
              <a:t>Using cross entropy to examine hypothesis</a:t>
            </a:r>
          </a:p>
          <a:p>
            <a:pPr>
              <a:spcBef>
                <a:spcPts val="500"/>
              </a:spcBef>
              <a:defRPr sz="2400">
                <a:solidFill>
                  <a:srgbClr val="000000"/>
                </a:solidFill>
                <a:latin typeface="Arial"/>
                <a:ea typeface="Arial"/>
                <a:cs typeface="Arial"/>
                <a:sym typeface="Arial"/>
              </a:defRPr>
            </a:pPr>
          </a:p>
          <a:p>
            <a:pPr>
              <a:spcBef>
                <a:spcPts val="500"/>
              </a:spcBef>
              <a:defRPr sz="2400">
                <a:solidFill>
                  <a:srgbClr val="000000"/>
                </a:solidFill>
                <a:latin typeface="Arial"/>
                <a:ea typeface="Arial"/>
                <a:cs typeface="Arial"/>
                <a:sym typeface="Arial"/>
              </a:defRPr>
            </a:pPr>
          </a:p>
          <a:p>
            <a:pPr>
              <a:spcBef>
                <a:spcPts val="500"/>
              </a:spcBef>
              <a:defRPr sz="2400">
                <a:solidFill>
                  <a:srgbClr val="000000"/>
                </a:solidFill>
                <a:latin typeface="Arial"/>
                <a:ea typeface="Arial"/>
                <a:cs typeface="Arial"/>
                <a:sym typeface="Arial"/>
              </a:defRPr>
            </a:pPr>
          </a:p>
          <a:p>
            <a:pPr>
              <a:spcBef>
                <a:spcPts val="500"/>
              </a:spcBef>
              <a:defRPr sz="2400">
                <a:solidFill>
                  <a:srgbClr val="000000"/>
                </a:solidFill>
                <a:latin typeface="Arial"/>
                <a:ea typeface="Arial"/>
                <a:cs typeface="Arial"/>
                <a:sym typeface="Arial"/>
              </a:defRPr>
            </a:pPr>
            <a:r>
              <a:t>Cascade model has the lowest CE</a:t>
            </a:r>
          </a:p>
        </p:txBody>
      </p:sp>
      <p:pic>
        <p:nvPicPr>
          <p:cNvPr id="540" name="Image" descr="Image"/>
          <p:cNvPicPr>
            <a:picLocks noChangeAspect="1"/>
          </p:cNvPicPr>
          <p:nvPr/>
        </p:nvPicPr>
        <p:blipFill>
          <a:blip r:embed="rId3">
            <a:extLst/>
          </a:blip>
          <a:stretch>
            <a:fillRect/>
          </a:stretch>
        </p:blipFill>
        <p:spPr>
          <a:xfrm>
            <a:off x="3527119" y="2187564"/>
            <a:ext cx="4024638" cy="630728"/>
          </a:xfrm>
          <a:prstGeom prst="rect">
            <a:avLst/>
          </a:prstGeom>
          <a:ln w="12700">
            <a:miter lim="400000"/>
          </a:ln>
        </p:spPr>
      </p:pic>
      <p:pic>
        <p:nvPicPr>
          <p:cNvPr id="541" name="Image" descr="Image"/>
          <p:cNvPicPr>
            <a:picLocks noChangeAspect="1"/>
          </p:cNvPicPr>
          <p:nvPr/>
        </p:nvPicPr>
        <p:blipFill>
          <a:blip r:embed="rId4">
            <a:extLst/>
          </a:blip>
          <a:stretch>
            <a:fillRect/>
          </a:stretch>
        </p:blipFill>
        <p:spPr>
          <a:xfrm>
            <a:off x="3633060" y="3941123"/>
            <a:ext cx="3930110" cy="2441432"/>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5" name="Leveraging other user signals"/>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Leveraging other user signals</a:t>
            </a:r>
          </a:p>
        </p:txBody>
      </p:sp>
      <p:sp>
        <p:nvSpPr>
          <p:cNvPr id="546"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547" name="SAT clicks…"/>
          <p:cNvSpPr txBox="1"/>
          <p:nvPr>
            <p:ph type="body" idx="4294967295"/>
          </p:nvPr>
        </p:nvSpPr>
        <p:spPr>
          <a:xfrm>
            <a:off x="631530" y="1544531"/>
            <a:ext cx="11040724" cy="4994590"/>
          </a:xfrm>
          <a:prstGeom prst="rect">
            <a:avLst/>
          </a:prstGeom>
        </p:spPr>
        <p:txBody>
          <a:bodyPr lIns="45719" tIns="45719" rIns="45719" bIns="45719"/>
          <a:lstStyle/>
          <a:p>
            <a:pPr>
              <a:spcBef>
                <a:spcPts val="500"/>
              </a:spcBef>
              <a:defRPr sz="2400">
                <a:solidFill>
                  <a:srgbClr val="000000"/>
                </a:solidFill>
                <a:latin typeface="Arial"/>
                <a:ea typeface="Arial"/>
                <a:cs typeface="Arial"/>
                <a:sym typeface="Arial"/>
              </a:defRPr>
            </a:pPr>
            <a:r>
              <a:t>SAT clicks</a:t>
            </a:r>
          </a:p>
          <a:p>
            <a:pPr lvl="1" marL="800100" indent="-342900">
              <a:spcBef>
                <a:spcPts val="500"/>
              </a:spcBef>
              <a:buChar char="•"/>
              <a:defRPr sz="2400">
                <a:solidFill>
                  <a:srgbClr val="000000"/>
                </a:solidFill>
                <a:latin typeface="Arial"/>
                <a:ea typeface="Arial"/>
                <a:cs typeface="Arial"/>
                <a:sym typeface="Arial"/>
              </a:defRPr>
            </a:pPr>
            <a:r>
              <a:t>Clicks that are long enough (&gt; 30 sec)</a:t>
            </a:r>
          </a:p>
          <a:p>
            <a:pPr lvl="1" marL="800100" indent="-342900">
              <a:spcBef>
                <a:spcPts val="500"/>
              </a:spcBef>
              <a:buChar char="•"/>
              <a:defRPr sz="2400">
                <a:solidFill>
                  <a:srgbClr val="000000"/>
                </a:solidFill>
                <a:latin typeface="Arial"/>
                <a:ea typeface="Arial"/>
                <a:cs typeface="Arial"/>
                <a:sym typeface="Arial"/>
              </a:defRPr>
            </a:pPr>
          </a:p>
          <a:p>
            <a:pPr>
              <a:spcBef>
                <a:spcPts val="500"/>
              </a:spcBef>
              <a:defRPr sz="2400">
                <a:solidFill>
                  <a:srgbClr val="000000"/>
                </a:solidFill>
                <a:latin typeface="Arial"/>
                <a:ea typeface="Arial"/>
                <a:cs typeface="Arial"/>
                <a:sym typeface="Arial"/>
              </a:defRPr>
            </a:pPr>
            <a:r>
              <a:t>Using eye tracking</a:t>
            </a:r>
          </a:p>
        </p:txBody>
      </p:sp>
      <p:pic>
        <p:nvPicPr>
          <p:cNvPr id="548" name="Image" descr="Image"/>
          <p:cNvPicPr>
            <a:picLocks noChangeAspect="1"/>
          </p:cNvPicPr>
          <p:nvPr/>
        </p:nvPicPr>
        <p:blipFill>
          <a:blip r:embed="rId3">
            <a:extLst/>
          </a:blip>
          <a:stretch>
            <a:fillRect/>
          </a:stretch>
        </p:blipFill>
        <p:spPr>
          <a:xfrm>
            <a:off x="4134595" y="3049466"/>
            <a:ext cx="6073006" cy="3227611"/>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2" name="Using comparative user feedback"/>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Using comparative user feedback</a:t>
            </a:r>
          </a:p>
        </p:txBody>
      </p:sp>
      <p:sp>
        <p:nvSpPr>
          <p:cNvPr id="553"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pic>
        <p:nvPicPr>
          <p:cNvPr id="554" name="Image" descr="Image"/>
          <p:cNvPicPr>
            <a:picLocks noChangeAspect="1"/>
          </p:cNvPicPr>
          <p:nvPr/>
        </p:nvPicPr>
        <p:blipFill>
          <a:blip r:embed="rId3">
            <a:extLst/>
          </a:blip>
          <a:stretch>
            <a:fillRect/>
          </a:stretch>
        </p:blipFill>
        <p:spPr>
          <a:xfrm>
            <a:off x="1850037" y="1247958"/>
            <a:ext cx="8491926" cy="4362084"/>
          </a:xfrm>
          <a:prstGeom prst="rect">
            <a:avLst/>
          </a:prstGeom>
          <a:ln w="12700">
            <a:miter lim="400000"/>
          </a:ln>
        </p:spPr>
      </p:pic>
      <p:sp>
        <p:nvSpPr>
          <p:cNvPr id="555" name="clicked documents are more relevant than unclicked documents (pairwise learning to rank)"/>
          <p:cNvSpPr txBox="1"/>
          <p:nvPr/>
        </p:nvSpPr>
        <p:spPr>
          <a:xfrm>
            <a:off x="647963" y="5512485"/>
            <a:ext cx="9413706" cy="143022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spcBef>
                <a:spcPts val="500"/>
              </a:spcBef>
              <a:defRPr b="1" sz="2400">
                <a:solidFill>
                  <a:srgbClr val="FF2600"/>
                </a:solidFill>
                <a:latin typeface="Arial"/>
                <a:ea typeface="Arial"/>
                <a:cs typeface="Arial"/>
                <a:sym typeface="Arial"/>
              </a:defRPr>
            </a:lvl1pPr>
          </a:lstStyle>
          <a:p>
            <a:pPr/>
            <a:r>
              <a:t>clicked documents are more relevant than unclicked documents (pairwise learning to rank)</a:t>
            </a:r>
          </a:p>
        </p:txBody>
      </p:sp>
      <p:sp>
        <p:nvSpPr>
          <p:cNvPr id="556" name="Rectangle"/>
          <p:cNvSpPr/>
          <p:nvPr/>
        </p:nvSpPr>
        <p:spPr>
          <a:xfrm>
            <a:off x="3333005" y="2991399"/>
            <a:ext cx="3556061" cy="505986"/>
          </a:xfrm>
          <a:prstGeom prst="rect">
            <a:avLst/>
          </a:prstGeom>
          <a:ln w="25400">
            <a:solidFill>
              <a:srgbClr val="FF2600"/>
            </a:solidFill>
          </a:ln>
        </p:spPr>
        <p:txBody>
          <a:bodyPr lIns="45718" tIns="45718" rIns="45718" bIns="45718" anchor="ctr"/>
          <a:lstStyle/>
          <a:p>
            <a:pPr/>
          </a:p>
        </p:txBody>
      </p:sp>
      <p:sp>
        <p:nvSpPr>
          <p:cNvPr id="557" name="Rectangle"/>
          <p:cNvSpPr/>
          <p:nvPr/>
        </p:nvSpPr>
        <p:spPr>
          <a:xfrm>
            <a:off x="3333005" y="4639366"/>
            <a:ext cx="3556061" cy="505986"/>
          </a:xfrm>
          <a:prstGeom prst="rect">
            <a:avLst/>
          </a:prstGeom>
          <a:ln w="25400">
            <a:solidFill>
              <a:srgbClr val="FF2600"/>
            </a:solidFill>
          </a:ln>
        </p:spPr>
        <p:txBody>
          <a:bodyPr lIns="45718" tIns="45718" rIns="45718" bIns="45718" anchor="ctr"/>
          <a:lstStyle/>
          <a:p>
            <a:pPr/>
          </a:p>
        </p:txBody>
      </p:sp>
      <p:sp>
        <p:nvSpPr>
          <p:cNvPr id="558" name="Rectangle"/>
          <p:cNvSpPr/>
          <p:nvPr/>
        </p:nvSpPr>
        <p:spPr>
          <a:xfrm>
            <a:off x="3333005" y="1451809"/>
            <a:ext cx="3556061" cy="505986"/>
          </a:xfrm>
          <a:prstGeom prst="rect">
            <a:avLst/>
          </a:prstGeom>
          <a:ln w="25400">
            <a:solidFill>
              <a:srgbClr val="FF2600"/>
            </a:solidFill>
          </a:ln>
        </p:spPr>
        <p:txBody>
          <a:bodyPr lIns="45718" tIns="45718" rIns="45718" bIns="45718" anchor="ctr"/>
          <a:lstStyle/>
          <a:p>
            <a:pP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2" name="Summary"/>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Summary</a:t>
            </a:r>
          </a:p>
        </p:txBody>
      </p:sp>
      <p:sp>
        <p:nvSpPr>
          <p:cNvPr id="563" name="Slide Number"/>
          <p:cNvSpPr txBox="1"/>
          <p:nvPr>
            <p:ph type="sldNum" sz="quarter" idx="4294967295"/>
          </p:nvPr>
        </p:nvSpPr>
        <p:spPr>
          <a:xfrm>
            <a:off x="10787344" y="6049983"/>
            <a:ext cx="366664"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564" name="Web search with user feedback…"/>
          <p:cNvSpPr txBox="1"/>
          <p:nvPr>
            <p:ph type="body" idx="4294967295"/>
          </p:nvPr>
        </p:nvSpPr>
        <p:spPr>
          <a:xfrm>
            <a:off x="631530" y="1544531"/>
            <a:ext cx="11040724" cy="4994590"/>
          </a:xfrm>
          <a:prstGeom prst="rect">
            <a:avLst/>
          </a:prstGeom>
        </p:spPr>
        <p:txBody>
          <a:bodyPr lIns="45719" tIns="45719" rIns="45719" bIns="45719"/>
          <a:lstStyle/>
          <a:p>
            <a:pPr>
              <a:spcBef>
                <a:spcPts val="500"/>
              </a:spcBef>
              <a:defRPr sz="2400">
                <a:solidFill>
                  <a:srgbClr val="000000"/>
                </a:solidFill>
                <a:latin typeface="Arial"/>
                <a:ea typeface="Arial"/>
                <a:cs typeface="Arial"/>
                <a:sym typeface="Arial"/>
              </a:defRPr>
            </a:pPr>
            <a:r>
              <a:t>Web search with user feedback</a:t>
            </a:r>
          </a:p>
          <a:p>
            <a:pPr lvl="1" marL="800100" indent="-342900">
              <a:spcBef>
                <a:spcPts val="500"/>
              </a:spcBef>
              <a:buChar char="•"/>
              <a:defRPr sz="2400">
                <a:solidFill>
                  <a:srgbClr val="000000"/>
                </a:solidFill>
                <a:latin typeface="Arial"/>
                <a:ea typeface="Arial"/>
                <a:cs typeface="Arial"/>
                <a:sym typeface="Arial"/>
              </a:defRPr>
            </a:pPr>
            <a:r>
              <a:t>User clicks as implicit feedback</a:t>
            </a:r>
          </a:p>
          <a:p>
            <a:pPr lvl="1" marL="800100" indent="-342900">
              <a:spcBef>
                <a:spcPts val="500"/>
              </a:spcBef>
              <a:buChar char="•"/>
              <a:defRPr sz="2400">
                <a:solidFill>
                  <a:srgbClr val="000000"/>
                </a:solidFill>
                <a:latin typeface="Arial"/>
                <a:ea typeface="Arial"/>
                <a:cs typeface="Arial"/>
                <a:sym typeface="Arial"/>
              </a:defRPr>
            </a:pPr>
            <a:r>
              <a:t>Search engine position bias</a:t>
            </a:r>
          </a:p>
          <a:p>
            <a:pPr lvl="1" marL="800100" indent="-342900">
              <a:spcBef>
                <a:spcPts val="500"/>
              </a:spcBef>
              <a:buChar char="•"/>
              <a:defRPr sz="2400">
                <a:solidFill>
                  <a:srgbClr val="000000"/>
                </a:solidFill>
                <a:latin typeface="Arial"/>
                <a:ea typeface="Arial"/>
                <a:cs typeface="Arial"/>
                <a:sym typeface="Arial"/>
              </a:defRPr>
            </a:pPr>
          </a:p>
          <a:p>
            <a:pPr>
              <a:spcBef>
                <a:spcPts val="500"/>
              </a:spcBef>
              <a:defRPr sz="2400">
                <a:solidFill>
                  <a:srgbClr val="000000"/>
                </a:solidFill>
                <a:latin typeface="Arial"/>
                <a:ea typeface="Arial"/>
                <a:cs typeface="Arial"/>
                <a:sym typeface="Arial"/>
              </a:defRPr>
            </a:pPr>
            <a:r>
              <a:t>Learning to rank</a:t>
            </a:r>
          </a:p>
          <a:p>
            <a:pPr lvl="1" marL="800100" indent="-342900">
              <a:spcBef>
                <a:spcPts val="500"/>
              </a:spcBef>
              <a:buChar char="•"/>
              <a:defRPr sz="2400">
                <a:solidFill>
                  <a:srgbClr val="000000"/>
                </a:solidFill>
                <a:latin typeface="Arial"/>
                <a:ea typeface="Arial"/>
                <a:cs typeface="Arial"/>
                <a:sym typeface="Arial"/>
              </a:defRPr>
            </a:pPr>
            <a:r>
              <a:t>Regression tree</a:t>
            </a:r>
          </a:p>
          <a:p>
            <a:pPr lvl="1" marL="800100" indent="-342900">
              <a:spcBef>
                <a:spcPts val="500"/>
              </a:spcBef>
              <a:buChar char="•"/>
              <a:defRPr sz="2400">
                <a:solidFill>
                  <a:srgbClr val="000000"/>
                </a:solidFill>
                <a:latin typeface="Arial"/>
                <a:ea typeface="Arial"/>
                <a:cs typeface="Arial"/>
                <a:sym typeface="Arial"/>
              </a:defRPr>
            </a:pPr>
            <a:r>
              <a:t>Gradient boosting</a:t>
            </a:r>
          </a:p>
          <a:p>
            <a:pPr lvl="1" marL="800100" indent="-342900">
              <a:spcBef>
                <a:spcPts val="500"/>
              </a:spcBef>
              <a:buChar char="•"/>
              <a:defRPr sz="2400">
                <a:solidFill>
                  <a:srgbClr val="000000"/>
                </a:solidFill>
                <a:latin typeface="Arial"/>
                <a:ea typeface="Arial"/>
                <a:cs typeface="Arial"/>
                <a:sym typeface="Arial"/>
              </a:defRPr>
            </a:pPr>
            <a:r>
              <a:t>RankNet, LambdaRank, LambdaMART</a:t>
            </a:r>
          </a:p>
          <a:p>
            <a:pPr lvl="1" marL="800100" indent="-342900">
              <a:spcBef>
                <a:spcPts val="500"/>
              </a:spcBef>
              <a:buChar char="•"/>
              <a:defRPr sz="2400">
                <a:solidFill>
                  <a:srgbClr val="000000"/>
                </a:solidFill>
                <a:latin typeface="Arial"/>
                <a:ea typeface="Arial"/>
                <a:cs typeface="Arial"/>
                <a:sym typeface="Arial"/>
              </a:defRPr>
            </a:pPr>
          </a:p>
          <a:p>
            <a:pPr>
              <a:spcBef>
                <a:spcPts val="500"/>
              </a:spcBef>
              <a:defRPr sz="2400">
                <a:solidFill>
                  <a:srgbClr val="000000"/>
                </a:solidFill>
                <a:latin typeface="Arial"/>
                <a:ea typeface="Arial"/>
                <a:cs typeface="Arial"/>
                <a:sym typeface="Arial"/>
              </a:defRPr>
            </a:pPr>
            <a:r>
              <a:t>Real-world use of LambdaMART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 name="Today’s lecture"/>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Today’s lecture</a:t>
            </a:r>
          </a:p>
        </p:txBody>
      </p:sp>
      <p:sp>
        <p:nvSpPr>
          <p:cNvPr id="89" name="Slide Number"/>
          <p:cNvSpPr txBox="1"/>
          <p:nvPr>
            <p:ph type="sldNum" sz="quarter" idx="4294967295"/>
          </p:nvPr>
        </p:nvSpPr>
        <p:spPr>
          <a:xfrm>
            <a:off x="10857975" y="6049983"/>
            <a:ext cx="225402"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pic>
        <p:nvPicPr>
          <p:cNvPr id="90" name="Image" descr="Image"/>
          <p:cNvPicPr>
            <a:picLocks noChangeAspect="1"/>
          </p:cNvPicPr>
          <p:nvPr/>
        </p:nvPicPr>
        <p:blipFill>
          <a:blip r:embed="rId3">
            <a:extLst/>
          </a:blip>
          <a:stretch>
            <a:fillRect/>
          </a:stretch>
        </p:blipFill>
        <p:spPr>
          <a:xfrm>
            <a:off x="3318482" y="1403736"/>
            <a:ext cx="5146443" cy="4553897"/>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oday’s lecture"/>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Today’s lecture</a:t>
            </a:r>
          </a:p>
        </p:txBody>
      </p:sp>
      <p:sp>
        <p:nvSpPr>
          <p:cNvPr id="95" name="Slide Number"/>
          <p:cNvSpPr txBox="1"/>
          <p:nvPr>
            <p:ph type="sldNum" sz="quarter" idx="4294967295"/>
          </p:nvPr>
        </p:nvSpPr>
        <p:spPr>
          <a:xfrm>
            <a:off x="10857975" y="6049983"/>
            <a:ext cx="225402"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96" name="Web search…"/>
          <p:cNvSpPr txBox="1"/>
          <p:nvPr>
            <p:ph type="body" idx="4294967295"/>
          </p:nvPr>
        </p:nvSpPr>
        <p:spPr>
          <a:xfrm>
            <a:off x="631530" y="1544531"/>
            <a:ext cx="11040724" cy="4994590"/>
          </a:xfrm>
          <a:prstGeom prst="rect">
            <a:avLst/>
          </a:prstGeom>
        </p:spPr>
        <p:txBody>
          <a:bodyPr lIns="45719" tIns="45719" rIns="45719" bIns="45719"/>
          <a:lstStyle/>
          <a:p>
            <a:pPr>
              <a:spcBef>
                <a:spcPts val="500"/>
              </a:spcBef>
              <a:defRPr sz="2400">
                <a:solidFill>
                  <a:srgbClr val="000000"/>
                </a:solidFill>
                <a:latin typeface="Arial"/>
                <a:ea typeface="Arial"/>
                <a:cs typeface="Arial"/>
                <a:sym typeface="Arial"/>
              </a:defRPr>
            </a:pPr>
            <a:r>
              <a:t>Web search</a:t>
            </a:r>
          </a:p>
          <a:p>
            <a:pPr lvl="1" marL="800100" indent="-342900">
              <a:spcBef>
                <a:spcPts val="500"/>
              </a:spcBef>
              <a:buChar char="•"/>
              <a:defRPr sz="2400">
                <a:solidFill>
                  <a:srgbClr val="000000"/>
                </a:solidFill>
                <a:latin typeface="Arial"/>
                <a:ea typeface="Arial"/>
                <a:cs typeface="Arial"/>
                <a:sym typeface="Arial"/>
              </a:defRPr>
            </a:pPr>
            <a:r>
              <a:t>User clicks as implicit feedback</a:t>
            </a:r>
          </a:p>
          <a:p>
            <a:pPr lvl="1" marL="800100" indent="-342900">
              <a:spcBef>
                <a:spcPts val="500"/>
              </a:spcBef>
              <a:buChar char="•"/>
              <a:defRPr sz="2400">
                <a:solidFill>
                  <a:srgbClr val="000000"/>
                </a:solidFill>
                <a:latin typeface="Arial"/>
                <a:ea typeface="Arial"/>
                <a:cs typeface="Arial"/>
                <a:sym typeface="Arial"/>
              </a:defRPr>
            </a:pPr>
            <a:r>
              <a:t>Search engine position bias</a:t>
            </a:r>
          </a:p>
          <a:p>
            <a:pPr lvl="1" marL="800100" indent="-342900">
              <a:spcBef>
                <a:spcPts val="500"/>
              </a:spcBef>
              <a:buChar char="•"/>
              <a:defRPr sz="2400">
                <a:solidFill>
                  <a:srgbClr val="000000"/>
                </a:solidFill>
                <a:latin typeface="Arial"/>
                <a:ea typeface="Arial"/>
                <a:cs typeface="Arial"/>
                <a:sym typeface="Arial"/>
              </a:defRPr>
            </a:pPr>
          </a:p>
          <a:p>
            <a:pPr>
              <a:spcBef>
                <a:spcPts val="500"/>
              </a:spcBef>
              <a:defRPr sz="2400">
                <a:solidFill>
                  <a:srgbClr val="000000"/>
                </a:solidFill>
                <a:latin typeface="Arial"/>
                <a:ea typeface="Arial"/>
                <a:cs typeface="Arial"/>
                <a:sym typeface="Arial"/>
              </a:defRPr>
            </a:pPr>
            <a:r>
              <a:t>Learning to rank</a:t>
            </a:r>
          </a:p>
          <a:p>
            <a:pPr lvl="1" marL="800100" indent="-342900">
              <a:spcBef>
                <a:spcPts val="500"/>
              </a:spcBef>
              <a:buChar char="•"/>
              <a:defRPr sz="2400">
                <a:solidFill>
                  <a:srgbClr val="000000"/>
                </a:solidFill>
                <a:latin typeface="Arial"/>
                <a:ea typeface="Arial"/>
                <a:cs typeface="Arial"/>
                <a:sym typeface="Arial"/>
              </a:defRPr>
            </a:pPr>
            <a:r>
              <a:t>Pointwise learning to rank</a:t>
            </a:r>
          </a:p>
          <a:p>
            <a:pPr lvl="1" marL="800100" indent="-342900">
              <a:spcBef>
                <a:spcPts val="500"/>
              </a:spcBef>
              <a:buChar char="•"/>
              <a:defRPr sz="2400">
                <a:solidFill>
                  <a:srgbClr val="000000"/>
                </a:solidFill>
                <a:latin typeface="Arial"/>
                <a:ea typeface="Arial"/>
                <a:cs typeface="Arial"/>
                <a:sym typeface="Arial"/>
              </a:defRPr>
            </a:pPr>
            <a:r>
              <a:t>Pairwise learning to rank</a:t>
            </a:r>
          </a:p>
          <a:p>
            <a:pPr lvl="1" marL="800100" indent="-342900">
              <a:spcBef>
                <a:spcPts val="500"/>
              </a:spcBef>
              <a:buChar char="•"/>
              <a:defRPr sz="2400">
                <a:solidFill>
                  <a:srgbClr val="000000"/>
                </a:solidFill>
                <a:latin typeface="Arial"/>
                <a:ea typeface="Arial"/>
                <a:cs typeface="Arial"/>
                <a:sym typeface="Arial"/>
              </a:defRPr>
            </a:pPr>
            <a:r>
              <a:t>Listwise learning to rank</a:t>
            </a:r>
          </a:p>
          <a:p>
            <a:pPr lvl="1" marL="800100" indent="-342900">
              <a:spcBef>
                <a:spcPts val="500"/>
              </a:spcBef>
              <a:buChar char="•"/>
              <a:defRPr sz="2400">
                <a:solidFill>
                  <a:srgbClr val="000000"/>
                </a:solidFill>
                <a:latin typeface="Arial"/>
                <a:ea typeface="Arial"/>
                <a:cs typeface="Arial"/>
                <a:sym typeface="Arial"/>
              </a:defRPr>
            </a:pPr>
          </a:p>
          <a:p>
            <a:pPr>
              <a:spcBef>
                <a:spcPts val="500"/>
              </a:spcBef>
              <a:defRPr sz="2400">
                <a:solidFill>
                  <a:srgbClr val="000000"/>
                </a:solidFill>
                <a:latin typeface="Arial"/>
                <a:ea typeface="Arial"/>
                <a:cs typeface="Arial"/>
                <a:sym typeface="Arial"/>
              </a:defRPr>
            </a:pPr>
            <a:r>
              <a:t>Gradient boosting decision/regression tree (GBDT/GBRT)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What is machine learning?"/>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What is machine learning?</a:t>
            </a:r>
          </a:p>
        </p:txBody>
      </p:sp>
      <p:sp>
        <p:nvSpPr>
          <p:cNvPr id="101" name="Slide Number"/>
          <p:cNvSpPr txBox="1"/>
          <p:nvPr>
            <p:ph type="sldNum" sz="quarter" idx="4294967295"/>
          </p:nvPr>
        </p:nvSpPr>
        <p:spPr>
          <a:xfrm>
            <a:off x="10857975" y="6049983"/>
            <a:ext cx="225402"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pic>
        <p:nvPicPr>
          <p:cNvPr id="102" name="Image" descr="Image"/>
          <p:cNvPicPr>
            <a:picLocks noChangeAspect="1"/>
          </p:cNvPicPr>
          <p:nvPr/>
        </p:nvPicPr>
        <p:blipFill>
          <a:blip r:embed="rId3">
            <a:extLst/>
          </a:blip>
          <a:stretch>
            <a:fillRect/>
          </a:stretch>
        </p:blipFill>
        <p:spPr>
          <a:xfrm>
            <a:off x="1182733" y="1719051"/>
            <a:ext cx="5122893" cy="4082051"/>
          </a:xfrm>
          <a:prstGeom prst="rect">
            <a:avLst/>
          </a:prstGeom>
          <a:ln w="12700">
            <a:miter lim="400000"/>
          </a:ln>
        </p:spPr>
      </p:pic>
      <p:sp>
        <p:nvSpPr>
          <p:cNvPr id="103" name="Machine learning…"/>
          <p:cNvSpPr txBox="1"/>
          <p:nvPr>
            <p:ph type="body" sz="quarter" idx="4294967295"/>
          </p:nvPr>
        </p:nvSpPr>
        <p:spPr>
          <a:xfrm>
            <a:off x="7038055" y="1704496"/>
            <a:ext cx="3608855" cy="2562913"/>
          </a:xfrm>
          <a:prstGeom prst="rect">
            <a:avLst/>
          </a:prstGeom>
        </p:spPr>
        <p:txBody>
          <a:bodyPr lIns="45719" tIns="45719" rIns="45719" bIns="45719"/>
          <a:lstStyle/>
          <a:p>
            <a:pPr>
              <a:spcBef>
                <a:spcPts val="500"/>
              </a:spcBef>
              <a:defRPr sz="2400">
                <a:solidFill>
                  <a:srgbClr val="000000"/>
                </a:solidFill>
                <a:latin typeface="Arial"/>
                <a:ea typeface="Arial"/>
                <a:cs typeface="Arial"/>
                <a:sym typeface="Arial"/>
              </a:defRPr>
            </a:pPr>
            <a:r>
              <a:t>Machine learning</a:t>
            </a:r>
          </a:p>
          <a:p>
            <a:pPr lvl="1" marL="800100" indent="-342900">
              <a:spcBef>
                <a:spcPts val="500"/>
              </a:spcBef>
              <a:buChar char="•"/>
              <a:defRPr sz="2400">
                <a:solidFill>
                  <a:srgbClr val="000000"/>
                </a:solidFill>
                <a:latin typeface="Arial"/>
                <a:ea typeface="Arial"/>
                <a:cs typeface="Arial"/>
                <a:sym typeface="Arial"/>
              </a:defRPr>
            </a:pPr>
            <a:r>
              <a:t>Decision tree</a:t>
            </a:r>
          </a:p>
          <a:p>
            <a:pPr lvl="1" marL="800100" indent="-342900">
              <a:spcBef>
                <a:spcPts val="500"/>
              </a:spcBef>
              <a:buChar char="•"/>
              <a:defRPr sz="2400">
                <a:solidFill>
                  <a:srgbClr val="000000"/>
                </a:solidFill>
                <a:latin typeface="Arial"/>
                <a:ea typeface="Arial"/>
                <a:cs typeface="Arial"/>
                <a:sym typeface="Arial"/>
              </a:defRPr>
            </a:pPr>
            <a:r>
              <a:t>Naive bayes</a:t>
            </a:r>
          </a:p>
          <a:p>
            <a:pPr lvl="1" marL="800100" indent="-342900">
              <a:spcBef>
                <a:spcPts val="500"/>
              </a:spcBef>
              <a:buChar char="•"/>
              <a:defRPr sz="2400">
                <a:solidFill>
                  <a:srgbClr val="000000"/>
                </a:solidFill>
                <a:latin typeface="Arial"/>
                <a:ea typeface="Arial"/>
                <a:cs typeface="Arial"/>
                <a:sym typeface="Arial"/>
              </a:defRPr>
            </a:pPr>
            <a:r>
              <a:t>logistic regression</a:t>
            </a:r>
          </a:p>
          <a:p>
            <a:pPr lvl="1" marL="800100" indent="-342900">
              <a:spcBef>
                <a:spcPts val="500"/>
              </a:spcBef>
              <a:buChar char="•"/>
              <a:defRPr sz="2400">
                <a:solidFill>
                  <a:srgbClr val="000000"/>
                </a:solidFill>
                <a:latin typeface="Arial"/>
                <a:ea typeface="Arial"/>
                <a:cs typeface="Arial"/>
                <a:sym typeface="Arial"/>
              </a:defRPr>
            </a:pPr>
            <a:r>
              <a:t>…</a:t>
            </a:r>
          </a:p>
        </p:txBody>
      </p:sp>
      <p:pic>
        <p:nvPicPr>
          <p:cNvPr id="104" name="latex-image-1.pdf" descr="latex-image-1.pdf"/>
          <p:cNvPicPr>
            <a:picLocks noChangeAspect="1"/>
          </p:cNvPicPr>
          <p:nvPr/>
        </p:nvPicPr>
        <p:blipFill>
          <a:blip r:embed="rId4">
            <a:extLst/>
          </a:blip>
          <a:stretch>
            <a:fillRect/>
          </a:stretch>
        </p:blipFill>
        <p:spPr>
          <a:xfrm>
            <a:off x="7597435" y="4625969"/>
            <a:ext cx="1866686" cy="379024"/>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Learning to rank"/>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Learning to rank</a:t>
            </a:r>
          </a:p>
        </p:txBody>
      </p:sp>
      <p:sp>
        <p:nvSpPr>
          <p:cNvPr id="109" name="Slide Number"/>
          <p:cNvSpPr txBox="1"/>
          <p:nvPr>
            <p:ph type="sldNum" sz="quarter" idx="4294967295"/>
          </p:nvPr>
        </p:nvSpPr>
        <p:spPr>
          <a:xfrm>
            <a:off x="10857975" y="6049983"/>
            <a:ext cx="225402"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pic>
        <p:nvPicPr>
          <p:cNvPr id="110" name="Image" descr="Image"/>
          <p:cNvPicPr>
            <a:picLocks noChangeAspect="1"/>
          </p:cNvPicPr>
          <p:nvPr/>
        </p:nvPicPr>
        <p:blipFill>
          <a:blip r:embed="rId3">
            <a:extLst/>
          </a:blip>
          <a:stretch>
            <a:fillRect/>
          </a:stretch>
        </p:blipFill>
        <p:spPr>
          <a:xfrm>
            <a:off x="1313065" y="1953546"/>
            <a:ext cx="3522049" cy="2641538"/>
          </a:xfrm>
          <a:prstGeom prst="rect">
            <a:avLst/>
          </a:prstGeom>
          <a:ln w="12700">
            <a:miter lim="400000"/>
          </a:ln>
        </p:spPr>
      </p:pic>
      <p:sp>
        <p:nvSpPr>
          <p:cNvPr id="111" name="Rectangle"/>
          <p:cNvSpPr/>
          <p:nvPr/>
        </p:nvSpPr>
        <p:spPr>
          <a:xfrm>
            <a:off x="1396999" y="3384615"/>
            <a:ext cx="761068" cy="632050"/>
          </a:xfrm>
          <a:prstGeom prst="rect">
            <a:avLst/>
          </a:prstGeom>
          <a:ln w="25400">
            <a:solidFill>
              <a:srgbClr val="FF2600"/>
            </a:solidFill>
          </a:ln>
        </p:spPr>
        <p:txBody>
          <a:bodyPr lIns="45718" tIns="45718" rIns="45718" bIns="45718" anchor="ctr"/>
          <a:lstStyle/>
          <a:p>
            <a:pPr/>
          </a:p>
        </p:txBody>
      </p:sp>
      <p:sp>
        <p:nvSpPr>
          <p:cNvPr id="112" name="Rectangle"/>
          <p:cNvSpPr/>
          <p:nvPr/>
        </p:nvSpPr>
        <p:spPr>
          <a:xfrm>
            <a:off x="3000539" y="1936200"/>
            <a:ext cx="567711" cy="506423"/>
          </a:xfrm>
          <a:prstGeom prst="rect">
            <a:avLst/>
          </a:prstGeom>
          <a:ln w="25400">
            <a:solidFill>
              <a:srgbClr val="FF2600"/>
            </a:solidFill>
          </a:ln>
        </p:spPr>
        <p:txBody>
          <a:bodyPr lIns="45718" tIns="45718" rIns="45718" bIns="45718" anchor="ctr"/>
          <a:lstStyle/>
          <a:p>
            <a:pPr/>
          </a:p>
        </p:txBody>
      </p:sp>
      <p:sp>
        <p:nvSpPr>
          <p:cNvPr id="113" name="Line"/>
          <p:cNvSpPr/>
          <p:nvPr/>
        </p:nvSpPr>
        <p:spPr>
          <a:xfrm flipH="1" flipV="1">
            <a:off x="1938951" y="4063999"/>
            <a:ext cx="765227" cy="1216279"/>
          </a:xfrm>
          <a:prstGeom prst="line">
            <a:avLst/>
          </a:prstGeom>
          <a:ln w="25400">
            <a:solidFill>
              <a:srgbClr val="FF2600"/>
            </a:solidFill>
          </a:ln>
        </p:spPr>
        <p:txBody>
          <a:bodyPr lIns="45718" tIns="45718" rIns="45718" bIns="45718"/>
          <a:lstStyle/>
          <a:p>
            <a:pPr/>
          </a:p>
        </p:txBody>
      </p:sp>
      <p:sp>
        <p:nvSpPr>
          <p:cNvPr id="114" name="Line"/>
          <p:cNvSpPr/>
          <p:nvPr/>
        </p:nvSpPr>
        <p:spPr>
          <a:xfrm flipV="1">
            <a:off x="2802560" y="2433214"/>
            <a:ext cx="543060" cy="2832068"/>
          </a:xfrm>
          <a:prstGeom prst="line">
            <a:avLst/>
          </a:prstGeom>
          <a:ln w="25400">
            <a:solidFill>
              <a:srgbClr val="FF2600"/>
            </a:solidFill>
          </a:ln>
        </p:spPr>
        <p:txBody>
          <a:bodyPr lIns="45718" tIns="45718" rIns="45718" bIns="45718"/>
          <a:lstStyle/>
          <a:p>
            <a:pPr/>
          </a:p>
        </p:txBody>
      </p:sp>
      <p:sp>
        <p:nvSpPr>
          <p:cNvPr id="115" name="Rectangle"/>
          <p:cNvSpPr/>
          <p:nvPr/>
        </p:nvSpPr>
        <p:spPr>
          <a:xfrm>
            <a:off x="1763498" y="2368450"/>
            <a:ext cx="1847818" cy="1699904"/>
          </a:xfrm>
          <a:prstGeom prst="rect">
            <a:avLst/>
          </a:prstGeom>
          <a:ln w="25400">
            <a:solidFill>
              <a:srgbClr val="FF2600"/>
            </a:solidFill>
          </a:ln>
        </p:spPr>
        <p:txBody>
          <a:bodyPr lIns="45718" tIns="45718" rIns="45718" bIns="45718" anchor="ctr"/>
          <a:lstStyle/>
          <a:p>
            <a:pPr/>
          </a:p>
        </p:txBody>
      </p:sp>
      <p:sp>
        <p:nvSpPr>
          <p:cNvPr id="116" name="Line"/>
          <p:cNvSpPr/>
          <p:nvPr/>
        </p:nvSpPr>
        <p:spPr>
          <a:xfrm flipH="1" flipV="1">
            <a:off x="2503921" y="4063999"/>
            <a:ext cx="200257" cy="1216279"/>
          </a:xfrm>
          <a:prstGeom prst="line">
            <a:avLst/>
          </a:prstGeom>
          <a:ln w="25400">
            <a:solidFill>
              <a:srgbClr val="FF2600"/>
            </a:solidFill>
          </a:ln>
        </p:spPr>
        <p:txBody>
          <a:bodyPr lIns="45718" tIns="45718" rIns="45718" bIns="45718"/>
          <a:lstStyle/>
          <a:p>
            <a:pPr/>
          </a:p>
        </p:txBody>
      </p:sp>
      <p:sp>
        <p:nvSpPr>
          <p:cNvPr id="117" name="Objective: cat vs. dog"/>
          <p:cNvSpPr txBox="1"/>
          <p:nvPr/>
        </p:nvSpPr>
        <p:spPr>
          <a:xfrm>
            <a:off x="1382921" y="5362543"/>
            <a:ext cx="2289568"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Objective: cat vs. dog</a:t>
            </a:r>
          </a:p>
        </p:txBody>
      </p:sp>
      <p:sp>
        <p:nvSpPr>
          <p:cNvPr id="118" name="TF-IDF score = 0.5"/>
          <p:cNvSpPr txBox="1"/>
          <p:nvPr/>
        </p:nvSpPr>
        <p:spPr>
          <a:xfrm>
            <a:off x="6417939" y="2097263"/>
            <a:ext cx="2028598"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TF-IDF score = 0.5</a:t>
            </a:r>
          </a:p>
        </p:txBody>
      </p:sp>
      <p:sp>
        <p:nvSpPr>
          <p:cNvPr id="119" name="BM25 score = 0.35"/>
          <p:cNvSpPr txBox="1"/>
          <p:nvPr/>
        </p:nvSpPr>
        <p:spPr>
          <a:xfrm>
            <a:off x="7275738" y="2775552"/>
            <a:ext cx="2029268" cy="350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BM25 score = 0.35</a:t>
            </a:r>
          </a:p>
        </p:txBody>
      </p:sp>
      <p:sp>
        <p:nvSpPr>
          <p:cNvPr id="120" name="LM score = 0.3"/>
          <p:cNvSpPr txBox="1"/>
          <p:nvPr/>
        </p:nvSpPr>
        <p:spPr>
          <a:xfrm>
            <a:off x="8049603" y="3577542"/>
            <a:ext cx="1622520"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LM score = 0.3</a:t>
            </a:r>
          </a:p>
        </p:txBody>
      </p:sp>
      <p:sp>
        <p:nvSpPr>
          <p:cNvPr id="121" name="Line"/>
          <p:cNvSpPr/>
          <p:nvPr/>
        </p:nvSpPr>
        <p:spPr>
          <a:xfrm flipH="1" flipV="1">
            <a:off x="6889315" y="2475401"/>
            <a:ext cx="383965" cy="2554942"/>
          </a:xfrm>
          <a:prstGeom prst="line">
            <a:avLst/>
          </a:prstGeom>
          <a:ln w="25400">
            <a:solidFill>
              <a:srgbClr val="FF2600"/>
            </a:solidFill>
          </a:ln>
        </p:spPr>
        <p:txBody>
          <a:bodyPr lIns="45718" tIns="45718" rIns="45718" bIns="45718"/>
          <a:lstStyle/>
          <a:p>
            <a:pPr/>
          </a:p>
        </p:txBody>
      </p:sp>
      <p:sp>
        <p:nvSpPr>
          <p:cNvPr id="122" name="Line"/>
          <p:cNvSpPr/>
          <p:nvPr/>
        </p:nvSpPr>
        <p:spPr>
          <a:xfrm flipV="1">
            <a:off x="7260743" y="3993413"/>
            <a:ext cx="1485068" cy="1047312"/>
          </a:xfrm>
          <a:prstGeom prst="line">
            <a:avLst/>
          </a:prstGeom>
          <a:ln w="25400">
            <a:solidFill>
              <a:srgbClr val="FF2600"/>
            </a:solidFill>
          </a:ln>
        </p:spPr>
        <p:txBody>
          <a:bodyPr lIns="45718" tIns="45718" rIns="45718" bIns="45718"/>
          <a:lstStyle/>
          <a:p>
            <a:pPr/>
          </a:p>
        </p:txBody>
      </p:sp>
      <p:sp>
        <p:nvSpPr>
          <p:cNvPr id="123" name="Line"/>
          <p:cNvSpPr/>
          <p:nvPr/>
        </p:nvSpPr>
        <p:spPr>
          <a:xfrm flipV="1">
            <a:off x="7336943" y="3296517"/>
            <a:ext cx="559955" cy="1716377"/>
          </a:xfrm>
          <a:prstGeom prst="line">
            <a:avLst/>
          </a:prstGeom>
          <a:ln w="25400">
            <a:solidFill>
              <a:srgbClr val="FF2600"/>
            </a:solidFill>
          </a:ln>
        </p:spPr>
        <p:txBody>
          <a:bodyPr lIns="45718" tIns="45718" rIns="45718" bIns="45718"/>
          <a:lstStyle/>
          <a:p>
            <a:pPr/>
          </a:p>
        </p:txBody>
      </p:sp>
      <p:sp>
        <p:nvSpPr>
          <p:cNvPr id="124" name="?"/>
          <p:cNvSpPr txBox="1"/>
          <p:nvPr/>
        </p:nvSpPr>
        <p:spPr>
          <a:xfrm>
            <a:off x="7121052" y="5362543"/>
            <a:ext cx="267050" cy="38751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100">
                <a:latin typeface="Arial"/>
                <a:ea typeface="Arial"/>
                <a:cs typeface="Arial"/>
                <a:sym typeface="Arial"/>
              </a:defRPr>
            </a:lvl1pPr>
          </a:lstStyle>
          <a:p>
            <a:pPr/>
            <a:r>
              <a:t>?</a:t>
            </a:r>
          </a:p>
        </p:txBody>
      </p:sp>
      <p:sp>
        <p:nvSpPr>
          <p:cNvPr id="125" name="Objective function: Evaluation metric, e.g., NDCG"/>
          <p:cNvSpPr txBox="1"/>
          <p:nvPr/>
        </p:nvSpPr>
        <p:spPr>
          <a:xfrm>
            <a:off x="8210789" y="5337884"/>
            <a:ext cx="3266040" cy="99711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100">
                <a:solidFill>
                  <a:srgbClr val="FF2600"/>
                </a:solidFill>
                <a:latin typeface="Arial"/>
                <a:ea typeface="Arial"/>
                <a:cs typeface="Arial"/>
                <a:sym typeface="Arial"/>
              </a:defRPr>
            </a:lvl1pPr>
          </a:lstStyle>
          <a:p>
            <a:pPr/>
            <a:r>
              <a:t>Objective function: Evaluation metric, e.g., NDCG</a:t>
            </a:r>
          </a:p>
        </p:txBody>
      </p:sp>
      <p:sp>
        <p:nvSpPr>
          <p:cNvPr id="126" name="Line"/>
          <p:cNvSpPr/>
          <p:nvPr/>
        </p:nvSpPr>
        <p:spPr>
          <a:xfrm flipH="1">
            <a:off x="7389433" y="5556299"/>
            <a:ext cx="687153" cy="1"/>
          </a:xfrm>
          <a:prstGeom prst="line">
            <a:avLst/>
          </a:prstGeom>
          <a:ln w="25400">
            <a:solidFill>
              <a:srgbClr val="FF2600"/>
            </a:solidFill>
            <a:tailEnd type="triangle"/>
          </a:ln>
        </p:spPr>
        <p:txBody>
          <a:bodyPr lIns="45718" tIns="45718" rIns="45718" bIns="45718"/>
          <a:lstStyle/>
          <a:p>
            <a:pPr/>
          </a:p>
        </p:txBody>
      </p:sp>
      <p:sp>
        <p:nvSpPr>
          <p:cNvPr id="127" name="Line"/>
          <p:cNvSpPr/>
          <p:nvPr/>
        </p:nvSpPr>
        <p:spPr>
          <a:xfrm flipV="1">
            <a:off x="7194540" y="4724213"/>
            <a:ext cx="1617474" cy="330336"/>
          </a:xfrm>
          <a:prstGeom prst="line">
            <a:avLst/>
          </a:prstGeom>
          <a:ln w="25400">
            <a:solidFill>
              <a:srgbClr val="FF2600"/>
            </a:solidFill>
          </a:ln>
        </p:spPr>
        <p:txBody>
          <a:bodyPr lIns="45718" tIns="45718" rIns="45718" bIns="45718"/>
          <a:lstStyle/>
          <a:p>
            <a:pPr/>
          </a:p>
        </p:txBody>
      </p:sp>
      <p:sp>
        <p:nvSpPr>
          <p:cNvPr id="128" name="context, e.g., location"/>
          <p:cNvSpPr txBox="1"/>
          <p:nvPr/>
        </p:nvSpPr>
        <p:spPr>
          <a:xfrm>
            <a:off x="8978153" y="4496809"/>
            <a:ext cx="2264454"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context, e.g., location</a:t>
            </a:r>
          </a:p>
        </p:txBody>
      </p:sp>
      <p:sp>
        <p:nvSpPr>
          <p:cNvPr id="129" name="Facial feature: [0.3, -0.2, 0.5, …]"/>
          <p:cNvSpPr txBox="1"/>
          <p:nvPr/>
        </p:nvSpPr>
        <p:spPr>
          <a:xfrm>
            <a:off x="1382921" y="5906100"/>
            <a:ext cx="3382338" cy="350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a:latin typeface="Arial"/>
                <a:ea typeface="Arial"/>
                <a:cs typeface="Arial"/>
                <a:sym typeface="Arial"/>
              </a:defRPr>
            </a:pPr>
            <a:r>
              <a:t>Facial feature: [</a:t>
            </a:r>
            <a:r>
              <a:rPr b="1">
                <a:solidFill>
                  <a:srgbClr val="FF2600"/>
                </a:solidFill>
              </a:rPr>
              <a:t>0.3, -0.2, 0.5</a:t>
            </a: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5"/>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128"/>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1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8" grpId="3"/>
      <p:bldP build="whole" bldLvl="1" animBg="1" rev="0" advAuto="0" spid="126" grpId="2"/>
      <p:bldP build="whole" bldLvl="1" animBg="1" rev="0" advAuto="0" spid="125" grpId="1"/>
      <p:bldP build="whole" bldLvl="1" animBg="1" rev="0" advAuto="0" spid="127" grpId="4"/>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Learning to rank"/>
          <p:cNvSpPr txBox="1"/>
          <p:nvPr>
            <p:ph type="title" idx="4294967295"/>
          </p:nvPr>
        </p:nvSpPr>
        <p:spPr>
          <a:xfrm>
            <a:off x="386860" y="528637"/>
            <a:ext cx="10550771" cy="657450"/>
          </a:xfrm>
          <a:prstGeom prst="rect">
            <a:avLst/>
          </a:prstGeom>
        </p:spPr>
        <p:txBody>
          <a:bodyPr lIns="45719" tIns="45719" rIns="45719" bIns="45719" anchor="t"/>
          <a:lstStyle>
            <a:lvl1pPr algn="l">
              <a:defRPr b="1" sz="3000">
                <a:solidFill>
                  <a:srgbClr val="000000"/>
                </a:solidFill>
                <a:latin typeface="Arial"/>
                <a:ea typeface="Arial"/>
                <a:cs typeface="Arial"/>
                <a:sym typeface="Arial"/>
              </a:defRPr>
            </a:lvl1pPr>
          </a:lstStyle>
          <a:p>
            <a:pPr/>
            <a:r>
              <a:t>Learning to rank</a:t>
            </a:r>
          </a:p>
        </p:txBody>
      </p:sp>
      <p:sp>
        <p:nvSpPr>
          <p:cNvPr id="134" name="Slide Number"/>
          <p:cNvSpPr txBox="1"/>
          <p:nvPr>
            <p:ph type="sldNum" sz="quarter" idx="4294967295"/>
          </p:nvPr>
        </p:nvSpPr>
        <p:spPr>
          <a:xfrm>
            <a:off x="10857975" y="6049983"/>
            <a:ext cx="225402" cy="355229"/>
          </a:xfrm>
          <a:prstGeom prst="rect">
            <a:avLst/>
          </a:prstGeom>
          <a:extLst>
            <a:ext uri="{C572A759-6A51-4108-AA02-DFA0A04FC94B}">
              <ma14:wrappingTextBoxFlag xmlns:ma14="http://schemas.microsoft.com/office/mac/drawingml/2011/main" val="1"/>
            </a:ext>
          </a:extLst>
        </p:spPr>
        <p:txBody>
          <a:bodyPr lIns="35718" tIns="35718" rIns="35718" bIns="35718" anchor="t"/>
          <a:lstStyle>
            <a:lvl1pPr algn="ctr" defTabSz="410765">
              <a:defRPr sz="2000">
                <a:solidFill>
                  <a:srgbClr val="000000"/>
                </a:solidFill>
                <a:latin typeface="Arial"/>
                <a:ea typeface="Arial"/>
                <a:cs typeface="Arial"/>
                <a:sym typeface="Arial"/>
              </a:defRPr>
            </a:lvl1pPr>
          </a:lstStyle>
          <a:p>
            <a:pPr/>
            <a:fld id="{86CB4B4D-7CA3-9044-876B-883B54F8677D}" type="slidenum"/>
          </a:p>
        </p:txBody>
      </p:sp>
      <p:sp>
        <p:nvSpPr>
          <p:cNvPr id="135" name="Machine learning"/>
          <p:cNvSpPr txBox="1"/>
          <p:nvPr>
            <p:ph type="body" sz="quarter" idx="4294967295"/>
          </p:nvPr>
        </p:nvSpPr>
        <p:spPr>
          <a:xfrm>
            <a:off x="2038477" y="1563669"/>
            <a:ext cx="3524348" cy="657450"/>
          </a:xfrm>
          <a:prstGeom prst="rect">
            <a:avLst/>
          </a:prstGeom>
        </p:spPr>
        <p:txBody>
          <a:bodyPr lIns="45719" tIns="45719" rIns="45719" bIns="45719"/>
          <a:lstStyle>
            <a:lvl1pPr>
              <a:spcBef>
                <a:spcPts val="500"/>
              </a:spcBef>
              <a:defRPr sz="2400">
                <a:solidFill>
                  <a:srgbClr val="000000"/>
                </a:solidFill>
                <a:latin typeface="Arial"/>
                <a:ea typeface="Arial"/>
                <a:cs typeface="Arial"/>
                <a:sym typeface="Arial"/>
              </a:defRPr>
            </a:lvl1pPr>
          </a:lstStyle>
          <a:p>
            <a:pPr/>
            <a:r>
              <a:t>Machine learning</a:t>
            </a:r>
          </a:p>
        </p:txBody>
      </p:sp>
      <p:sp>
        <p:nvSpPr>
          <p:cNvPr id="136" name="Learning to rank"/>
          <p:cNvSpPr txBox="1"/>
          <p:nvPr/>
        </p:nvSpPr>
        <p:spPr>
          <a:xfrm>
            <a:off x="5936288" y="1544531"/>
            <a:ext cx="3409788" cy="186929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spcBef>
                <a:spcPts val="500"/>
              </a:spcBef>
              <a:buSzPct val="100000"/>
              <a:buFont typeface="Arial"/>
              <a:buChar char="•"/>
              <a:defRPr sz="2400">
                <a:solidFill>
                  <a:srgbClr val="000000"/>
                </a:solidFill>
                <a:latin typeface="Arial"/>
                <a:ea typeface="Arial"/>
                <a:cs typeface="Arial"/>
                <a:sym typeface="Arial"/>
              </a:defRPr>
            </a:pPr>
            <a:r>
              <a:t>Learning to </a:t>
            </a:r>
            <a:r>
              <a:rPr i="1"/>
              <a:t>rank</a:t>
            </a:r>
          </a:p>
        </p:txBody>
      </p:sp>
      <p:pic>
        <p:nvPicPr>
          <p:cNvPr id="137" name="latex-image-1.pdf" descr="latex-image-1.pdf"/>
          <p:cNvPicPr>
            <a:picLocks noChangeAspect="1"/>
          </p:cNvPicPr>
          <p:nvPr/>
        </p:nvPicPr>
        <p:blipFill>
          <a:blip r:embed="rId3">
            <a:extLst/>
          </a:blip>
          <a:stretch>
            <a:fillRect/>
          </a:stretch>
        </p:blipFill>
        <p:spPr>
          <a:xfrm>
            <a:off x="2138168" y="2725701"/>
            <a:ext cx="2722189" cy="319750"/>
          </a:xfrm>
          <a:prstGeom prst="rect">
            <a:avLst/>
          </a:prstGeom>
          <a:ln w="12700">
            <a:miter lim="400000"/>
          </a:ln>
        </p:spPr>
      </p:pic>
      <p:pic>
        <p:nvPicPr>
          <p:cNvPr id="138" name="latex-image-1.pdf" descr="latex-image-1.pdf"/>
          <p:cNvPicPr>
            <a:picLocks noChangeAspect="1"/>
          </p:cNvPicPr>
          <p:nvPr/>
        </p:nvPicPr>
        <p:blipFill>
          <a:blip r:embed="rId4">
            <a:extLst/>
          </a:blip>
          <a:stretch>
            <a:fillRect/>
          </a:stretch>
        </p:blipFill>
        <p:spPr>
          <a:xfrm>
            <a:off x="2175973" y="3796992"/>
            <a:ext cx="2875475" cy="451972"/>
          </a:xfrm>
          <a:prstGeom prst="rect">
            <a:avLst/>
          </a:prstGeom>
          <a:ln w="12700">
            <a:miter lim="400000"/>
          </a:ln>
        </p:spPr>
      </p:pic>
      <p:sp>
        <p:nvSpPr>
          <p:cNvPr id="139" name="input:"/>
          <p:cNvSpPr txBox="1"/>
          <p:nvPr/>
        </p:nvSpPr>
        <p:spPr>
          <a:xfrm>
            <a:off x="618626" y="2659590"/>
            <a:ext cx="900359" cy="54321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spcBef>
                <a:spcPts val="500"/>
              </a:spcBef>
              <a:defRPr sz="2400">
                <a:solidFill>
                  <a:srgbClr val="000000"/>
                </a:solidFill>
                <a:latin typeface="Arial"/>
                <a:ea typeface="Arial"/>
                <a:cs typeface="Arial"/>
                <a:sym typeface="Arial"/>
              </a:defRPr>
            </a:lvl1pPr>
          </a:lstStyle>
          <a:p>
            <a:pPr/>
            <a:r>
              <a:t>input:</a:t>
            </a:r>
          </a:p>
        </p:txBody>
      </p:sp>
      <p:sp>
        <p:nvSpPr>
          <p:cNvPr id="140" name="learning:"/>
          <p:cNvSpPr txBox="1"/>
          <p:nvPr/>
        </p:nvSpPr>
        <p:spPr>
          <a:xfrm>
            <a:off x="618626" y="3751372"/>
            <a:ext cx="1293658" cy="114014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spcBef>
                <a:spcPts val="500"/>
              </a:spcBef>
              <a:defRPr sz="2400">
                <a:solidFill>
                  <a:srgbClr val="000000"/>
                </a:solidFill>
                <a:latin typeface="Arial"/>
                <a:ea typeface="Arial"/>
                <a:cs typeface="Arial"/>
                <a:sym typeface="Arial"/>
              </a:defRPr>
            </a:lvl1pPr>
          </a:lstStyle>
          <a:p>
            <a:pPr/>
            <a:r>
              <a:t>learning:</a:t>
            </a:r>
          </a:p>
        </p:txBody>
      </p:sp>
      <p:pic>
        <p:nvPicPr>
          <p:cNvPr id="141" name="latex-image-1.pdf" descr="latex-image-1.pdf"/>
          <p:cNvPicPr>
            <a:picLocks noChangeAspect="1"/>
          </p:cNvPicPr>
          <p:nvPr/>
        </p:nvPicPr>
        <p:blipFill>
          <a:blip r:embed="rId5">
            <a:extLst/>
          </a:blip>
          <a:stretch>
            <a:fillRect/>
          </a:stretch>
        </p:blipFill>
        <p:spPr>
          <a:xfrm>
            <a:off x="6000341" y="2732328"/>
            <a:ext cx="3751863" cy="297896"/>
          </a:xfrm>
          <a:prstGeom prst="rect">
            <a:avLst/>
          </a:prstGeom>
          <a:ln w="12700">
            <a:miter lim="400000"/>
          </a:ln>
        </p:spPr>
      </p:pic>
      <p:sp>
        <p:nvSpPr>
          <p:cNvPr id="142" name="loss function:"/>
          <p:cNvSpPr txBox="1"/>
          <p:nvPr/>
        </p:nvSpPr>
        <p:spPr>
          <a:xfrm>
            <a:off x="618626" y="4849593"/>
            <a:ext cx="1293658" cy="114014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spcBef>
                <a:spcPts val="500"/>
              </a:spcBef>
              <a:defRPr sz="2400">
                <a:solidFill>
                  <a:srgbClr val="000000"/>
                </a:solidFill>
                <a:latin typeface="Arial"/>
                <a:ea typeface="Arial"/>
                <a:cs typeface="Arial"/>
                <a:sym typeface="Arial"/>
              </a:defRPr>
            </a:lvl1pPr>
          </a:lstStyle>
          <a:p>
            <a:pPr/>
            <a:r>
              <a:t>loss function:</a:t>
            </a:r>
          </a:p>
        </p:txBody>
      </p:sp>
      <p:sp>
        <p:nvSpPr>
          <p:cNvPr id="143" name="accuracy, square loss, hinge loss"/>
          <p:cNvSpPr txBox="1"/>
          <p:nvPr/>
        </p:nvSpPr>
        <p:spPr>
          <a:xfrm>
            <a:off x="2419038" y="4849593"/>
            <a:ext cx="2722188" cy="114014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spcBef>
                <a:spcPts val="500"/>
              </a:spcBef>
              <a:defRPr sz="2400">
                <a:solidFill>
                  <a:srgbClr val="000000"/>
                </a:solidFill>
                <a:latin typeface="Arial"/>
                <a:ea typeface="Arial"/>
                <a:cs typeface="Arial"/>
                <a:sym typeface="Arial"/>
              </a:defRPr>
            </a:lvl1pPr>
          </a:lstStyle>
          <a:p>
            <a:pPr/>
            <a:r>
              <a:t>accuracy, square loss, hinge loss</a:t>
            </a:r>
          </a:p>
        </p:txBody>
      </p:sp>
      <p:sp>
        <p:nvSpPr>
          <p:cNvPr id="144" name="P@k, MAP, NDCG"/>
          <p:cNvSpPr txBox="1"/>
          <p:nvPr/>
        </p:nvSpPr>
        <p:spPr>
          <a:xfrm>
            <a:off x="6051487" y="4811493"/>
            <a:ext cx="2722189" cy="114014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spcBef>
                <a:spcPts val="500"/>
              </a:spcBef>
              <a:defRPr sz="2400">
                <a:solidFill>
                  <a:srgbClr val="000000"/>
                </a:solidFill>
                <a:latin typeface="Arial"/>
                <a:ea typeface="Arial"/>
                <a:cs typeface="Arial"/>
                <a:sym typeface="Arial"/>
              </a:defRPr>
            </a:lvl1pPr>
          </a:lstStyle>
          <a:p>
            <a:pPr/>
            <a:r>
              <a:t>P@k, MAP, NDCG</a:t>
            </a:r>
          </a:p>
        </p:txBody>
      </p:sp>
      <p:pic>
        <p:nvPicPr>
          <p:cNvPr id="145" name="latex-image-1.pdf" descr="latex-image-1.pdf"/>
          <p:cNvPicPr>
            <a:picLocks noChangeAspect="1"/>
          </p:cNvPicPr>
          <p:nvPr/>
        </p:nvPicPr>
        <p:blipFill>
          <a:blip r:embed="rId6">
            <a:extLst/>
          </a:blip>
          <a:stretch>
            <a:fillRect/>
          </a:stretch>
        </p:blipFill>
        <p:spPr>
          <a:xfrm>
            <a:off x="6003129" y="3738672"/>
            <a:ext cx="3524348" cy="51103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hemeILtemplates">
  <a:themeElements>
    <a:clrScheme name="ThemeILtemplates">
      <a:dk1>
        <a:srgbClr val="131F33"/>
      </a:dk1>
      <a:lt1>
        <a:srgbClr val="332C20"/>
      </a:lt1>
      <a:dk2>
        <a:srgbClr val="A7A7A7"/>
      </a:dk2>
      <a:lt2>
        <a:srgbClr val="535353"/>
      </a:lt2>
      <a:accent1>
        <a:srgbClr val="131F33"/>
      </a:accent1>
      <a:accent2>
        <a:srgbClr val="FA6300"/>
      </a:accent2>
      <a:accent3>
        <a:srgbClr val="555555"/>
      </a:accent3>
      <a:accent4>
        <a:srgbClr val="888888"/>
      </a:accent4>
      <a:accent5>
        <a:srgbClr val="4BACC6"/>
      </a:accent5>
      <a:accent6>
        <a:srgbClr val="F79646"/>
      </a:accent6>
      <a:hlink>
        <a:srgbClr val="0000FF"/>
      </a:hlink>
      <a:folHlink>
        <a:srgbClr val="FF00FF"/>
      </a:folHlink>
    </a:clrScheme>
    <a:fontScheme name="ThemeILtemplates">
      <a:majorFont>
        <a:latin typeface="Helvetica"/>
        <a:ea typeface="Helvetica"/>
        <a:cs typeface="Helvetica"/>
      </a:majorFont>
      <a:minorFont>
        <a:latin typeface="Trebuchet MS"/>
        <a:ea typeface="Trebuchet MS"/>
        <a:cs typeface="Trebuchet MS"/>
      </a:minorFont>
    </a:fontScheme>
    <a:fmtScheme name="ThemeILtemplat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2C20"/>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hemeILtemplates">
  <a:themeElements>
    <a:clrScheme name="ThemeILtemplates">
      <a:dk1>
        <a:srgbClr val="131F33"/>
      </a:dk1>
      <a:lt1>
        <a:srgbClr val="332C20"/>
      </a:lt1>
      <a:dk2>
        <a:srgbClr val="A7A7A7"/>
      </a:dk2>
      <a:lt2>
        <a:srgbClr val="535353"/>
      </a:lt2>
      <a:accent1>
        <a:srgbClr val="131F33"/>
      </a:accent1>
      <a:accent2>
        <a:srgbClr val="FA6300"/>
      </a:accent2>
      <a:accent3>
        <a:srgbClr val="555555"/>
      </a:accent3>
      <a:accent4>
        <a:srgbClr val="888888"/>
      </a:accent4>
      <a:accent5>
        <a:srgbClr val="4BACC6"/>
      </a:accent5>
      <a:accent6>
        <a:srgbClr val="F79646"/>
      </a:accent6>
      <a:hlink>
        <a:srgbClr val="0000FF"/>
      </a:hlink>
      <a:folHlink>
        <a:srgbClr val="FF00FF"/>
      </a:folHlink>
    </a:clrScheme>
    <a:fontScheme name="ThemeILtemplates">
      <a:majorFont>
        <a:latin typeface="Helvetica"/>
        <a:ea typeface="Helvetica"/>
        <a:cs typeface="Helvetica"/>
      </a:majorFont>
      <a:minorFont>
        <a:latin typeface="Trebuchet MS"/>
        <a:ea typeface="Trebuchet MS"/>
        <a:cs typeface="Trebuchet MS"/>
      </a:minorFont>
    </a:fontScheme>
    <a:fmtScheme name="ThemeILtemplat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2C20"/>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