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0" r:id="rId3"/>
    <p:sldId id="262" r:id="rId4"/>
    <p:sldId id="261" r:id="rId5"/>
    <p:sldId id="263" r:id="rId6"/>
    <p:sldId id="289" r:id="rId7"/>
    <p:sldId id="291" r:id="rId8"/>
    <p:sldId id="264" r:id="rId9"/>
    <p:sldId id="267" r:id="rId10"/>
    <p:sldId id="269" r:id="rId11"/>
    <p:sldId id="292" r:id="rId12"/>
    <p:sldId id="293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80" r:id="rId21"/>
    <p:sldId id="294" r:id="rId22"/>
    <p:sldId id="281" r:id="rId23"/>
    <p:sldId id="295" r:id="rId24"/>
    <p:sldId id="296" r:id="rId25"/>
    <p:sldId id="282" r:id="rId26"/>
    <p:sldId id="284" r:id="rId27"/>
    <p:sldId id="285" r:id="rId28"/>
    <p:sldId id="298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800080"/>
    <a:srgbClr val="FF00FF"/>
    <a:srgbClr val="8F2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69" autoAdjust="0"/>
  </p:normalViewPr>
  <p:slideViewPr>
    <p:cSldViewPr snapToGrid="0" snapToObjects="1">
      <p:cViewPr>
        <p:scale>
          <a:sx n="81" d="100"/>
          <a:sy n="81" d="100"/>
        </p:scale>
        <p:origin x="-1896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35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48ED9-7C73-4846-AC4A-41DEEDF1B3D5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75831-5436-7D45-91CF-2CB496D8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6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BCE23-4DE8-FB43-A416-295FD997AB9B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D2477-87AB-C74B-91F0-EF2AFF82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2477-87AB-C74B-91F0-EF2AFF8209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2477-87AB-C74B-91F0-EF2AFF820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4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AEE10D36-1202-314C-8927-48D2A62E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4/6/17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logo4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5" y="229279"/>
            <a:ext cx="653018" cy="653018"/>
          </a:xfrm>
          <a:prstGeom prst="rect">
            <a:avLst/>
          </a:prstGeom>
        </p:spPr>
      </p:pic>
      <p:pic>
        <p:nvPicPr>
          <p:cNvPr id="8" name="Picture 7" descr="logo1.jpe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77" y="320757"/>
            <a:ext cx="665888" cy="345587"/>
          </a:xfrm>
          <a:prstGeom prst="rect">
            <a:avLst/>
          </a:prstGeom>
        </p:spPr>
      </p:pic>
      <p:pic>
        <p:nvPicPr>
          <p:cNvPr id="9" name="Picture 8" descr="logo3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6" y="6117424"/>
            <a:ext cx="941047" cy="47024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576208" y="6093693"/>
            <a:ext cx="625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26</a:t>
            </a:r>
            <a:r>
              <a:rPr lang="en-US" sz="1400" b="1" baseline="30000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14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International World Wide Web Conference, Perth, Australia</a:t>
            </a:r>
          </a:p>
          <a:p>
            <a:pPr algn="ctr"/>
            <a:r>
              <a:rPr lang="en-US" sz="1400" b="0" dirty="0" smtClean="0">
                <a:solidFill>
                  <a:srgbClr val="400080"/>
                </a:solidFill>
                <a:effectLst/>
              </a:rPr>
              <a:t>3-7 April, 2017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04537" y="6218334"/>
            <a:ext cx="77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20594-61A6-4814-84B0-9246FB6DDEAC}" type="slidenum">
              <a:rPr lang="it-IT" smtClean="0">
                <a:solidFill>
                  <a:srgbClr val="400080"/>
                </a:solidFill>
                <a:latin typeface="Calibri"/>
                <a:cs typeface="Calibri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it-IT" dirty="0" smtClean="0">
                <a:solidFill>
                  <a:srgbClr val="400080"/>
                </a:solidFill>
                <a:latin typeface="Calibri"/>
                <a:cs typeface="Calibri"/>
              </a:rPr>
              <a:t>/30</a:t>
            </a:r>
            <a:endParaRPr lang="en-US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40008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+mj-ea"/>
          <a:cs typeface="Calibri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rgbClr val="400080"/>
          </a:solidFill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rgbClr val="400080"/>
          </a:solidFill>
          <a:latin typeface="Calibri"/>
          <a:ea typeface="+mn-ea"/>
          <a:cs typeface="Calibri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rgbClr val="400080"/>
          </a:solidFill>
          <a:latin typeface="Calibri"/>
          <a:ea typeface="+mn-ea"/>
          <a:cs typeface="Calibri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400080"/>
          </a:solidFill>
          <a:latin typeface="Calibri"/>
          <a:ea typeface="+mn-ea"/>
          <a:cs typeface="Calibri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400080"/>
          </a:solidFill>
          <a:latin typeface="Calibri"/>
          <a:ea typeface="+mn-ea"/>
          <a:cs typeface="Calibri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22921" y="1869965"/>
            <a:ext cx="6498158" cy="10966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Numerical Facet Range Partition: Evaluation Metric and Methods</a:t>
            </a:r>
            <a:endParaRPr lang="en-US" sz="36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22921" y="3299012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</a:pP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Xueqing Liu</a:t>
            </a:r>
            <a:r>
              <a:rPr lang="en-US" baseline="300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, </a:t>
            </a:r>
            <a:r>
              <a:rPr lang="en-US" dirty="0" err="1" smtClean="0">
                <a:solidFill>
                  <a:srgbClr val="400080"/>
                </a:solidFill>
                <a:latin typeface="Calibri"/>
                <a:cs typeface="Calibri"/>
              </a:rPr>
              <a:t>Chengxiang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 Zhai</a:t>
            </a:r>
            <a:r>
              <a:rPr lang="en-US" baseline="300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,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Wei Han</a:t>
            </a:r>
            <a:r>
              <a:rPr lang="en-US" baseline="30000" dirty="0" smtClean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, </a:t>
            </a:r>
            <a:r>
              <a:rPr lang="en-US" dirty="0" err="1" smtClean="0">
                <a:solidFill>
                  <a:srgbClr val="400080"/>
                </a:solidFill>
                <a:latin typeface="Calibri"/>
                <a:cs typeface="Calibri"/>
              </a:rPr>
              <a:t>Onur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 Gungor</a:t>
            </a:r>
            <a:r>
              <a:rPr lang="en-US" baseline="30000" dirty="0" smtClean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endParaRPr lang="en-US" baseline="30000" dirty="0">
              <a:solidFill>
                <a:srgbClr val="40008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logo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3" y="4744883"/>
            <a:ext cx="1122844" cy="582742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2441511" y="4658912"/>
            <a:ext cx="2038993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1600" b="1" baseline="30000" dirty="0" smtClean="0">
                <a:solidFill>
                  <a:srgbClr val="333399"/>
                </a:solidFill>
                <a:latin typeface="Calibri"/>
                <a:cs typeface="Calibri"/>
              </a:rPr>
              <a:t>1</a:t>
            </a:r>
            <a:r>
              <a:rPr lang="en-US" sz="1600" b="1" dirty="0" smtClean="0">
                <a:solidFill>
                  <a:srgbClr val="333399"/>
                </a:solidFill>
                <a:latin typeface="Calibri"/>
                <a:cs typeface="Calibri"/>
              </a:rPr>
              <a:t>Department of CS,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Calibri"/>
                <a:cs typeface="Calibri"/>
              </a:rPr>
              <a:t>University of Illinois</a:t>
            </a:r>
            <a:endParaRPr lang="it-IT" sz="1600" dirty="0" smtClean="0">
              <a:solidFill>
                <a:srgbClr val="333399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logo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53" y="4810286"/>
            <a:ext cx="2334278" cy="774324"/>
          </a:xfrm>
          <a:prstGeom prst="rect">
            <a:avLst/>
          </a:prstGeom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5791215" y="4666903"/>
            <a:ext cx="2038993" cy="516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1600" b="1" baseline="30000" dirty="0" smtClean="0">
                <a:solidFill>
                  <a:srgbClr val="333399"/>
                </a:solidFill>
                <a:latin typeface="Calibri"/>
                <a:cs typeface="Calibri"/>
              </a:rPr>
              <a:t>2</a:t>
            </a:r>
            <a:r>
              <a:rPr lang="it-IT" sz="1600" b="1" dirty="0" smtClean="0">
                <a:solidFill>
                  <a:srgbClr val="333399"/>
                </a:solidFill>
                <a:latin typeface="Calibri"/>
                <a:cs typeface="Calibri"/>
              </a:rPr>
              <a:t>Walmart </a:t>
            </a:r>
            <a:r>
              <a:rPr lang="it-IT" sz="1600" b="1" dirty="0" err="1" smtClean="0">
                <a:solidFill>
                  <a:srgbClr val="333399"/>
                </a:solidFill>
                <a:latin typeface="Calibri"/>
                <a:cs typeface="Calibri"/>
              </a:rPr>
              <a:t>Labs</a:t>
            </a:r>
            <a:endParaRPr lang="it-IT" sz="1600" b="1" dirty="0" smtClean="0">
              <a:solidFill>
                <a:srgbClr val="33339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31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What Makes a Good Partition?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67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Partition?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that saves user’s browsing cost!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61" y="2993868"/>
            <a:ext cx="3266284" cy="27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1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Browsing Cost under Partition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31158" y="30105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333961" y="30105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568120" y="3010542"/>
            <a:ext cx="182880" cy="182880"/>
          </a:xfrm>
          <a:prstGeom prst="ellipse">
            <a:avLst/>
          </a:prstGeom>
          <a:solidFill>
            <a:srgbClr val="400080"/>
          </a:solidFill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366940" y="4960773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942373" y="30105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8258" y="283706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item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556" y="239362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rank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174" y="237949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2199" y="236381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5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261" y="234658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3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2129" y="2335003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4933" y="234658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9605" y="3298734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price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7105" y="328305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2216" y="32758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5672" y="32673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250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0868" y="3248962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4325" y="324459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02529" y="4233575"/>
            <a:ext cx="3706887" cy="1227745"/>
          </a:xfrm>
          <a:prstGeom prst="rect">
            <a:avLst/>
          </a:prstGeom>
          <a:noFill/>
          <a:ln w="9525" cmpd="sng">
            <a:solidFill>
              <a:srgbClr val="40008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3366940" y="4542774"/>
            <a:ext cx="182880" cy="182880"/>
          </a:xfrm>
          <a:prstGeom prst="ellipse">
            <a:avLst/>
          </a:prstGeom>
          <a:solidFill>
            <a:srgbClr val="400080"/>
          </a:solidFill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735189" y="302182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660097" y="4358982"/>
            <a:ext cx="327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00080"/>
                </a:solidFill>
                <a:latin typeface="Calibri"/>
                <a:cs typeface="Calibri"/>
              </a:rPr>
              <a:t>r</a:t>
            </a:r>
            <a:r>
              <a:rPr lang="en-US" sz="2000" dirty="0" smtClean="0">
                <a:solidFill>
                  <a:srgbClr val="400080"/>
                </a:solidFill>
                <a:latin typeface="Calibri"/>
                <a:cs typeface="Calibri"/>
              </a:rPr>
              <a:t>elevant (clicked) item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81031" y="4831927"/>
            <a:ext cx="327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0080"/>
                </a:solidFill>
                <a:latin typeface="Calibri"/>
                <a:cs typeface="Calibri"/>
              </a:rPr>
              <a:t>irrelevant (not clicked) item</a:t>
            </a:r>
          </a:p>
        </p:txBody>
      </p:sp>
    </p:spTree>
    <p:extLst>
      <p:ext uri="{BB962C8B-B14F-4D97-AF65-F5344CB8AC3E}">
        <p14:creationId xmlns:p14="http://schemas.microsoft.com/office/powerpoint/2010/main" val="255674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Cost under Partition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31158" y="30105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333961" y="30105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568120" y="3010542"/>
            <a:ext cx="182880" cy="182880"/>
          </a:xfrm>
          <a:prstGeom prst="ellipse">
            <a:avLst/>
          </a:prstGeom>
          <a:solidFill>
            <a:srgbClr val="400080"/>
          </a:solidFill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942373" y="30105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8258" y="283706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item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556" y="239362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rank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174" y="237949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2199" y="236381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5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261" y="234658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3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2129" y="2335003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4933" y="234658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9605" y="3298734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price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7105" y="328305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2216" y="32758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5672" y="32673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250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0868" y="3248962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4325" y="324459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7003" y="4773640"/>
            <a:ext cx="5122196" cy="461665"/>
          </a:xfrm>
          <a:prstGeom prst="rect">
            <a:avLst/>
          </a:prstGeom>
          <a:noFill/>
          <a:ln w="9525" cmpd="sng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e.g., [0, 180), [180, 350), [350, ∞)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735189" y="302182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03927" y="380303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ranges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37046" y="2346589"/>
            <a:ext cx="0" cy="1456450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45077" y="2304924"/>
            <a:ext cx="35732" cy="1498115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09987" y="3776079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180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9212" y="3787128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350</a:t>
            </a:r>
          </a:p>
        </p:txBody>
      </p:sp>
    </p:spTree>
    <p:extLst>
      <p:ext uri="{BB962C8B-B14F-4D97-AF65-F5344CB8AC3E}">
        <p14:creationId xmlns:p14="http://schemas.microsoft.com/office/powerpoint/2010/main" val="184464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Cost under Partition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31158" y="30105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333961" y="30105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568120" y="3010542"/>
            <a:ext cx="182880" cy="182880"/>
          </a:xfrm>
          <a:prstGeom prst="ellipse">
            <a:avLst/>
          </a:prstGeom>
          <a:solidFill>
            <a:srgbClr val="400080"/>
          </a:solidFill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942373" y="30105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8258" y="283706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item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556" y="239362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rank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174" y="237949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2199" y="236381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5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261" y="234658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3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2129" y="2335003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4933" y="2346589"/>
            <a:ext cx="45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9605" y="3298734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price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7105" y="328305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2216" y="32758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5672" y="32673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250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0868" y="3248962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14325" y="324459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7003" y="4632520"/>
            <a:ext cx="5122196" cy="1200328"/>
          </a:xfrm>
          <a:prstGeom prst="rect">
            <a:avLst/>
          </a:prstGeom>
          <a:noFill/>
          <a:ln w="9525" cmpd="sng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/>
                <a:cs typeface="Calibri"/>
              </a:rPr>
              <a:t>Assumption 1: user will select the unique range containing the relevant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cs typeface="Calibri"/>
              </a:rPr>
              <a:t>item</a:t>
            </a:r>
            <a:endParaRPr lang="en-US" sz="2400" b="1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735189" y="302182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03927" y="380303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ranges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37046" y="2346589"/>
            <a:ext cx="0" cy="1456450"/>
          </a:xfrm>
          <a:prstGeom prst="line">
            <a:avLst/>
          </a:prstGeom>
          <a:ln w="19050" cmpd="sng">
            <a:solidFill>
              <a:srgbClr val="40008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45077" y="2304924"/>
            <a:ext cx="35732" cy="1498115"/>
          </a:xfrm>
          <a:prstGeom prst="line">
            <a:avLst/>
          </a:prstGeom>
          <a:ln w="19050" cmpd="sng">
            <a:solidFill>
              <a:srgbClr val="40008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09987" y="3776079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180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9212" y="3787128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25182" y="2321304"/>
            <a:ext cx="3131774" cy="142037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14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Cost under Partition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333961" y="30105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568120" y="3010542"/>
            <a:ext cx="182880" cy="182880"/>
          </a:xfrm>
          <a:prstGeom prst="ellipse">
            <a:avLst/>
          </a:prstGeom>
          <a:solidFill>
            <a:srgbClr val="400080"/>
          </a:solidFill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8258" y="283706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item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556" y="239362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rank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2199" y="236381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5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261" y="234658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3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2129" y="2335003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9605" y="3298734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price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2216" y="32758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5672" y="32673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250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0868" y="3248962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300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735189" y="302182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03927" y="380303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ranges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37046" y="2346589"/>
            <a:ext cx="0" cy="1456450"/>
          </a:xfrm>
          <a:prstGeom prst="line">
            <a:avLst/>
          </a:prstGeom>
          <a:ln w="19050" cmpd="sng">
            <a:solidFill>
              <a:srgbClr val="40008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45077" y="2304924"/>
            <a:ext cx="35732" cy="1498115"/>
          </a:xfrm>
          <a:prstGeom prst="line">
            <a:avLst/>
          </a:prstGeom>
          <a:ln w="19050" cmpd="sng">
            <a:solidFill>
              <a:srgbClr val="40008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09987" y="3776079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180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9212" y="3787128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350</a:t>
            </a:r>
          </a:p>
        </p:txBody>
      </p:sp>
    </p:spTree>
    <p:extLst>
      <p:ext uri="{BB962C8B-B14F-4D97-AF65-F5344CB8AC3E}">
        <p14:creationId xmlns:p14="http://schemas.microsoft.com/office/powerpoint/2010/main" val="39747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6  C 0.081 0.06537  0.102 0.07204  0.124 0.07204  C 0.149 0.07204  0.169 0.06537  0.183 0.05336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6  C 0.081 0.06537  0.102 0.07204  0.124 0.07204  C 0.149 0.07204  0.169 0.06537  0.183 0.05336  L 0.25 0  E" pathEditMode="relative" ptsTypes="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6  C 0.081 0.06537  0.102 0.07204  0.124 0.07204  C 0.149 0.07204  0.169 0.06537  0.183 0.05336  L 0.25 0  E" pathEditMode="relative" ptsTypes="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96 -3.02132E-6 C -0.16933 -0.03939 -0.09169 -0.07854 -3.7513E-6 -3.02132E-6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8" y="-39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97 3.79981E-6 C -0.16933 -0.03939 -0.0917 -0.07855 4.84891E-6 3.79981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8" y="-39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96 -4.80074E-6 C -0.16933 -0.03938 -0.0917 -0.07854 2.39319E-6 -4.80074E-6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8" y="-3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7" grpId="0"/>
      <p:bldP spid="22" grpId="0"/>
      <p:bldP spid="24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Cost under Partition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475063" y="302622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568120" y="3010542"/>
            <a:ext cx="182880" cy="182880"/>
          </a:xfrm>
          <a:prstGeom prst="ellipse">
            <a:avLst/>
          </a:prstGeom>
          <a:solidFill>
            <a:srgbClr val="400080"/>
          </a:solidFill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8258" y="283706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item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556" y="239362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rank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3301" y="234813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0261" y="234658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3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383" y="2366363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5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9605" y="3298734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price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6284" y="324451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5672" y="32673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250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8156" y="3280322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7003" y="4632520"/>
            <a:ext cx="5122196" cy="1200328"/>
          </a:xfrm>
          <a:prstGeom prst="rect">
            <a:avLst/>
          </a:prstGeom>
          <a:noFill/>
          <a:ln w="9525" cmpd="sng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/>
                <a:cs typeface="Calibri"/>
              </a:rPr>
              <a:t>Assumption 2: after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cs typeface="Calibri"/>
              </a:rPr>
              <a:t>selecting the unique range,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cs typeface="Calibri"/>
              </a:rPr>
              <a:t>user will sequentially browse until finding the relevant item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609765" y="30061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03927" y="380303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ranges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37046" y="2346589"/>
            <a:ext cx="0" cy="1456450"/>
          </a:xfrm>
          <a:prstGeom prst="line">
            <a:avLst/>
          </a:prstGeom>
          <a:ln w="19050" cmpd="sng">
            <a:solidFill>
              <a:srgbClr val="40008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45077" y="2304924"/>
            <a:ext cx="35732" cy="1498115"/>
          </a:xfrm>
          <a:prstGeom prst="line">
            <a:avLst/>
          </a:prstGeom>
          <a:ln w="19050" cmpd="sng">
            <a:solidFill>
              <a:srgbClr val="40008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09987" y="3776079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180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9212" y="3787128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350</a:t>
            </a:r>
          </a:p>
        </p:txBody>
      </p:sp>
    </p:spTree>
    <p:extLst>
      <p:ext uri="{BB962C8B-B14F-4D97-AF65-F5344CB8AC3E}">
        <p14:creationId xmlns:p14="http://schemas.microsoft.com/office/powerpoint/2010/main" val="228413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Cost under Partition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475063" y="302622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568120" y="3010542"/>
            <a:ext cx="182880" cy="182880"/>
          </a:xfrm>
          <a:prstGeom prst="ellipse">
            <a:avLst/>
          </a:prstGeom>
          <a:solidFill>
            <a:srgbClr val="400080"/>
          </a:solidFill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8258" y="283706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item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556" y="239362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rank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3301" y="234813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0261" y="234658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3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383" y="2366363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5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9605" y="3298734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price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6284" y="324451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5672" y="32673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250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8156" y="3280322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3252" y="4339534"/>
            <a:ext cx="3313997" cy="461665"/>
          </a:xfrm>
          <a:prstGeom prst="rect">
            <a:avLst/>
          </a:prstGeom>
          <a:noFill/>
          <a:ln w="9525" cmpd="sng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User browsing cost = 2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609765" y="30061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03927" y="380303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ranges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37046" y="2346589"/>
            <a:ext cx="0" cy="1456450"/>
          </a:xfrm>
          <a:prstGeom prst="line">
            <a:avLst/>
          </a:prstGeom>
          <a:ln w="19050" cmpd="sng">
            <a:solidFill>
              <a:srgbClr val="40008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45077" y="2304924"/>
            <a:ext cx="35732" cy="1498115"/>
          </a:xfrm>
          <a:prstGeom prst="line">
            <a:avLst/>
          </a:prstGeom>
          <a:ln w="19050" cmpd="sng">
            <a:solidFill>
              <a:srgbClr val="40008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09987" y="3776079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180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9212" y="3787128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350</a:t>
            </a:r>
          </a:p>
        </p:txBody>
      </p:sp>
      <p:sp>
        <p:nvSpPr>
          <p:cNvPr id="25" name="Left Brace 24"/>
          <p:cNvSpPr/>
          <p:nvPr/>
        </p:nvSpPr>
        <p:spPr>
          <a:xfrm rot="16200000">
            <a:off x="5119880" y="3144169"/>
            <a:ext cx="155448" cy="1770669"/>
          </a:xfrm>
          <a:prstGeom prst="leftBrac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6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Evaluation Metric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User log contains n queries:</a:t>
            </a:r>
          </a:p>
          <a:p>
            <a:endParaRPr lang="en-US" dirty="0"/>
          </a:p>
          <a:p>
            <a:r>
              <a:rPr lang="en-US" dirty="0" smtClean="0">
                <a:latin typeface="Calibri"/>
                <a:cs typeface="Calibri"/>
              </a:rPr>
              <a:t>For each query </a:t>
            </a:r>
            <a:r>
              <a:rPr lang="en-US" dirty="0" smtClean="0">
                <a:latin typeface="Calibri"/>
                <a:cs typeface="Calibri"/>
              </a:rPr>
              <a:t>q</a:t>
            </a:r>
            <a:r>
              <a:rPr lang="en-US" baseline="-25000" dirty="0" smtClean="0">
                <a:latin typeface="Calibri"/>
                <a:cs typeface="Calibri"/>
              </a:rPr>
              <a:t>i</a:t>
            </a:r>
            <a:r>
              <a:rPr lang="en-US" dirty="0" smtClean="0">
                <a:latin typeface="Calibri"/>
                <a:cs typeface="Calibri"/>
              </a:rPr>
              <a:t>: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02615" y="2219368"/>
            <a:ext cx="181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q</a:t>
            </a:r>
            <a:r>
              <a:rPr lang="en-US" sz="2400" baseline="-250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, q</a:t>
            </a:r>
            <a:r>
              <a:rPr lang="en-US" sz="2400" baseline="-25000" dirty="0" smtClean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, </a:t>
            </a:r>
            <a:r>
              <a:rPr lang="is-IS" sz="2400" dirty="0" smtClean="0">
                <a:solidFill>
                  <a:srgbClr val="400080"/>
                </a:solidFill>
                <a:latin typeface="Calibri"/>
                <a:cs typeface="Calibri"/>
              </a:rPr>
              <a:t>…, q</a:t>
            </a:r>
            <a:r>
              <a:rPr lang="is-IS" sz="2400" baseline="-25000" dirty="0" smtClean="0">
                <a:solidFill>
                  <a:srgbClr val="400080"/>
                </a:solidFill>
                <a:latin typeface="Calibri"/>
                <a:cs typeface="Calibri"/>
              </a:rPr>
              <a:t>n</a:t>
            </a:r>
            <a:endParaRPr lang="en-US" sz="2400" baseline="-250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8288" y="3520503"/>
            <a:ext cx="689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Cost (</a:t>
            </a:r>
            <a:r>
              <a:rPr lang="en-US" sz="2400" dirty="0" err="1" smtClean="0">
                <a:solidFill>
                  <a:srgbClr val="400080"/>
                </a:solidFill>
                <a:latin typeface="Calibri"/>
                <a:cs typeface="Calibri"/>
              </a:rPr>
              <a:t>i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)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= rank of relevant item in its unique range</a:t>
            </a:r>
            <a:endParaRPr lang="en-US" sz="2400" baseline="-250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45988" y="4535297"/>
            <a:ext cx="465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00080"/>
                </a:solidFill>
                <a:latin typeface="Calibri"/>
                <a:cs typeface="Calibri"/>
              </a:rPr>
              <a:t>Avg</a:t>
            </a:r>
            <a:r>
              <a:rPr lang="en-US" sz="2400" dirty="0" err="1" smtClean="0">
                <a:solidFill>
                  <a:srgbClr val="400080"/>
                </a:solidFill>
                <a:latin typeface="Calibri"/>
                <a:cs typeface="Calibri"/>
              </a:rPr>
              <a:t>Cost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= 1/n 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      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Cost (</a:t>
            </a:r>
            <a:r>
              <a:rPr lang="en-US" sz="2400" dirty="0" err="1" smtClean="0">
                <a:solidFill>
                  <a:srgbClr val="400080"/>
                </a:solidFill>
                <a:latin typeface="Calibri"/>
                <a:cs typeface="Calibri"/>
              </a:rPr>
              <a:t>i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)</a:t>
            </a:r>
            <a:endParaRPr lang="en-US" sz="2400" baseline="-250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058" y="4414220"/>
            <a:ext cx="765194" cy="765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0935" y="4917221"/>
            <a:ext cx="315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00080"/>
                </a:solidFill>
                <a:latin typeface="Calibri"/>
                <a:cs typeface="Calibri"/>
              </a:rPr>
              <a:t>i</a:t>
            </a:r>
            <a:endParaRPr lang="en-US" sz="20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4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Method 1: Dynamic Programming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Optimize expected Cost(</a:t>
            </a:r>
            <a:r>
              <a:rPr lang="en-US" dirty="0" err="1" smtClean="0">
                <a:latin typeface="Calibri"/>
                <a:cs typeface="Calibri"/>
              </a:rPr>
              <a:t>i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125728" y="453597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328531" y="453597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562690" y="4535972"/>
            <a:ext cx="182880" cy="182880"/>
          </a:xfrm>
          <a:prstGeom prst="ellipse">
            <a:avLst/>
          </a:prstGeom>
          <a:solidFill>
            <a:srgbClr val="400080"/>
          </a:solidFill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936943" y="453597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2828" y="436249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item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4126" y="3919059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rank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5744" y="390492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6769" y="388924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5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4831" y="387201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3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6699" y="3860433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9503" y="387201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4175" y="4824164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price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1675" y="480848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66786" y="480130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60242" y="479280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250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15438" y="4774392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8895" y="477002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29759" y="454725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56" y="2583532"/>
            <a:ext cx="1189010" cy="7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2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Search System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99" y="1699994"/>
            <a:ext cx="5411632" cy="41149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94799" y="2130742"/>
            <a:ext cx="658144" cy="3747159"/>
          </a:xfrm>
          <a:prstGeom prst="rect">
            <a:avLst/>
          </a:prstGeom>
          <a:noFill/>
          <a:ln w="38100" cmpd="sng">
            <a:solidFill>
              <a:srgbClr val="40008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8921" y="3211687"/>
            <a:ext cx="138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Facets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16271" y="3747168"/>
            <a:ext cx="1154479" cy="1029858"/>
          </a:xfrm>
          <a:prstGeom prst="straightConnector1">
            <a:avLst/>
          </a:prstGeom>
          <a:ln w="38100" cmpd="sng">
            <a:solidFill>
              <a:srgbClr val="400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4191" y="1445189"/>
            <a:ext cx="138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Query: “laptop”</a:t>
            </a:r>
          </a:p>
        </p:txBody>
      </p:sp>
    </p:spTree>
    <p:extLst>
      <p:ext uri="{BB962C8B-B14F-4D97-AF65-F5344CB8AC3E}">
        <p14:creationId xmlns:p14="http://schemas.microsoft.com/office/powerpoint/2010/main" val="220372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A Simple Baseline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Quantile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method: making </a:t>
            </a:r>
            <a:r>
              <a:rPr lang="en-US" dirty="0" smtClean="0">
                <a:latin typeface="Calibri"/>
                <a:cs typeface="Calibri"/>
              </a:rPr>
              <a:t>each range </a:t>
            </a:r>
            <a:r>
              <a:rPr lang="en-US" dirty="0" smtClean="0">
                <a:latin typeface="Calibri"/>
                <a:cs typeface="Calibri"/>
              </a:rPr>
              <a:t>contain same number of items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49376" y="352798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252179" y="352798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486338" y="3527982"/>
            <a:ext cx="182880" cy="182880"/>
          </a:xfrm>
          <a:prstGeom prst="ellipse">
            <a:avLst/>
          </a:prstGeom>
          <a:solidFill>
            <a:srgbClr val="400080"/>
          </a:solidFill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860591" y="352798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9392" y="289693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0417" y="288125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5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8479" y="286402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3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0347" y="2852443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43151" y="286402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5323" y="380049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0434" y="379331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3890" y="378481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250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9086" y="3766402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2543" y="376203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653407" y="353926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005293" y="2872877"/>
            <a:ext cx="0" cy="1456450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36315" y="2884157"/>
            <a:ext cx="0" cy="1456450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58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Learning to Partition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Parameter: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= proportion </a:t>
            </a:r>
            <a:r>
              <a:rPr lang="en-US" dirty="0"/>
              <a:t>of items in range </a:t>
            </a:r>
            <a:r>
              <a:rPr lang="en-US" dirty="0" err="1"/>
              <a:t>i</a:t>
            </a:r>
            <a:endParaRPr lang="en-US" baseline="-25000" dirty="0"/>
          </a:p>
          <a:p>
            <a:r>
              <a:rPr lang="en-US" dirty="0" err="1" smtClean="0"/>
              <a:t>Quantile</a:t>
            </a:r>
            <a:r>
              <a:rPr lang="en-US" dirty="0" smtClean="0"/>
              <a:t> method: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= 1/k, </a:t>
            </a:r>
            <a:r>
              <a:rPr lang="en-US" dirty="0" err="1" smtClean="0"/>
              <a:t>i</a:t>
            </a:r>
            <a:r>
              <a:rPr lang="en-US" dirty="0" smtClean="0"/>
              <a:t>=1,2,</a:t>
            </a:r>
            <a:r>
              <a:rPr lang="is-IS" dirty="0" smtClean="0"/>
              <a:t>…,k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42" y="3604389"/>
            <a:ext cx="4831160" cy="19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Learning to Partition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Avg</a:t>
            </a:r>
            <a:r>
              <a:rPr lang="en-US" b="1" dirty="0" err="1" smtClean="0"/>
              <a:t>Cost</a:t>
            </a:r>
            <a:r>
              <a:rPr lang="en-US" b="1" dirty="0" smtClean="0"/>
              <a:t> is Non-smooth!</a:t>
            </a:r>
          </a:p>
          <a:p>
            <a:r>
              <a:rPr lang="en-US" dirty="0" smtClean="0"/>
              <a:t>e.g., r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is-IS" dirty="0" smtClean="0"/>
              <a:t>= [0.8, 0.2]</a:t>
            </a:r>
            <a:endParaRPr lang="en-US" baseline="-25000" dirty="0"/>
          </a:p>
          <a:p>
            <a:endParaRPr lang="en-US" dirty="0" smtClean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268868" y="377886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471671" y="377886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705830" y="3778862"/>
            <a:ext cx="182880" cy="182880"/>
          </a:xfrm>
          <a:prstGeom prst="ellipse">
            <a:avLst/>
          </a:prstGeom>
          <a:solidFill>
            <a:srgbClr val="400080"/>
          </a:solidFill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080083" y="377886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8884" y="314781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9909" y="313213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5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7971" y="311490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3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9839" y="3103323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62643" y="311490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4815" y="40513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9926" y="404419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3382" y="403569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250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8578" y="4017282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2035" y="401291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72899" y="37901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536922" y="3103323"/>
            <a:ext cx="0" cy="1456450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44722" y="4938184"/>
            <a:ext cx="259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Cost(</a:t>
            </a:r>
            <a:r>
              <a:rPr lang="en-US" sz="2400" dirty="0" err="1" smtClean="0">
                <a:solidFill>
                  <a:srgbClr val="400080"/>
                </a:solidFill>
                <a:latin typeface="Calibri"/>
                <a:cs typeface="Calibri"/>
              </a:rPr>
              <a:t>i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) = 3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6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Learning to Partition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Avg</a:t>
            </a:r>
            <a:r>
              <a:rPr lang="en-US" b="1" dirty="0" err="1" smtClean="0"/>
              <a:t>Cost</a:t>
            </a:r>
            <a:r>
              <a:rPr lang="en-US" b="1" dirty="0" smtClean="0"/>
              <a:t> is Non-smooth!</a:t>
            </a:r>
          </a:p>
          <a:p>
            <a:r>
              <a:rPr lang="en-US" dirty="0" smtClean="0"/>
              <a:t>e.g., r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r</a:t>
            </a:r>
            <a:r>
              <a:rPr lang="en-US" baseline="-25000" dirty="0" smtClean="0"/>
              <a:t>2 </a:t>
            </a:r>
            <a:r>
              <a:rPr lang="is-IS" dirty="0" smtClean="0"/>
              <a:t>= [0.8-ε, 0.2+</a:t>
            </a:r>
            <a:r>
              <a:rPr lang="is-IS" dirty="0"/>
              <a:t>ε</a:t>
            </a:r>
            <a:r>
              <a:rPr lang="is-IS" dirty="0" smtClean="0"/>
              <a:t>]</a:t>
            </a:r>
            <a:endParaRPr lang="en-US" baseline="-25000" dirty="0"/>
          </a:p>
          <a:p>
            <a:endParaRPr lang="en-US" dirty="0" smtClean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268868" y="377886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471671" y="377886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705830" y="3778862"/>
            <a:ext cx="182880" cy="182880"/>
          </a:xfrm>
          <a:prstGeom prst="ellipse">
            <a:avLst/>
          </a:prstGeom>
          <a:solidFill>
            <a:srgbClr val="400080"/>
          </a:solidFill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080083" y="377886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8884" y="314781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9909" y="3132138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5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7971" y="311490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3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9839" y="3103323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62643" y="3114909"/>
            <a:ext cx="454372" cy="45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4815" y="405137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9926" y="404419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3382" y="403569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250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8578" y="4017282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300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2035" y="4012914"/>
            <a:ext cx="95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4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00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72899" y="3790142"/>
            <a:ext cx="182880" cy="182880"/>
          </a:xfrm>
          <a:prstGeom prst="ellipse">
            <a:avLst/>
          </a:prstGeom>
          <a:noFill/>
          <a:ln>
            <a:solidFill>
              <a:srgbClr val="4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416313" y="3123757"/>
            <a:ext cx="0" cy="1456450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4722" y="4938184"/>
            <a:ext cx="259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Cost(</a:t>
            </a:r>
            <a:r>
              <a:rPr lang="en-US" sz="2400" dirty="0" err="1" smtClean="0">
                <a:solidFill>
                  <a:srgbClr val="400080"/>
                </a:solidFill>
                <a:latin typeface="Calibri"/>
                <a:cs typeface="Calibri"/>
              </a:rPr>
              <a:t>i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) = 2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79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Learning to Partition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AvgCost</a:t>
            </a:r>
            <a:r>
              <a:rPr lang="en-US" b="1" dirty="0" smtClean="0"/>
              <a:t> is Non-smooth!</a:t>
            </a:r>
          </a:p>
          <a:p>
            <a:r>
              <a:rPr lang="en-US" dirty="0" smtClean="0"/>
              <a:t>Non-smooth optimization of </a:t>
            </a:r>
            <a:r>
              <a:rPr lang="en-US" dirty="0" err="1" smtClean="0"/>
              <a:t>Avg</a:t>
            </a:r>
            <a:r>
              <a:rPr lang="en-US" dirty="0" err="1" smtClean="0"/>
              <a:t>Cost</a:t>
            </a:r>
            <a:r>
              <a:rPr lang="en-US" dirty="0" smtClean="0"/>
              <a:t> is time-consuming</a:t>
            </a:r>
          </a:p>
          <a:p>
            <a:r>
              <a:rPr lang="en-US" dirty="0" smtClean="0"/>
              <a:t>Introducing surrogate function: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289689" y="3815193"/>
            <a:ext cx="217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O(</a:t>
            </a:r>
            <a:r>
              <a:rPr lang="en-US" sz="2400" dirty="0" err="1" smtClean="0">
                <a:solidFill>
                  <a:srgbClr val="400080"/>
                </a:solidFill>
                <a:latin typeface="Calibri"/>
                <a:cs typeface="Calibri"/>
              </a:rPr>
              <a:t>N</a:t>
            </a:r>
            <a:r>
              <a:rPr lang="en-US" sz="2400" baseline="-25000" dirty="0" err="1" smtClean="0">
                <a:solidFill>
                  <a:srgbClr val="400080"/>
                </a:solidFill>
                <a:latin typeface="Calibri"/>
                <a:cs typeface="Calibri"/>
              </a:rPr>
              <a:t>eval</a:t>
            </a:r>
            <a:r>
              <a:rPr lang="en-US" sz="2400" dirty="0" err="1" smtClean="0">
                <a:solidFill>
                  <a:srgbClr val="400080"/>
                </a:solidFill>
                <a:latin typeface="Calibri"/>
                <a:cs typeface="Calibri"/>
              </a:rPr>
              <a:t>mnlogm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)</a:t>
            </a:r>
            <a:endParaRPr lang="en-US" sz="2400" baseline="-250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52897" y="3967017"/>
            <a:ext cx="956338" cy="3098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65754" y="3842153"/>
            <a:ext cx="424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O(</a:t>
            </a:r>
            <a:r>
              <a:rPr lang="en-US" sz="2400" dirty="0" err="1" smtClean="0">
                <a:solidFill>
                  <a:srgbClr val="400080"/>
                </a:solidFill>
                <a:latin typeface="Calibri"/>
                <a:cs typeface="Calibri"/>
              </a:rPr>
              <a:t>mnlogm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 + </a:t>
            </a:r>
            <a:r>
              <a:rPr lang="en-US" sz="2400" dirty="0" err="1" smtClean="0">
                <a:solidFill>
                  <a:srgbClr val="400080"/>
                </a:solidFill>
                <a:latin typeface="Calibri"/>
                <a:cs typeface="Calibri"/>
              </a:rPr>
              <a:t>N</a:t>
            </a:r>
            <a:r>
              <a:rPr lang="en-US" sz="2400" baseline="-25000" dirty="0" err="1" smtClean="0">
                <a:solidFill>
                  <a:srgbClr val="400080"/>
                </a:solidFill>
                <a:latin typeface="Calibri"/>
                <a:cs typeface="Calibri"/>
              </a:rPr>
              <a:t>eval</a:t>
            </a:r>
            <a:r>
              <a:rPr lang="en-US" sz="2400" dirty="0" err="1" smtClean="0">
                <a:solidFill>
                  <a:srgbClr val="400080"/>
                </a:solidFill>
                <a:latin typeface="Calibri"/>
                <a:cs typeface="Calibri"/>
              </a:rPr>
              <a:t>klogm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)</a:t>
            </a:r>
            <a:endParaRPr lang="en-US" sz="2400" baseline="-250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62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Partition </a:t>
            </a:r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by </a:t>
            </a:r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Different Parameters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far, we have been using </a:t>
            </a:r>
            <a:r>
              <a:rPr lang="en-US" dirty="0" smtClean="0"/>
              <a:t>the same </a:t>
            </a:r>
            <a:r>
              <a:rPr lang="en-US" dirty="0" smtClean="0"/>
              <a:t>parameters </a:t>
            </a:r>
            <a:r>
              <a:rPr lang="en-US" dirty="0" smtClean="0"/>
              <a:t>on different queries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if different queries have different parameters?</a:t>
            </a:r>
          </a:p>
          <a:p>
            <a:r>
              <a:rPr lang="en-US" dirty="0" smtClean="0"/>
              <a:t>Decision </a:t>
            </a:r>
            <a:r>
              <a:rPr lang="en-US" dirty="0" smtClean="0"/>
              <a:t>tree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09234" y="3998377"/>
            <a:ext cx="1755899" cy="564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94435" y="3998377"/>
            <a:ext cx="1614800" cy="564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27020" y="4641148"/>
            <a:ext cx="19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0080"/>
                </a:solidFill>
                <a:latin typeface="Calibri"/>
                <a:cs typeface="Calibri"/>
              </a:rPr>
              <a:t>r</a:t>
            </a:r>
            <a:r>
              <a:rPr lang="en-US" baseline="-250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,r</a:t>
            </a:r>
            <a:r>
              <a:rPr lang="en-US" baseline="-25000" dirty="0" smtClean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=[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0.3,0.7]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13404" y="4587018"/>
            <a:ext cx="19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0080"/>
                </a:solidFill>
                <a:latin typeface="Calibri"/>
                <a:cs typeface="Calibri"/>
              </a:rPr>
              <a:t>r</a:t>
            </a:r>
            <a:r>
              <a:rPr lang="en-US" baseline="-25000" dirty="0" smtClean="0">
                <a:solidFill>
                  <a:srgbClr val="400080"/>
                </a:solidFill>
                <a:latin typeface="Calibri"/>
                <a:cs typeface="Calibri"/>
              </a:rPr>
              <a:t>1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,r</a:t>
            </a:r>
            <a:r>
              <a:rPr lang="en-US" baseline="-25000" dirty="0" smtClean="0">
                <a:solidFill>
                  <a:srgbClr val="400080"/>
                </a:solidFill>
                <a:latin typeface="Calibri"/>
                <a:cs typeface="Calibri"/>
              </a:rPr>
              <a:t>2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=[0.7,0.3]</a:t>
            </a:r>
            <a:endParaRPr lang="en-US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6426" y="3798031"/>
            <a:ext cx="107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400080"/>
                </a:solidFill>
                <a:latin typeface="Calibri"/>
                <a:cs typeface="Calibri"/>
              </a:rPr>
              <a:t>refurb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=F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93032" y="3774459"/>
            <a:ext cx="107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00080"/>
                </a:solidFill>
                <a:latin typeface="Calibri"/>
                <a:cs typeface="Calibri"/>
              </a:rPr>
              <a:t>r</a:t>
            </a:r>
            <a:r>
              <a:rPr lang="en-US" dirty="0" err="1" smtClean="0">
                <a:solidFill>
                  <a:srgbClr val="400080"/>
                </a:solidFill>
                <a:latin typeface="Calibri"/>
                <a:cs typeface="Calibri"/>
              </a:rPr>
              <a:t>efurb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=T</a:t>
            </a:r>
          </a:p>
        </p:txBody>
      </p:sp>
    </p:spTree>
    <p:extLst>
      <p:ext uri="{BB962C8B-B14F-4D97-AF65-F5344CB8AC3E}">
        <p14:creationId xmlns:p14="http://schemas.microsoft.com/office/powerpoint/2010/main" val="395841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Avg</a:t>
            </a:r>
            <a:r>
              <a:rPr lang="en-US" sz="3200" b="1" dirty="0" err="1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Cost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19" y="1664056"/>
            <a:ext cx="5393117" cy="2936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1584" y="5001894"/>
            <a:ext cx="6020224" cy="646331"/>
          </a:xfrm>
          <a:prstGeom prst="rect">
            <a:avLst/>
          </a:prstGeom>
          <a:noFill/>
          <a:ln w="9525" cmpd="sng">
            <a:solidFill>
              <a:srgbClr val="40008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00080"/>
                </a:solidFill>
                <a:latin typeface="Calibri"/>
                <a:cs typeface="Calibri"/>
              </a:rPr>
              <a:t>q</a:t>
            </a:r>
            <a:r>
              <a:rPr lang="en-US" b="1" dirty="0" smtClean="0">
                <a:solidFill>
                  <a:srgbClr val="400080"/>
                </a:solidFill>
                <a:latin typeface="Calibri"/>
                <a:cs typeface="Calibri"/>
              </a:rPr>
              <a:t>uant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.: </a:t>
            </a:r>
            <a:r>
              <a:rPr lang="en-US" dirty="0" err="1" smtClean="0">
                <a:solidFill>
                  <a:srgbClr val="400080"/>
                </a:solidFill>
                <a:latin typeface="Calibri"/>
                <a:cs typeface="Calibri"/>
              </a:rPr>
              <a:t>quantile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 method    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                </a:t>
            </a:r>
            <a:r>
              <a:rPr lang="en-US" b="1" dirty="0" err="1" smtClean="0">
                <a:solidFill>
                  <a:srgbClr val="400080"/>
                </a:solidFill>
                <a:latin typeface="Calibri"/>
                <a:cs typeface="Calibri"/>
              </a:rPr>
              <a:t>dp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: 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dynamic programming</a:t>
            </a:r>
            <a:endParaRPr lang="en-US" dirty="0" smtClean="0">
              <a:solidFill>
                <a:srgbClr val="400080"/>
              </a:solidFill>
              <a:latin typeface="Calibri"/>
              <a:cs typeface="Calibri"/>
            </a:endParaRPr>
          </a:p>
          <a:p>
            <a:r>
              <a:rPr lang="en-US" b="1" dirty="0" err="1">
                <a:solidFill>
                  <a:srgbClr val="400080"/>
                </a:solidFill>
                <a:latin typeface="Calibri"/>
                <a:cs typeface="Calibri"/>
              </a:rPr>
              <a:t>p</a:t>
            </a:r>
            <a:r>
              <a:rPr lang="en-US" b="1" dirty="0" err="1" smtClean="0">
                <a:solidFill>
                  <a:srgbClr val="400080"/>
                </a:solidFill>
                <a:latin typeface="Calibri"/>
                <a:cs typeface="Calibri"/>
              </a:rPr>
              <a:t>owell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: 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same parameter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                      </a:t>
            </a:r>
            <a:r>
              <a:rPr lang="en-US" b="1" dirty="0" smtClean="0">
                <a:solidFill>
                  <a:srgbClr val="400080"/>
                </a:solidFill>
                <a:latin typeface="Calibri"/>
                <a:cs typeface="Calibri"/>
              </a:rPr>
              <a:t>tree</a:t>
            </a:r>
            <a:r>
              <a:rPr lang="en-US" dirty="0" smtClean="0">
                <a:solidFill>
                  <a:srgbClr val="400080"/>
                </a:solidFill>
                <a:latin typeface="Calibri"/>
                <a:cs typeface="Calibri"/>
              </a:rPr>
              <a:t>: different parameter</a:t>
            </a:r>
            <a:endParaRPr lang="en-US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37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Example Ranges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84" y="2257908"/>
            <a:ext cx="6271067" cy="30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9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Example Ranges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69" y="2442517"/>
            <a:ext cx="7039273" cy="25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5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Conclusion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786659"/>
          </a:xfrm>
        </p:spPr>
        <p:txBody>
          <a:bodyPr>
            <a:normAutofit/>
          </a:bodyPr>
          <a:lstStyle/>
          <a:p>
            <a:r>
              <a:rPr lang="en-US" dirty="0" smtClean="0"/>
              <a:t>Propose a new </a:t>
            </a:r>
            <a:r>
              <a:rPr lang="en-US" dirty="0" smtClean="0"/>
              <a:t>research problem</a:t>
            </a:r>
          </a:p>
          <a:p>
            <a:r>
              <a:rPr lang="en-US" dirty="0" smtClean="0"/>
              <a:t>Propose two algorithms </a:t>
            </a:r>
          </a:p>
          <a:p>
            <a:r>
              <a:rPr lang="en-US" dirty="0" smtClean="0"/>
              <a:t>Especially </a:t>
            </a:r>
            <a:r>
              <a:rPr lang="en-US" dirty="0" smtClean="0"/>
              <a:t>helpful for diverse inventory, e.g., eBay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607" y="2706042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1675" y="4116998"/>
            <a:ext cx="8042276" cy="1786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rgbClr val="400080"/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rgbClr val="400080"/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rgbClr val="400080"/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rgbClr val="400080"/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rgbClr val="400080"/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Generating ranges based on user feedback</a:t>
            </a:r>
          </a:p>
        </p:txBody>
      </p:sp>
    </p:spTree>
    <p:extLst>
      <p:ext uri="{BB962C8B-B14F-4D97-AF65-F5344CB8AC3E}">
        <p14:creationId xmlns:p14="http://schemas.microsoft.com/office/powerpoint/2010/main" val="124592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Search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99" y="1699994"/>
            <a:ext cx="5411632" cy="4114939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59" y="4105119"/>
            <a:ext cx="1700784" cy="1709928"/>
          </a:xfrm>
          <a:prstGeom prst="rect">
            <a:avLst/>
          </a:prstGeom>
        </p:spPr>
      </p:pic>
      <p:grpSp>
        <p:nvGrpSpPr>
          <p:cNvPr id="8" name="magnifying glass"/>
          <p:cNvGrpSpPr>
            <a:grpSpLocks noChangeAspect="1"/>
          </p:cNvGrpSpPr>
          <p:nvPr/>
        </p:nvGrpSpPr>
        <p:grpSpPr>
          <a:xfrm rot="2504216">
            <a:off x="-46311" y="3226056"/>
            <a:ext cx="4339806" cy="1828800"/>
            <a:chOff x="338877" y="1129133"/>
            <a:chExt cx="7968949" cy="3313215"/>
          </a:xfrm>
        </p:grpSpPr>
        <p:grpSp>
          <p:nvGrpSpPr>
            <p:cNvPr id="9" name="black handle"/>
            <p:cNvGrpSpPr/>
            <p:nvPr/>
          </p:nvGrpSpPr>
          <p:grpSpPr>
            <a:xfrm>
              <a:off x="338877" y="2587992"/>
              <a:ext cx="3582789" cy="603742"/>
              <a:chOff x="338877" y="2587992"/>
              <a:chExt cx="3582789" cy="603742"/>
            </a:xfrm>
          </p:grpSpPr>
          <p:sp>
            <p:nvSpPr>
              <p:cNvPr id="17" name="handle"/>
              <p:cNvSpPr/>
              <p:nvPr/>
            </p:nvSpPr>
            <p:spPr>
              <a:xfrm>
                <a:off x="338877" y="2588236"/>
                <a:ext cx="3572666" cy="601190"/>
              </a:xfrm>
              <a:custGeom>
                <a:avLst/>
                <a:gdLst>
                  <a:gd name="connsiteX0" fmla="*/ 0 w 3526971"/>
                  <a:gd name="connsiteY0" fmla="*/ 91046 h 546264"/>
                  <a:gd name="connsiteX1" fmla="*/ 91046 w 3526971"/>
                  <a:gd name="connsiteY1" fmla="*/ 0 h 546264"/>
                  <a:gd name="connsiteX2" fmla="*/ 3435925 w 3526971"/>
                  <a:gd name="connsiteY2" fmla="*/ 0 h 546264"/>
                  <a:gd name="connsiteX3" fmla="*/ 3526971 w 3526971"/>
                  <a:gd name="connsiteY3" fmla="*/ 91046 h 546264"/>
                  <a:gd name="connsiteX4" fmla="*/ 3526971 w 3526971"/>
                  <a:gd name="connsiteY4" fmla="*/ 455218 h 546264"/>
                  <a:gd name="connsiteX5" fmla="*/ 3435925 w 3526971"/>
                  <a:gd name="connsiteY5" fmla="*/ 546264 h 546264"/>
                  <a:gd name="connsiteX6" fmla="*/ 91046 w 3526971"/>
                  <a:gd name="connsiteY6" fmla="*/ 546264 h 546264"/>
                  <a:gd name="connsiteX7" fmla="*/ 0 w 3526971"/>
                  <a:gd name="connsiteY7" fmla="*/ 455218 h 546264"/>
                  <a:gd name="connsiteX8" fmla="*/ 0 w 3526971"/>
                  <a:gd name="connsiteY8" fmla="*/ 91046 h 546264"/>
                  <a:gd name="connsiteX0" fmla="*/ 0 w 3550721"/>
                  <a:gd name="connsiteY0" fmla="*/ 150423 h 546264"/>
                  <a:gd name="connsiteX1" fmla="*/ 114796 w 3550721"/>
                  <a:gd name="connsiteY1" fmla="*/ 0 h 546264"/>
                  <a:gd name="connsiteX2" fmla="*/ 3459675 w 3550721"/>
                  <a:gd name="connsiteY2" fmla="*/ 0 h 546264"/>
                  <a:gd name="connsiteX3" fmla="*/ 3550721 w 3550721"/>
                  <a:gd name="connsiteY3" fmla="*/ 91046 h 546264"/>
                  <a:gd name="connsiteX4" fmla="*/ 3550721 w 3550721"/>
                  <a:gd name="connsiteY4" fmla="*/ 455218 h 546264"/>
                  <a:gd name="connsiteX5" fmla="*/ 3459675 w 3550721"/>
                  <a:gd name="connsiteY5" fmla="*/ 546264 h 546264"/>
                  <a:gd name="connsiteX6" fmla="*/ 114796 w 3550721"/>
                  <a:gd name="connsiteY6" fmla="*/ 546264 h 546264"/>
                  <a:gd name="connsiteX7" fmla="*/ 23750 w 3550721"/>
                  <a:gd name="connsiteY7" fmla="*/ 455218 h 546264"/>
                  <a:gd name="connsiteX8" fmla="*/ 0 w 3550721"/>
                  <a:gd name="connsiteY8" fmla="*/ 150423 h 546264"/>
                  <a:gd name="connsiteX0" fmla="*/ 0 w 3550721"/>
                  <a:gd name="connsiteY0" fmla="*/ 150423 h 546264"/>
                  <a:gd name="connsiteX1" fmla="*/ 114796 w 3550721"/>
                  <a:gd name="connsiteY1" fmla="*/ 0 h 546264"/>
                  <a:gd name="connsiteX2" fmla="*/ 3459675 w 3550721"/>
                  <a:gd name="connsiteY2" fmla="*/ 0 h 546264"/>
                  <a:gd name="connsiteX3" fmla="*/ 3550721 w 3550721"/>
                  <a:gd name="connsiteY3" fmla="*/ 91046 h 546264"/>
                  <a:gd name="connsiteX4" fmla="*/ 3550721 w 3550721"/>
                  <a:gd name="connsiteY4" fmla="*/ 455218 h 546264"/>
                  <a:gd name="connsiteX5" fmla="*/ 3459675 w 3550721"/>
                  <a:gd name="connsiteY5" fmla="*/ 546264 h 546264"/>
                  <a:gd name="connsiteX6" fmla="*/ 114796 w 3550721"/>
                  <a:gd name="connsiteY6" fmla="*/ 546264 h 546264"/>
                  <a:gd name="connsiteX7" fmla="*/ 11875 w 3550721"/>
                  <a:gd name="connsiteY7" fmla="*/ 395842 h 546264"/>
                  <a:gd name="connsiteX8" fmla="*/ 0 w 3550721"/>
                  <a:gd name="connsiteY8" fmla="*/ 150423 h 546264"/>
                  <a:gd name="connsiteX0" fmla="*/ 175042 w 3725763"/>
                  <a:gd name="connsiteY0" fmla="*/ 150423 h 546264"/>
                  <a:gd name="connsiteX1" fmla="*/ 289838 w 3725763"/>
                  <a:gd name="connsiteY1" fmla="*/ 0 h 546264"/>
                  <a:gd name="connsiteX2" fmla="*/ 3634717 w 3725763"/>
                  <a:gd name="connsiteY2" fmla="*/ 0 h 546264"/>
                  <a:gd name="connsiteX3" fmla="*/ 3725763 w 3725763"/>
                  <a:gd name="connsiteY3" fmla="*/ 91046 h 546264"/>
                  <a:gd name="connsiteX4" fmla="*/ 3725763 w 3725763"/>
                  <a:gd name="connsiteY4" fmla="*/ 455218 h 546264"/>
                  <a:gd name="connsiteX5" fmla="*/ 3634717 w 3725763"/>
                  <a:gd name="connsiteY5" fmla="*/ 546264 h 546264"/>
                  <a:gd name="connsiteX6" fmla="*/ 289838 w 3725763"/>
                  <a:gd name="connsiteY6" fmla="*/ 546264 h 546264"/>
                  <a:gd name="connsiteX7" fmla="*/ 175042 w 3725763"/>
                  <a:gd name="connsiteY7" fmla="*/ 150423 h 546264"/>
                  <a:gd name="connsiteX0" fmla="*/ 160509 w 3733175"/>
                  <a:gd name="connsiteY0" fmla="*/ 245520 h 546264"/>
                  <a:gd name="connsiteX1" fmla="*/ 297250 w 3733175"/>
                  <a:gd name="connsiteY1" fmla="*/ 0 h 546264"/>
                  <a:gd name="connsiteX2" fmla="*/ 3642129 w 3733175"/>
                  <a:gd name="connsiteY2" fmla="*/ 0 h 546264"/>
                  <a:gd name="connsiteX3" fmla="*/ 3733175 w 3733175"/>
                  <a:gd name="connsiteY3" fmla="*/ 91046 h 546264"/>
                  <a:gd name="connsiteX4" fmla="*/ 3733175 w 3733175"/>
                  <a:gd name="connsiteY4" fmla="*/ 455218 h 546264"/>
                  <a:gd name="connsiteX5" fmla="*/ 3642129 w 3733175"/>
                  <a:gd name="connsiteY5" fmla="*/ 546264 h 546264"/>
                  <a:gd name="connsiteX6" fmla="*/ 297250 w 3733175"/>
                  <a:gd name="connsiteY6" fmla="*/ 546264 h 546264"/>
                  <a:gd name="connsiteX7" fmla="*/ 160509 w 3733175"/>
                  <a:gd name="connsiteY7" fmla="*/ 245520 h 546264"/>
                  <a:gd name="connsiteX0" fmla="*/ 160509 w 3733175"/>
                  <a:gd name="connsiteY0" fmla="*/ 245520 h 546264"/>
                  <a:gd name="connsiteX1" fmla="*/ 297250 w 3733175"/>
                  <a:gd name="connsiteY1" fmla="*/ 0 h 546264"/>
                  <a:gd name="connsiteX2" fmla="*/ 3642129 w 3733175"/>
                  <a:gd name="connsiteY2" fmla="*/ 0 h 546264"/>
                  <a:gd name="connsiteX3" fmla="*/ 3733175 w 3733175"/>
                  <a:gd name="connsiteY3" fmla="*/ 91046 h 546264"/>
                  <a:gd name="connsiteX4" fmla="*/ 3733175 w 3733175"/>
                  <a:gd name="connsiteY4" fmla="*/ 455218 h 546264"/>
                  <a:gd name="connsiteX5" fmla="*/ 3642129 w 3733175"/>
                  <a:gd name="connsiteY5" fmla="*/ 546264 h 546264"/>
                  <a:gd name="connsiteX6" fmla="*/ 297250 w 3733175"/>
                  <a:gd name="connsiteY6" fmla="*/ 546264 h 546264"/>
                  <a:gd name="connsiteX7" fmla="*/ 160509 w 3733175"/>
                  <a:gd name="connsiteY7" fmla="*/ 245520 h 546264"/>
                  <a:gd name="connsiteX0" fmla="*/ 0 w 3572666"/>
                  <a:gd name="connsiteY0" fmla="*/ 245520 h 546264"/>
                  <a:gd name="connsiteX1" fmla="*/ 136741 w 3572666"/>
                  <a:gd name="connsiteY1" fmla="*/ 0 h 546264"/>
                  <a:gd name="connsiteX2" fmla="*/ 3481620 w 3572666"/>
                  <a:gd name="connsiteY2" fmla="*/ 0 h 546264"/>
                  <a:gd name="connsiteX3" fmla="*/ 3572666 w 3572666"/>
                  <a:gd name="connsiteY3" fmla="*/ 91046 h 546264"/>
                  <a:gd name="connsiteX4" fmla="*/ 3572666 w 3572666"/>
                  <a:gd name="connsiteY4" fmla="*/ 455218 h 546264"/>
                  <a:gd name="connsiteX5" fmla="*/ 3481620 w 3572666"/>
                  <a:gd name="connsiteY5" fmla="*/ 546264 h 546264"/>
                  <a:gd name="connsiteX6" fmla="*/ 136741 w 3572666"/>
                  <a:gd name="connsiteY6" fmla="*/ 546264 h 546264"/>
                  <a:gd name="connsiteX7" fmla="*/ 0 w 3572666"/>
                  <a:gd name="connsiteY7" fmla="*/ 245520 h 54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2666" h="546264">
                    <a:moveTo>
                      <a:pt x="0" y="245520"/>
                    </a:moveTo>
                    <a:cubicBezTo>
                      <a:pt x="7315" y="85509"/>
                      <a:pt x="86458" y="0"/>
                      <a:pt x="136741" y="0"/>
                    </a:cubicBezTo>
                    <a:lnTo>
                      <a:pt x="3481620" y="0"/>
                    </a:lnTo>
                    <a:cubicBezTo>
                      <a:pt x="3531903" y="0"/>
                      <a:pt x="3572666" y="40763"/>
                      <a:pt x="3572666" y="91046"/>
                    </a:cubicBezTo>
                    <a:lnTo>
                      <a:pt x="3572666" y="455218"/>
                    </a:lnTo>
                    <a:cubicBezTo>
                      <a:pt x="3572666" y="505501"/>
                      <a:pt x="3531903" y="546264"/>
                      <a:pt x="3481620" y="546264"/>
                    </a:cubicBezTo>
                    <a:lnTo>
                      <a:pt x="136741" y="546264"/>
                    </a:lnTo>
                    <a:cubicBezTo>
                      <a:pt x="35617" y="516867"/>
                      <a:pt x="0" y="336564"/>
                      <a:pt x="0" y="2455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/>
                  </a:gs>
                  <a:gs pos="37000">
                    <a:schemeClr val="tx1">
                      <a:lumMod val="85000"/>
                      <a:lumOff val="15000"/>
                    </a:schemeClr>
                  </a:gs>
                  <a:gs pos="77000">
                    <a:srgbClr val="848A9E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metal"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38877" y="2590544"/>
                <a:ext cx="301963" cy="6011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72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4"/>
              <p:cNvSpPr/>
              <p:nvPr/>
            </p:nvSpPr>
            <p:spPr>
              <a:xfrm flipH="1">
                <a:off x="3613989" y="2587992"/>
                <a:ext cx="307677" cy="601497"/>
              </a:xfrm>
              <a:custGeom>
                <a:avLst/>
                <a:gdLst>
                  <a:gd name="connsiteX0" fmla="*/ 0 w 301963"/>
                  <a:gd name="connsiteY0" fmla="*/ 300595 h 601190"/>
                  <a:gd name="connsiteX1" fmla="*/ 150982 w 301963"/>
                  <a:gd name="connsiteY1" fmla="*/ 0 h 601190"/>
                  <a:gd name="connsiteX2" fmla="*/ 301964 w 301963"/>
                  <a:gd name="connsiteY2" fmla="*/ 300595 h 601190"/>
                  <a:gd name="connsiteX3" fmla="*/ 150982 w 301963"/>
                  <a:gd name="connsiteY3" fmla="*/ 601190 h 601190"/>
                  <a:gd name="connsiteX4" fmla="*/ 0 w 301963"/>
                  <a:gd name="connsiteY4" fmla="*/ 300595 h 601190"/>
                  <a:gd name="connsiteX0" fmla="*/ 2905 w 307774"/>
                  <a:gd name="connsiteY0" fmla="*/ 300788 h 601383"/>
                  <a:gd name="connsiteX1" fmla="*/ 153887 w 307774"/>
                  <a:gd name="connsiteY1" fmla="*/ 193 h 601383"/>
                  <a:gd name="connsiteX2" fmla="*/ 304869 w 307774"/>
                  <a:gd name="connsiteY2" fmla="*/ 300788 h 601383"/>
                  <a:gd name="connsiteX3" fmla="*/ 153887 w 307774"/>
                  <a:gd name="connsiteY3" fmla="*/ 601383 h 601383"/>
                  <a:gd name="connsiteX4" fmla="*/ 2905 w 307774"/>
                  <a:gd name="connsiteY4" fmla="*/ 300788 h 601383"/>
                  <a:gd name="connsiteX0" fmla="*/ 2905 w 307774"/>
                  <a:gd name="connsiteY0" fmla="*/ 300788 h 601433"/>
                  <a:gd name="connsiteX1" fmla="*/ 153887 w 307774"/>
                  <a:gd name="connsiteY1" fmla="*/ 193 h 601433"/>
                  <a:gd name="connsiteX2" fmla="*/ 304869 w 307774"/>
                  <a:gd name="connsiteY2" fmla="*/ 300788 h 601433"/>
                  <a:gd name="connsiteX3" fmla="*/ 153887 w 307774"/>
                  <a:gd name="connsiteY3" fmla="*/ 601383 h 601433"/>
                  <a:gd name="connsiteX4" fmla="*/ 2905 w 307774"/>
                  <a:gd name="connsiteY4" fmla="*/ 300788 h 601433"/>
                  <a:gd name="connsiteX0" fmla="*/ 2808 w 307677"/>
                  <a:gd name="connsiteY0" fmla="*/ 300838 h 601497"/>
                  <a:gd name="connsiteX1" fmla="*/ 153790 w 307677"/>
                  <a:gd name="connsiteY1" fmla="*/ 243 h 601497"/>
                  <a:gd name="connsiteX2" fmla="*/ 304772 w 307677"/>
                  <a:gd name="connsiteY2" fmla="*/ 300838 h 601497"/>
                  <a:gd name="connsiteX3" fmla="*/ 153790 w 307677"/>
                  <a:gd name="connsiteY3" fmla="*/ 601433 h 601497"/>
                  <a:gd name="connsiteX4" fmla="*/ 2808 w 307677"/>
                  <a:gd name="connsiteY4" fmla="*/ 300838 h 60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77" h="601497">
                    <a:moveTo>
                      <a:pt x="2808" y="300838"/>
                    </a:moveTo>
                    <a:cubicBezTo>
                      <a:pt x="5876" y="104140"/>
                      <a:pt x="-33923" y="-5893"/>
                      <a:pt x="153790" y="243"/>
                    </a:cubicBezTo>
                    <a:cubicBezTo>
                      <a:pt x="341503" y="6379"/>
                      <a:pt x="304772" y="134824"/>
                      <a:pt x="304772" y="300838"/>
                    </a:cubicBezTo>
                    <a:cubicBezTo>
                      <a:pt x="304772" y="466852"/>
                      <a:pt x="332297" y="598365"/>
                      <a:pt x="153790" y="601433"/>
                    </a:cubicBezTo>
                    <a:cubicBezTo>
                      <a:pt x="-24717" y="604501"/>
                      <a:pt x="-260" y="497536"/>
                      <a:pt x="2808" y="3008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72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metal1"/>
            <p:cNvSpPr/>
            <p:nvPr/>
          </p:nvSpPr>
          <p:spPr>
            <a:xfrm>
              <a:off x="3918858" y="2619941"/>
              <a:ext cx="284136" cy="49429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etal2"/>
            <p:cNvSpPr/>
            <p:nvPr/>
          </p:nvSpPr>
          <p:spPr>
            <a:xfrm>
              <a:off x="4214150" y="2667316"/>
              <a:ext cx="70348" cy="39954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etal3"/>
            <p:cNvSpPr/>
            <p:nvPr/>
          </p:nvSpPr>
          <p:spPr>
            <a:xfrm>
              <a:off x="4284498" y="2619941"/>
              <a:ext cx="284136" cy="49429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etal4"/>
            <p:cNvSpPr/>
            <p:nvPr/>
          </p:nvSpPr>
          <p:spPr>
            <a:xfrm>
              <a:off x="4568634" y="2667316"/>
              <a:ext cx="70348" cy="39954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etal5"/>
            <p:cNvSpPr/>
            <p:nvPr/>
          </p:nvSpPr>
          <p:spPr>
            <a:xfrm>
              <a:off x="4638982" y="2619941"/>
              <a:ext cx="284136" cy="49429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glass"/>
            <p:cNvSpPr/>
            <p:nvPr/>
          </p:nvSpPr>
          <p:spPr>
            <a:xfrm>
              <a:off x="4994611" y="1129133"/>
              <a:ext cx="3313215" cy="3313215"/>
            </a:xfrm>
            <a:prstGeom prst="ellipse">
              <a:avLst/>
            </a:prstGeom>
            <a:gradFill>
              <a:gsLst>
                <a:gs pos="0">
                  <a:schemeClr val="bg1">
                    <a:alpha val="4000"/>
                  </a:schemeClr>
                </a:gs>
                <a:gs pos="60000">
                  <a:schemeClr val="bg1">
                    <a:alpha val="9000"/>
                  </a:schemeClr>
                </a:gs>
                <a:gs pos="67920">
                  <a:srgbClr val="FFFFFF">
                    <a:alpha val="13000"/>
                  </a:srgbClr>
                </a:gs>
                <a:gs pos="39000">
                  <a:schemeClr val="accent1">
                    <a:tint val="44500"/>
                    <a:satMod val="160000"/>
                    <a:alpha val="18000"/>
                  </a:schemeClr>
                </a:gs>
                <a:gs pos="100000">
                  <a:schemeClr val="bg1">
                    <a:alpha val="2000"/>
                  </a:schemeClr>
                </a:gs>
              </a:gsLst>
              <a:lin ang="3600000" scaled="0"/>
            </a:gradFill>
            <a:ln w="1238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301143" lon="301114" rev="21573786"/>
              </a:camera>
              <a:lightRig rig="threePt" dir="t"/>
            </a:scene3d>
            <a:sp3d>
              <a:bevelT w="120650" h="292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94191" y="1445189"/>
            <a:ext cx="138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Query: “laptop”</a:t>
            </a:r>
          </a:p>
        </p:txBody>
      </p:sp>
    </p:spTree>
    <p:extLst>
      <p:ext uri="{BB962C8B-B14F-4D97-AF65-F5344CB8AC3E}">
        <p14:creationId xmlns:p14="http://schemas.microsoft.com/office/powerpoint/2010/main" val="167119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Q &amp; A</a:t>
            </a:r>
            <a:endParaRPr lang="en-US" sz="3200" b="1" dirty="0">
              <a:solidFill>
                <a:srgbClr val="4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xliu93</a:t>
            </a:r>
            <a:r>
              <a:rPr lang="en-US" dirty="0" smtClean="0"/>
              <a:t>@illinois.edu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661" y="3778858"/>
            <a:ext cx="1494346" cy="1494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099" y="3778220"/>
            <a:ext cx="1494984" cy="1494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325" y="3763178"/>
            <a:ext cx="1323439" cy="1504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33" y="3778858"/>
            <a:ext cx="1473273" cy="1473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8662" y="3197715"/>
            <a:ext cx="144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0080"/>
                </a:solidFill>
                <a:latin typeface="Calibri"/>
                <a:cs typeface="Calibri"/>
              </a:rPr>
              <a:t>Xueqing Liu</a:t>
            </a:r>
            <a:endParaRPr lang="en-US" sz="20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8447" y="3193315"/>
            <a:ext cx="1915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00080"/>
                </a:solidFill>
                <a:latin typeface="Calibri"/>
                <a:cs typeface="Calibri"/>
              </a:rPr>
              <a:t>Chengxiang</a:t>
            </a:r>
            <a:r>
              <a:rPr lang="en-US" sz="2000" dirty="0" smtClean="0">
                <a:solidFill>
                  <a:srgbClr val="400080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400080"/>
                </a:solidFill>
                <a:latin typeface="Calibri"/>
                <a:cs typeface="Calibri"/>
              </a:rPr>
              <a:t>Zhai</a:t>
            </a:r>
            <a:endParaRPr lang="en-US" sz="20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5189" y="3182035"/>
            <a:ext cx="114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0080"/>
                </a:solidFill>
                <a:latin typeface="Calibri"/>
                <a:cs typeface="Calibri"/>
              </a:rPr>
              <a:t>Wei Han</a:t>
            </a:r>
            <a:endParaRPr lang="en-US" sz="20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7420" y="3161955"/>
            <a:ext cx="221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00080"/>
                </a:solidFill>
                <a:latin typeface="Calibri"/>
                <a:cs typeface="Calibri"/>
              </a:rPr>
              <a:t>Onur</a:t>
            </a:r>
            <a:r>
              <a:rPr lang="en-US" sz="2000" dirty="0" smtClean="0">
                <a:solidFill>
                  <a:srgbClr val="400080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400080"/>
                </a:solidFill>
                <a:latin typeface="Calibri"/>
                <a:cs typeface="Calibri"/>
              </a:rPr>
              <a:t>Gungor</a:t>
            </a:r>
            <a:endParaRPr lang="en-US" sz="20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85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Search System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99" y="1699994"/>
            <a:ext cx="5411632" cy="4114939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69966" y="3795792"/>
            <a:ext cx="1867621" cy="1782278"/>
          </a:xfrm>
          <a:prstGeom prst="rect">
            <a:avLst/>
          </a:prstGeom>
        </p:spPr>
      </p:pic>
      <p:grpSp>
        <p:nvGrpSpPr>
          <p:cNvPr id="10" name="magnifying glass"/>
          <p:cNvGrpSpPr>
            <a:grpSpLocks noChangeAspect="1"/>
          </p:cNvGrpSpPr>
          <p:nvPr/>
        </p:nvGrpSpPr>
        <p:grpSpPr>
          <a:xfrm rot="2504216">
            <a:off x="-46311" y="2881096"/>
            <a:ext cx="4339806" cy="1828800"/>
            <a:chOff x="338877" y="1129133"/>
            <a:chExt cx="7968949" cy="3313215"/>
          </a:xfrm>
        </p:grpSpPr>
        <p:grpSp>
          <p:nvGrpSpPr>
            <p:cNvPr id="11" name="black handle"/>
            <p:cNvGrpSpPr/>
            <p:nvPr/>
          </p:nvGrpSpPr>
          <p:grpSpPr>
            <a:xfrm>
              <a:off x="338877" y="2587992"/>
              <a:ext cx="3582789" cy="603742"/>
              <a:chOff x="338877" y="2587992"/>
              <a:chExt cx="3582789" cy="603742"/>
            </a:xfrm>
          </p:grpSpPr>
          <p:sp>
            <p:nvSpPr>
              <p:cNvPr id="22" name="handle"/>
              <p:cNvSpPr/>
              <p:nvPr/>
            </p:nvSpPr>
            <p:spPr>
              <a:xfrm>
                <a:off x="338877" y="2588236"/>
                <a:ext cx="3572666" cy="601190"/>
              </a:xfrm>
              <a:custGeom>
                <a:avLst/>
                <a:gdLst>
                  <a:gd name="connsiteX0" fmla="*/ 0 w 3526971"/>
                  <a:gd name="connsiteY0" fmla="*/ 91046 h 546264"/>
                  <a:gd name="connsiteX1" fmla="*/ 91046 w 3526971"/>
                  <a:gd name="connsiteY1" fmla="*/ 0 h 546264"/>
                  <a:gd name="connsiteX2" fmla="*/ 3435925 w 3526971"/>
                  <a:gd name="connsiteY2" fmla="*/ 0 h 546264"/>
                  <a:gd name="connsiteX3" fmla="*/ 3526971 w 3526971"/>
                  <a:gd name="connsiteY3" fmla="*/ 91046 h 546264"/>
                  <a:gd name="connsiteX4" fmla="*/ 3526971 w 3526971"/>
                  <a:gd name="connsiteY4" fmla="*/ 455218 h 546264"/>
                  <a:gd name="connsiteX5" fmla="*/ 3435925 w 3526971"/>
                  <a:gd name="connsiteY5" fmla="*/ 546264 h 546264"/>
                  <a:gd name="connsiteX6" fmla="*/ 91046 w 3526971"/>
                  <a:gd name="connsiteY6" fmla="*/ 546264 h 546264"/>
                  <a:gd name="connsiteX7" fmla="*/ 0 w 3526971"/>
                  <a:gd name="connsiteY7" fmla="*/ 455218 h 546264"/>
                  <a:gd name="connsiteX8" fmla="*/ 0 w 3526971"/>
                  <a:gd name="connsiteY8" fmla="*/ 91046 h 546264"/>
                  <a:gd name="connsiteX0" fmla="*/ 0 w 3550721"/>
                  <a:gd name="connsiteY0" fmla="*/ 150423 h 546264"/>
                  <a:gd name="connsiteX1" fmla="*/ 114796 w 3550721"/>
                  <a:gd name="connsiteY1" fmla="*/ 0 h 546264"/>
                  <a:gd name="connsiteX2" fmla="*/ 3459675 w 3550721"/>
                  <a:gd name="connsiteY2" fmla="*/ 0 h 546264"/>
                  <a:gd name="connsiteX3" fmla="*/ 3550721 w 3550721"/>
                  <a:gd name="connsiteY3" fmla="*/ 91046 h 546264"/>
                  <a:gd name="connsiteX4" fmla="*/ 3550721 w 3550721"/>
                  <a:gd name="connsiteY4" fmla="*/ 455218 h 546264"/>
                  <a:gd name="connsiteX5" fmla="*/ 3459675 w 3550721"/>
                  <a:gd name="connsiteY5" fmla="*/ 546264 h 546264"/>
                  <a:gd name="connsiteX6" fmla="*/ 114796 w 3550721"/>
                  <a:gd name="connsiteY6" fmla="*/ 546264 h 546264"/>
                  <a:gd name="connsiteX7" fmla="*/ 23750 w 3550721"/>
                  <a:gd name="connsiteY7" fmla="*/ 455218 h 546264"/>
                  <a:gd name="connsiteX8" fmla="*/ 0 w 3550721"/>
                  <a:gd name="connsiteY8" fmla="*/ 150423 h 546264"/>
                  <a:gd name="connsiteX0" fmla="*/ 0 w 3550721"/>
                  <a:gd name="connsiteY0" fmla="*/ 150423 h 546264"/>
                  <a:gd name="connsiteX1" fmla="*/ 114796 w 3550721"/>
                  <a:gd name="connsiteY1" fmla="*/ 0 h 546264"/>
                  <a:gd name="connsiteX2" fmla="*/ 3459675 w 3550721"/>
                  <a:gd name="connsiteY2" fmla="*/ 0 h 546264"/>
                  <a:gd name="connsiteX3" fmla="*/ 3550721 w 3550721"/>
                  <a:gd name="connsiteY3" fmla="*/ 91046 h 546264"/>
                  <a:gd name="connsiteX4" fmla="*/ 3550721 w 3550721"/>
                  <a:gd name="connsiteY4" fmla="*/ 455218 h 546264"/>
                  <a:gd name="connsiteX5" fmla="*/ 3459675 w 3550721"/>
                  <a:gd name="connsiteY5" fmla="*/ 546264 h 546264"/>
                  <a:gd name="connsiteX6" fmla="*/ 114796 w 3550721"/>
                  <a:gd name="connsiteY6" fmla="*/ 546264 h 546264"/>
                  <a:gd name="connsiteX7" fmla="*/ 11875 w 3550721"/>
                  <a:gd name="connsiteY7" fmla="*/ 395842 h 546264"/>
                  <a:gd name="connsiteX8" fmla="*/ 0 w 3550721"/>
                  <a:gd name="connsiteY8" fmla="*/ 150423 h 546264"/>
                  <a:gd name="connsiteX0" fmla="*/ 175042 w 3725763"/>
                  <a:gd name="connsiteY0" fmla="*/ 150423 h 546264"/>
                  <a:gd name="connsiteX1" fmla="*/ 289838 w 3725763"/>
                  <a:gd name="connsiteY1" fmla="*/ 0 h 546264"/>
                  <a:gd name="connsiteX2" fmla="*/ 3634717 w 3725763"/>
                  <a:gd name="connsiteY2" fmla="*/ 0 h 546264"/>
                  <a:gd name="connsiteX3" fmla="*/ 3725763 w 3725763"/>
                  <a:gd name="connsiteY3" fmla="*/ 91046 h 546264"/>
                  <a:gd name="connsiteX4" fmla="*/ 3725763 w 3725763"/>
                  <a:gd name="connsiteY4" fmla="*/ 455218 h 546264"/>
                  <a:gd name="connsiteX5" fmla="*/ 3634717 w 3725763"/>
                  <a:gd name="connsiteY5" fmla="*/ 546264 h 546264"/>
                  <a:gd name="connsiteX6" fmla="*/ 289838 w 3725763"/>
                  <a:gd name="connsiteY6" fmla="*/ 546264 h 546264"/>
                  <a:gd name="connsiteX7" fmla="*/ 175042 w 3725763"/>
                  <a:gd name="connsiteY7" fmla="*/ 150423 h 546264"/>
                  <a:gd name="connsiteX0" fmla="*/ 160509 w 3733175"/>
                  <a:gd name="connsiteY0" fmla="*/ 245520 h 546264"/>
                  <a:gd name="connsiteX1" fmla="*/ 297250 w 3733175"/>
                  <a:gd name="connsiteY1" fmla="*/ 0 h 546264"/>
                  <a:gd name="connsiteX2" fmla="*/ 3642129 w 3733175"/>
                  <a:gd name="connsiteY2" fmla="*/ 0 h 546264"/>
                  <a:gd name="connsiteX3" fmla="*/ 3733175 w 3733175"/>
                  <a:gd name="connsiteY3" fmla="*/ 91046 h 546264"/>
                  <a:gd name="connsiteX4" fmla="*/ 3733175 w 3733175"/>
                  <a:gd name="connsiteY4" fmla="*/ 455218 h 546264"/>
                  <a:gd name="connsiteX5" fmla="*/ 3642129 w 3733175"/>
                  <a:gd name="connsiteY5" fmla="*/ 546264 h 546264"/>
                  <a:gd name="connsiteX6" fmla="*/ 297250 w 3733175"/>
                  <a:gd name="connsiteY6" fmla="*/ 546264 h 546264"/>
                  <a:gd name="connsiteX7" fmla="*/ 160509 w 3733175"/>
                  <a:gd name="connsiteY7" fmla="*/ 245520 h 546264"/>
                  <a:gd name="connsiteX0" fmla="*/ 160509 w 3733175"/>
                  <a:gd name="connsiteY0" fmla="*/ 245520 h 546264"/>
                  <a:gd name="connsiteX1" fmla="*/ 297250 w 3733175"/>
                  <a:gd name="connsiteY1" fmla="*/ 0 h 546264"/>
                  <a:gd name="connsiteX2" fmla="*/ 3642129 w 3733175"/>
                  <a:gd name="connsiteY2" fmla="*/ 0 h 546264"/>
                  <a:gd name="connsiteX3" fmla="*/ 3733175 w 3733175"/>
                  <a:gd name="connsiteY3" fmla="*/ 91046 h 546264"/>
                  <a:gd name="connsiteX4" fmla="*/ 3733175 w 3733175"/>
                  <a:gd name="connsiteY4" fmla="*/ 455218 h 546264"/>
                  <a:gd name="connsiteX5" fmla="*/ 3642129 w 3733175"/>
                  <a:gd name="connsiteY5" fmla="*/ 546264 h 546264"/>
                  <a:gd name="connsiteX6" fmla="*/ 297250 w 3733175"/>
                  <a:gd name="connsiteY6" fmla="*/ 546264 h 546264"/>
                  <a:gd name="connsiteX7" fmla="*/ 160509 w 3733175"/>
                  <a:gd name="connsiteY7" fmla="*/ 245520 h 546264"/>
                  <a:gd name="connsiteX0" fmla="*/ 0 w 3572666"/>
                  <a:gd name="connsiteY0" fmla="*/ 245520 h 546264"/>
                  <a:gd name="connsiteX1" fmla="*/ 136741 w 3572666"/>
                  <a:gd name="connsiteY1" fmla="*/ 0 h 546264"/>
                  <a:gd name="connsiteX2" fmla="*/ 3481620 w 3572666"/>
                  <a:gd name="connsiteY2" fmla="*/ 0 h 546264"/>
                  <a:gd name="connsiteX3" fmla="*/ 3572666 w 3572666"/>
                  <a:gd name="connsiteY3" fmla="*/ 91046 h 546264"/>
                  <a:gd name="connsiteX4" fmla="*/ 3572666 w 3572666"/>
                  <a:gd name="connsiteY4" fmla="*/ 455218 h 546264"/>
                  <a:gd name="connsiteX5" fmla="*/ 3481620 w 3572666"/>
                  <a:gd name="connsiteY5" fmla="*/ 546264 h 546264"/>
                  <a:gd name="connsiteX6" fmla="*/ 136741 w 3572666"/>
                  <a:gd name="connsiteY6" fmla="*/ 546264 h 546264"/>
                  <a:gd name="connsiteX7" fmla="*/ 0 w 3572666"/>
                  <a:gd name="connsiteY7" fmla="*/ 245520 h 54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2666" h="546264">
                    <a:moveTo>
                      <a:pt x="0" y="245520"/>
                    </a:moveTo>
                    <a:cubicBezTo>
                      <a:pt x="7315" y="85509"/>
                      <a:pt x="86458" y="0"/>
                      <a:pt x="136741" y="0"/>
                    </a:cubicBezTo>
                    <a:lnTo>
                      <a:pt x="3481620" y="0"/>
                    </a:lnTo>
                    <a:cubicBezTo>
                      <a:pt x="3531903" y="0"/>
                      <a:pt x="3572666" y="40763"/>
                      <a:pt x="3572666" y="91046"/>
                    </a:cubicBezTo>
                    <a:lnTo>
                      <a:pt x="3572666" y="455218"/>
                    </a:lnTo>
                    <a:cubicBezTo>
                      <a:pt x="3572666" y="505501"/>
                      <a:pt x="3531903" y="546264"/>
                      <a:pt x="3481620" y="546264"/>
                    </a:cubicBezTo>
                    <a:lnTo>
                      <a:pt x="136741" y="546264"/>
                    </a:lnTo>
                    <a:cubicBezTo>
                      <a:pt x="35617" y="516867"/>
                      <a:pt x="0" y="336564"/>
                      <a:pt x="0" y="2455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/>
                  </a:gs>
                  <a:gs pos="37000">
                    <a:schemeClr val="tx1">
                      <a:lumMod val="85000"/>
                      <a:lumOff val="15000"/>
                    </a:schemeClr>
                  </a:gs>
                  <a:gs pos="77000">
                    <a:srgbClr val="848A9E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metal"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38877" y="2590544"/>
                <a:ext cx="301963" cy="6011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72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14"/>
              <p:cNvSpPr/>
              <p:nvPr/>
            </p:nvSpPr>
            <p:spPr>
              <a:xfrm flipH="1">
                <a:off x="3613989" y="2587992"/>
                <a:ext cx="307677" cy="601497"/>
              </a:xfrm>
              <a:custGeom>
                <a:avLst/>
                <a:gdLst>
                  <a:gd name="connsiteX0" fmla="*/ 0 w 301963"/>
                  <a:gd name="connsiteY0" fmla="*/ 300595 h 601190"/>
                  <a:gd name="connsiteX1" fmla="*/ 150982 w 301963"/>
                  <a:gd name="connsiteY1" fmla="*/ 0 h 601190"/>
                  <a:gd name="connsiteX2" fmla="*/ 301964 w 301963"/>
                  <a:gd name="connsiteY2" fmla="*/ 300595 h 601190"/>
                  <a:gd name="connsiteX3" fmla="*/ 150982 w 301963"/>
                  <a:gd name="connsiteY3" fmla="*/ 601190 h 601190"/>
                  <a:gd name="connsiteX4" fmla="*/ 0 w 301963"/>
                  <a:gd name="connsiteY4" fmla="*/ 300595 h 601190"/>
                  <a:gd name="connsiteX0" fmla="*/ 2905 w 307774"/>
                  <a:gd name="connsiteY0" fmla="*/ 300788 h 601383"/>
                  <a:gd name="connsiteX1" fmla="*/ 153887 w 307774"/>
                  <a:gd name="connsiteY1" fmla="*/ 193 h 601383"/>
                  <a:gd name="connsiteX2" fmla="*/ 304869 w 307774"/>
                  <a:gd name="connsiteY2" fmla="*/ 300788 h 601383"/>
                  <a:gd name="connsiteX3" fmla="*/ 153887 w 307774"/>
                  <a:gd name="connsiteY3" fmla="*/ 601383 h 601383"/>
                  <a:gd name="connsiteX4" fmla="*/ 2905 w 307774"/>
                  <a:gd name="connsiteY4" fmla="*/ 300788 h 601383"/>
                  <a:gd name="connsiteX0" fmla="*/ 2905 w 307774"/>
                  <a:gd name="connsiteY0" fmla="*/ 300788 h 601433"/>
                  <a:gd name="connsiteX1" fmla="*/ 153887 w 307774"/>
                  <a:gd name="connsiteY1" fmla="*/ 193 h 601433"/>
                  <a:gd name="connsiteX2" fmla="*/ 304869 w 307774"/>
                  <a:gd name="connsiteY2" fmla="*/ 300788 h 601433"/>
                  <a:gd name="connsiteX3" fmla="*/ 153887 w 307774"/>
                  <a:gd name="connsiteY3" fmla="*/ 601383 h 601433"/>
                  <a:gd name="connsiteX4" fmla="*/ 2905 w 307774"/>
                  <a:gd name="connsiteY4" fmla="*/ 300788 h 601433"/>
                  <a:gd name="connsiteX0" fmla="*/ 2808 w 307677"/>
                  <a:gd name="connsiteY0" fmla="*/ 300838 h 601497"/>
                  <a:gd name="connsiteX1" fmla="*/ 153790 w 307677"/>
                  <a:gd name="connsiteY1" fmla="*/ 243 h 601497"/>
                  <a:gd name="connsiteX2" fmla="*/ 304772 w 307677"/>
                  <a:gd name="connsiteY2" fmla="*/ 300838 h 601497"/>
                  <a:gd name="connsiteX3" fmla="*/ 153790 w 307677"/>
                  <a:gd name="connsiteY3" fmla="*/ 601433 h 601497"/>
                  <a:gd name="connsiteX4" fmla="*/ 2808 w 307677"/>
                  <a:gd name="connsiteY4" fmla="*/ 300838 h 60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77" h="601497">
                    <a:moveTo>
                      <a:pt x="2808" y="300838"/>
                    </a:moveTo>
                    <a:cubicBezTo>
                      <a:pt x="5876" y="104140"/>
                      <a:pt x="-33923" y="-5893"/>
                      <a:pt x="153790" y="243"/>
                    </a:cubicBezTo>
                    <a:cubicBezTo>
                      <a:pt x="341503" y="6379"/>
                      <a:pt x="304772" y="134824"/>
                      <a:pt x="304772" y="300838"/>
                    </a:cubicBezTo>
                    <a:cubicBezTo>
                      <a:pt x="304772" y="466852"/>
                      <a:pt x="332297" y="598365"/>
                      <a:pt x="153790" y="601433"/>
                    </a:cubicBezTo>
                    <a:cubicBezTo>
                      <a:pt x="-24717" y="604501"/>
                      <a:pt x="-260" y="497536"/>
                      <a:pt x="2808" y="3008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72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metal1"/>
            <p:cNvSpPr/>
            <p:nvPr/>
          </p:nvSpPr>
          <p:spPr>
            <a:xfrm>
              <a:off x="3918858" y="2619941"/>
              <a:ext cx="284136" cy="49429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etal2"/>
            <p:cNvSpPr/>
            <p:nvPr/>
          </p:nvSpPr>
          <p:spPr>
            <a:xfrm>
              <a:off x="4214150" y="2667316"/>
              <a:ext cx="70348" cy="39954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etal3"/>
            <p:cNvSpPr/>
            <p:nvPr/>
          </p:nvSpPr>
          <p:spPr>
            <a:xfrm>
              <a:off x="4284498" y="2619941"/>
              <a:ext cx="284136" cy="49429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etal4"/>
            <p:cNvSpPr/>
            <p:nvPr/>
          </p:nvSpPr>
          <p:spPr>
            <a:xfrm>
              <a:off x="4568634" y="2667316"/>
              <a:ext cx="70348" cy="39954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etal5"/>
            <p:cNvSpPr/>
            <p:nvPr/>
          </p:nvSpPr>
          <p:spPr>
            <a:xfrm>
              <a:off x="4638982" y="2619941"/>
              <a:ext cx="284136" cy="49429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glass"/>
            <p:cNvSpPr/>
            <p:nvPr/>
          </p:nvSpPr>
          <p:spPr>
            <a:xfrm>
              <a:off x="4994611" y="1129133"/>
              <a:ext cx="3313215" cy="3313215"/>
            </a:xfrm>
            <a:prstGeom prst="ellipse">
              <a:avLst/>
            </a:prstGeom>
            <a:gradFill>
              <a:gsLst>
                <a:gs pos="0">
                  <a:schemeClr val="bg1">
                    <a:alpha val="4000"/>
                  </a:schemeClr>
                </a:gs>
                <a:gs pos="60000">
                  <a:schemeClr val="bg1">
                    <a:alpha val="9000"/>
                  </a:schemeClr>
                </a:gs>
                <a:gs pos="67920">
                  <a:srgbClr val="FFFFFF">
                    <a:alpha val="13000"/>
                  </a:srgbClr>
                </a:gs>
                <a:gs pos="39000">
                  <a:schemeClr val="accent1">
                    <a:tint val="44500"/>
                    <a:satMod val="160000"/>
                    <a:alpha val="18000"/>
                  </a:schemeClr>
                </a:gs>
                <a:gs pos="100000">
                  <a:schemeClr val="bg1">
                    <a:alpha val="2000"/>
                  </a:schemeClr>
                </a:gs>
              </a:gsLst>
              <a:lin ang="3600000" scaled="0"/>
            </a:gradFill>
            <a:ln w="1238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301143" lon="301114" rev="21573786"/>
              </a:camera>
              <a:lightRig rig="threePt" dir="t"/>
            </a:scene3d>
            <a:sp3d>
              <a:bevelT w="120650" h="292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4191" y="1445189"/>
            <a:ext cx="138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Query: “laptop”</a:t>
            </a:r>
          </a:p>
        </p:txBody>
      </p:sp>
    </p:spTree>
    <p:extLst>
      <p:ext uri="{BB962C8B-B14F-4D97-AF65-F5344CB8AC3E}">
        <p14:creationId xmlns:p14="http://schemas.microsoft.com/office/powerpoint/2010/main" val="148276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176" y="4014871"/>
            <a:ext cx="1802375" cy="1802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4205" y="2304943"/>
            <a:ext cx="678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00080"/>
                </a:solidFill>
                <a:latin typeface="Calibri"/>
                <a:cs typeface="Calibri"/>
              </a:rPr>
              <a:t>How to suggest </a:t>
            </a:r>
            <a:r>
              <a:rPr lang="en-US" sz="2800" i="1" dirty="0" smtClean="0">
                <a:solidFill>
                  <a:srgbClr val="400080"/>
                </a:solidFill>
                <a:latin typeface="Calibri"/>
                <a:cs typeface="Calibri"/>
              </a:rPr>
              <a:t>k</a:t>
            </a:r>
            <a:r>
              <a:rPr lang="en-US" sz="2800" dirty="0" smtClean="0">
                <a:solidFill>
                  <a:srgbClr val="400080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query-adaptable </a:t>
            </a:r>
            <a:r>
              <a:rPr lang="en-US" sz="2800" dirty="0" smtClean="0">
                <a:solidFill>
                  <a:srgbClr val="400080"/>
                </a:solidFill>
                <a:latin typeface="Calibri"/>
                <a:cs typeface="Calibri"/>
              </a:rPr>
              <a:t>numerical ranges?</a:t>
            </a:r>
            <a:endParaRPr lang="en-US" sz="2800" dirty="0">
              <a:solidFill>
                <a:srgbClr val="40008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83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Topic Too Narrow?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22" b="1922"/>
          <a:stretch>
            <a:fillRect/>
          </a:stretch>
        </p:blipFill>
        <p:spPr>
          <a:xfrm>
            <a:off x="1348836" y="2116787"/>
            <a:ext cx="6505098" cy="3513215"/>
          </a:xfrm>
        </p:spPr>
      </p:pic>
    </p:spTree>
    <p:extLst>
      <p:ext uri="{BB962C8B-B14F-4D97-AF65-F5344CB8AC3E}">
        <p14:creationId xmlns:p14="http://schemas.microsoft.com/office/powerpoint/2010/main" val="359810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Topic Too Narrow? No!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90" y="3885567"/>
            <a:ext cx="4171121" cy="1374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6808" y="4684823"/>
            <a:ext cx="1181866" cy="539196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8333" y="3235742"/>
            <a:ext cx="20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Video search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020" y="1948635"/>
            <a:ext cx="2155354" cy="12457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45697" y="3215662"/>
            <a:ext cx="290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Calibri"/>
                <a:cs typeface="Calibri"/>
              </a:rPr>
              <a:t>A</a:t>
            </a:r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cademic search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5308" y="5361990"/>
            <a:ext cx="259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News search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75329" y="5357590"/>
            <a:ext cx="259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Location search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70" y="2009848"/>
            <a:ext cx="4601490" cy="11845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02826" y="2654655"/>
            <a:ext cx="1181866" cy="539196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9627" y="4146452"/>
            <a:ext cx="1060821" cy="27892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087" y="4008017"/>
            <a:ext cx="3995435" cy="12160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79253" y="3943960"/>
            <a:ext cx="794303" cy="539196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69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Unhappy with Current Websites?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61692" y="49862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Unhappy with Current Websites?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Highly skewed distribution!</a:t>
            </a:r>
            <a:endParaRPr lang="en-US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61" y="2993868"/>
            <a:ext cx="3266284" cy="27763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30295" y="3430430"/>
            <a:ext cx="1824660" cy="830997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1426/1928 = 73.9%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7265" y="2244676"/>
            <a:ext cx="4776434" cy="46166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  <a:latin typeface="Calibri"/>
                <a:cs typeface="Calibri"/>
              </a:rPr>
              <a:t>Query: “refurbished laptop”</a:t>
            </a:r>
            <a:endParaRPr lang="en-US" sz="2400" dirty="0" smtClean="0">
              <a:solidFill>
                <a:srgbClr val="40008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23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2337</TotalTime>
  <Words>652</Words>
  <Application>Microsoft Macintosh PowerPoint</Application>
  <PresentationFormat>On-screen Show (4:3)</PresentationFormat>
  <Paragraphs>224</Paragraphs>
  <Slides>30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Breeze</vt:lpstr>
      <vt:lpstr>PowerPoint Presentation</vt:lpstr>
      <vt:lpstr>Faceted Search System</vt:lpstr>
      <vt:lpstr>Faceted Search System</vt:lpstr>
      <vt:lpstr>Faceted Search System</vt:lpstr>
      <vt:lpstr>Problem Definition</vt:lpstr>
      <vt:lpstr>Is This Topic Too Narrow?</vt:lpstr>
      <vt:lpstr>Is This Topic Too Narrow? No!</vt:lpstr>
      <vt:lpstr>Why Unhappy with Current Websites?</vt:lpstr>
      <vt:lpstr>Why Unhappy with Current Websites?</vt:lpstr>
      <vt:lpstr>What Makes a Good Partition?</vt:lpstr>
      <vt:lpstr>What Makes a Good Partition?</vt:lpstr>
      <vt:lpstr>Browsing Cost under Partition</vt:lpstr>
      <vt:lpstr>Browsing Cost under Partition</vt:lpstr>
      <vt:lpstr>Browsing Cost under Partition</vt:lpstr>
      <vt:lpstr>Browsing Cost under Partition</vt:lpstr>
      <vt:lpstr>Browsing Cost under Partition</vt:lpstr>
      <vt:lpstr>Browsing Cost under Partition</vt:lpstr>
      <vt:lpstr>Evaluation Metric</vt:lpstr>
      <vt:lpstr>Method 1: Dynamic Programming</vt:lpstr>
      <vt:lpstr>A Simple Baseline</vt:lpstr>
      <vt:lpstr>Learning to Partition</vt:lpstr>
      <vt:lpstr>Learning to Partition</vt:lpstr>
      <vt:lpstr>Learning to Partition</vt:lpstr>
      <vt:lpstr>Learning to Partition</vt:lpstr>
      <vt:lpstr>Partition by Different Parameters</vt:lpstr>
      <vt:lpstr>AvgCost</vt:lpstr>
      <vt:lpstr>Example Ranges</vt:lpstr>
      <vt:lpstr>Example Ranges</vt:lpstr>
      <vt:lpstr>Conclusion</vt:lpstr>
      <vt:lpstr>Q &amp; A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Xueqing Liu</dc:creator>
  <cp:lastModifiedBy>Xueqing Liu</cp:lastModifiedBy>
  <cp:revision>481</cp:revision>
  <dcterms:created xsi:type="dcterms:W3CDTF">2017-03-28T20:30:13Z</dcterms:created>
  <dcterms:modified xsi:type="dcterms:W3CDTF">2017-04-06T02:55:30Z</dcterms:modified>
</cp:coreProperties>
</file>